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3"/>
  </p:handoutMasterIdLst>
  <p:sldIdLst>
    <p:sldId id="256" r:id="rId2"/>
    <p:sldId id="257" r:id="rId3"/>
    <p:sldId id="260" r:id="rId4"/>
    <p:sldId id="261" r:id="rId5"/>
    <p:sldId id="262" r:id="rId6"/>
    <p:sldId id="267" r:id="rId7"/>
    <p:sldId id="269" r:id="rId8"/>
    <p:sldId id="263" r:id="rId9"/>
    <p:sldId id="268" r:id="rId10"/>
    <p:sldId id="266" r:id="rId11"/>
    <p:sldId id="264" r:id="rId1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99"/>
    <a:srgbClr val="333399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7" autoAdjust="0"/>
    <p:restoredTop sz="94638" autoAdjust="0"/>
  </p:normalViewPr>
  <p:slideViewPr>
    <p:cSldViewPr>
      <p:cViewPr>
        <p:scale>
          <a:sx n="103" d="100"/>
          <a:sy n="103" d="100"/>
        </p:scale>
        <p:origin x="-1192" y="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handoutMaster" Target="handoutMasters/handout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DB99EF6-6A1A-4FD2-BFDE-FB733EA394AF}" type="datetimeFigureOut">
              <a:rPr lang="en-US" smtClean="0"/>
              <a:t>6/23/14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EC21EB9-E445-4EAF-AD35-A83A90BF62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7580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536E7-4D25-46FD-9475-B5626256D6EE}" type="datetimeFigureOut">
              <a:rPr lang="en-US" smtClean="0"/>
              <a:pPr/>
              <a:t>6/23/14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6478770-E4F1-422A-9EA2-171F188AFF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536E7-4D25-46FD-9475-B5626256D6EE}" type="datetimeFigureOut">
              <a:rPr lang="en-US" smtClean="0"/>
              <a:pPr/>
              <a:t>6/23/14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6478770-E4F1-422A-9EA2-171F188AFF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536E7-4D25-46FD-9475-B5626256D6EE}" type="datetimeFigureOut">
              <a:rPr lang="en-US" smtClean="0"/>
              <a:pPr/>
              <a:t>6/23/14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6478770-E4F1-422A-9EA2-171F188AFF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536E7-4D25-46FD-9475-B5626256D6EE}" type="datetimeFigureOut">
              <a:rPr lang="en-US" smtClean="0"/>
              <a:pPr/>
              <a:t>6/23/14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6478770-E4F1-422A-9EA2-171F188AFF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536E7-4D25-46FD-9475-B5626256D6EE}" type="datetimeFigureOut">
              <a:rPr lang="en-US" smtClean="0"/>
              <a:pPr/>
              <a:t>6/23/14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6478770-E4F1-422A-9EA2-171F188AFF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536E7-4D25-46FD-9475-B5626256D6EE}" type="datetimeFigureOut">
              <a:rPr lang="en-US" smtClean="0"/>
              <a:pPr/>
              <a:t>6/23/14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6478770-E4F1-422A-9EA2-171F188AFF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536E7-4D25-46FD-9475-B5626256D6EE}" type="datetimeFigureOut">
              <a:rPr lang="en-US" smtClean="0"/>
              <a:pPr/>
              <a:t>6/23/14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6478770-E4F1-422A-9EA2-171F188AFF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536E7-4D25-46FD-9475-B5626256D6EE}" type="datetimeFigureOut">
              <a:rPr lang="en-US" smtClean="0"/>
              <a:pPr/>
              <a:t>6/23/14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6478770-E4F1-422A-9EA2-171F188AFF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536E7-4D25-46FD-9475-B5626256D6EE}" type="datetimeFigureOut">
              <a:rPr lang="en-US" smtClean="0"/>
              <a:pPr/>
              <a:t>6/23/14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6478770-E4F1-422A-9EA2-171F188AFF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536E7-4D25-46FD-9475-B5626256D6EE}" type="datetimeFigureOut">
              <a:rPr lang="en-US" smtClean="0"/>
              <a:pPr/>
              <a:t>6/23/14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6478770-E4F1-422A-9EA2-171F188AFF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536E7-4D25-46FD-9475-B5626256D6EE}" type="datetimeFigureOut">
              <a:rPr lang="en-US" smtClean="0"/>
              <a:pPr/>
              <a:t>6/23/14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6478770-E4F1-422A-9EA2-171F188AFF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gif"/><Relationship Id="rId1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6934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HEADER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524000"/>
            <a:ext cx="6248400" cy="39623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4536E7-4D25-46FD-9475-B5626256D6EE}" type="datetimeFigureOut">
              <a:rPr lang="en-US" smtClean="0"/>
              <a:pPr/>
              <a:t>6/23/14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Oval 9"/>
          <p:cNvSpPr/>
          <p:nvPr userDrawn="1"/>
        </p:nvSpPr>
        <p:spPr>
          <a:xfrm>
            <a:off x="8229600" y="6248400"/>
            <a:ext cx="457200" cy="457200"/>
          </a:xfrm>
          <a:prstGeom prst="ellipse">
            <a:avLst/>
          </a:prstGeom>
          <a:solidFill>
            <a:srgbClr val="3366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1753D4DB-CC01-4671-9247-6A7A5FB5F16F}" type="slidenum">
              <a:rPr lang="en-US" sz="1100" smtClean="0">
                <a:latin typeface="Times New Roman"/>
              </a:rPr>
              <a:pPr algn="ctr"/>
              <a:t>‹#›</a:t>
            </a:fld>
            <a:endParaRPr lang="en-US" sz="1100" dirty="0">
              <a:latin typeface="Times New Roman"/>
            </a:endParaRPr>
          </a:p>
        </p:txBody>
      </p:sp>
      <p:pic>
        <p:nvPicPr>
          <p:cNvPr id="14" name="Picture 13" descr="SLIGP-ppt_banner-art-B.gif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457200" y="5562600"/>
            <a:ext cx="8229600" cy="666236"/>
          </a:xfrm>
          <a:prstGeom prst="rect">
            <a:avLst/>
          </a:prstGeom>
        </p:spPr>
      </p:pic>
      <p:pic>
        <p:nvPicPr>
          <p:cNvPr id="9" name="Picture 8" descr="NTIA_logo_1in-2.png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7543800" y="304800"/>
            <a:ext cx="1143000" cy="1143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000" b="1" i="0" kern="1200">
          <a:solidFill>
            <a:srgbClr val="333399"/>
          </a:solidFill>
          <a:latin typeface="Helvetica"/>
          <a:ea typeface="+mj-ea"/>
          <a:cs typeface="Helvetica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/>
        <a:buNone/>
        <a:defRPr sz="2200" kern="1200" baseline="0">
          <a:solidFill>
            <a:schemeClr val="tx1"/>
          </a:solidFill>
          <a:latin typeface="Helvetica"/>
          <a:ea typeface="+mn-ea"/>
          <a:cs typeface="Helvetica"/>
        </a:defRPr>
      </a:lvl1pPr>
      <a:lvl2pPr marL="400050" indent="-400050" algn="l" defTabSz="914400" rtl="0" eaLnBrk="1" latinLnBrk="0" hangingPunct="1">
        <a:spcBef>
          <a:spcPct val="20000"/>
        </a:spcBef>
        <a:buFont typeface="Arial"/>
        <a:buChar char="•"/>
        <a:defRPr sz="2200" kern="1200" baseline="0">
          <a:solidFill>
            <a:schemeClr val="tx1"/>
          </a:solidFill>
          <a:latin typeface="Helvetica"/>
          <a:ea typeface="+mn-ea"/>
          <a:cs typeface="Helvetica"/>
        </a:defRPr>
      </a:lvl2pPr>
      <a:lvl3pPr marL="798513" indent="-341313" algn="l" defTabSz="9144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Helvetica"/>
          <a:ea typeface="+mn-ea"/>
          <a:cs typeface="Helvetica"/>
        </a:defRPr>
      </a:lvl3pPr>
      <a:lvl4pPr marL="1255713" indent="-342900" algn="l" defTabSz="9144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Helvetica"/>
          <a:ea typeface="+mn-ea"/>
          <a:cs typeface="Helvetica"/>
        </a:defRPr>
      </a:lvl4pPr>
      <a:lvl5pPr marL="1712913" indent="-357188" algn="l" defTabSz="9144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Helvetica"/>
          <a:ea typeface="+mn-ea"/>
          <a:cs typeface="Helvetica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cdunn@ntia.doc.gov" TargetMode="External"/><Relationship Id="rId4" Type="http://schemas.openxmlformats.org/officeDocument/2006/relationships/hyperlink" Target="mailto:ymiyamoto@ntia.doc.gov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mailto:mdame@ntia.doc.gov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SLIGP Update for NPSTC/IACP Public Safety Broadband Forum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371600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June 24, 2014</a:t>
            </a:r>
          </a:p>
        </p:txBody>
      </p:sp>
      <p:pic>
        <p:nvPicPr>
          <p:cNvPr id="9" name="Picture 8" descr="DOC_logo_1i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04800"/>
            <a:ext cx="1143031" cy="11430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6934200" cy="1143000"/>
          </a:xfrm>
        </p:spPr>
        <p:txBody>
          <a:bodyPr/>
          <a:lstStyle/>
          <a:p>
            <a:r>
              <a:rPr lang="en-US" dirty="0" smtClean="0"/>
              <a:t>FEDERAL PROGRAM OFFICERS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524000"/>
            <a:ext cx="8686800" cy="3962400"/>
          </a:xfrm>
        </p:spPr>
      </p:pic>
    </p:spTree>
    <p:extLst>
      <p:ext uri="{BB962C8B-B14F-4D97-AF65-F5344CB8AC3E}">
        <p14:creationId xmlns:p14="http://schemas.microsoft.com/office/powerpoint/2010/main" val="15451226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SLIGP POINTS OF CONTACT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24000"/>
            <a:ext cx="7239000" cy="3962399"/>
          </a:xfrm>
        </p:spPr>
        <p:txBody>
          <a:bodyPr>
            <a:normAutofit/>
          </a:bodyPr>
          <a:lstStyle/>
          <a:p>
            <a:pPr lvl="1"/>
            <a:r>
              <a:rPr lang="en-US" sz="2800" dirty="0"/>
              <a:t>Mike Dame, Program Director, </a:t>
            </a:r>
            <a:br>
              <a:rPr lang="en-US" sz="2800" dirty="0"/>
            </a:br>
            <a:r>
              <a:rPr lang="en-US" sz="2800" dirty="0"/>
              <a:t>202-482-1181</a:t>
            </a:r>
            <a:r>
              <a:rPr lang="en-US" sz="2800" b="1" dirty="0"/>
              <a:t>, </a:t>
            </a:r>
            <a:r>
              <a:rPr lang="en-US" sz="2800" dirty="0">
                <a:hlinkClick r:id="rId2"/>
              </a:rPr>
              <a:t>mdame@ntia.doc.gov</a:t>
            </a:r>
            <a:r>
              <a:rPr lang="en-US" sz="2800" dirty="0"/>
              <a:t> </a:t>
            </a:r>
            <a:endParaRPr lang="en-US" sz="2800" dirty="0" smtClean="0"/>
          </a:p>
          <a:p>
            <a:pPr marL="0" lvl="1" indent="0">
              <a:buNone/>
            </a:pPr>
            <a:endParaRPr lang="en-US" sz="2800" dirty="0"/>
          </a:p>
          <a:p>
            <a:pPr lvl="1"/>
            <a:r>
              <a:rPr lang="en-US" sz="2800" dirty="0" smtClean="0"/>
              <a:t>Carolyn </a:t>
            </a:r>
            <a:r>
              <a:rPr lang="en-US" sz="2800" dirty="0"/>
              <a:t>Dunn, Federal Program </a:t>
            </a:r>
            <a:r>
              <a:rPr lang="en-US" sz="2800" dirty="0" smtClean="0"/>
              <a:t>Officer, 202-482-4103, </a:t>
            </a:r>
            <a:r>
              <a:rPr lang="en-US" sz="2800" dirty="0" smtClean="0">
                <a:hlinkClick r:id="rId3"/>
              </a:rPr>
              <a:t>cdunn@ntia.doc.gov</a:t>
            </a:r>
            <a:endParaRPr lang="en-US" sz="2800" dirty="0" smtClean="0"/>
          </a:p>
          <a:p>
            <a:pPr marL="0" lvl="1" indent="0">
              <a:buNone/>
            </a:pPr>
            <a:endParaRPr lang="en-US" sz="2800" dirty="0"/>
          </a:p>
          <a:p>
            <a:pPr lvl="1"/>
            <a:r>
              <a:rPr lang="en-US" sz="2800" dirty="0"/>
              <a:t>Yuki Miyamoto, Federal Program Officer, 202-482-5571, </a:t>
            </a:r>
            <a:r>
              <a:rPr lang="en-US" sz="2800" dirty="0">
                <a:hlinkClick r:id="rId4"/>
              </a:rPr>
              <a:t>ymiyamoto@ntia.doc.gov</a:t>
            </a:r>
            <a:endParaRPr lang="en-US" sz="2800" dirty="0"/>
          </a:p>
          <a:p>
            <a:pPr marL="0" lvl="1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778669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6934200" cy="1143000"/>
          </a:xfrm>
        </p:spPr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24000"/>
            <a:ext cx="7924800" cy="3962399"/>
          </a:xfrm>
        </p:spPr>
        <p:txBody>
          <a:bodyPr>
            <a:normAutofit/>
          </a:bodyPr>
          <a:lstStyle/>
          <a:p>
            <a:pPr lvl="1"/>
            <a:r>
              <a:rPr lang="en-US" dirty="0" smtClean="0"/>
              <a:t>The State and Local Implementation Grant Program (SLIGP) was created under the Middle Class Tax Relief and Job Creation Act of 2012</a:t>
            </a:r>
          </a:p>
          <a:p>
            <a:pPr marL="393700" lvl="1" indent="-393700">
              <a:buFont typeface="Arial" pitchFamily="34" charset="0"/>
              <a:buChar char="•"/>
            </a:pPr>
            <a:r>
              <a:rPr lang="en-US" dirty="0" smtClean="0"/>
              <a:t>SLIGP is a three-year, formula-based grant program requiring 20% matching funds</a:t>
            </a:r>
          </a:p>
          <a:p>
            <a:pPr marL="393700" lvl="1" indent="-393700">
              <a:buFont typeface="Arial" pitchFamily="34" charset="0"/>
              <a:buChar char="•"/>
            </a:pPr>
            <a:r>
              <a:rPr lang="en-US" dirty="0" smtClean="0"/>
              <a:t>Funding is to help recipients plan and prepare for the forthcoming nationwide public </a:t>
            </a:r>
            <a:r>
              <a:rPr lang="en-US" dirty="0"/>
              <a:t>s</a:t>
            </a:r>
            <a:r>
              <a:rPr lang="en-US" dirty="0" smtClean="0"/>
              <a:t>afety </a:t>
            </a:r>
            <a:r>
              <a:rPr lang="en-US" dirty="0"/>
              <a:t>b</a:t>
            </a:r>
            <a:r>
              <a:rPr lang="en-US" dirty="0" smtClean="0"/>
              <a:t>roadband </a:t>
            </a:r>
            <a:r>
              <a:rPr lang="en-US" dirty="0"/>
              <a:t>n</a:t>
            </a:r>
            <a:r>
              <a:rPr lang="en-US" dirty="0" smtClean="0"/>
              <a:t>etwork (PSBN)</a:t>
            </a:r>
          </a:p>
          <a:p>
            <a:pPr marL="393700" lvl="1" indent="-393700">
              <a:buFont typeface="Arial" pitchFamily="34" charset="0"/>
              <a:buChar char="•"/>
            </a:pPr>
            <a:r>
              <a:rPr lang="en-US" dirty="0" smtClean="0"/>
              <a:t>NTIA awarded $116.2 million in grants to 53 states and territories with one additional grant forthcoming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24000"/>
            <a:ext cx="7772400" cy="3962399"/>
          </a:xfrm>
        </p:spPr>
        <p:txBody>
          <a:bodyPr>
            <a:normAutofit/>
          </a:bodyPr>
          <a:lstStyle/>
          <a:p>
            <a:r>
              <a:rPr lang="en-US" sz="2400" dirty="0" smtClean="0"/>
              <a:t>Grant funds assist states and territories to:</a:t>
            </a:r>
          </a:p>
          <a:p>
            <a:pPr lvl="1"/>
            <a:r>
              <a:rPr lang="en-US" sz="2400" dirty="0" smtClean="0"/>
              <a:t>Support planning, governance, consultation, and outreach</a:t>
            </a:r>
          </a:p>
          <a:p>
            <a:pPr lvl="1"/>
            <a:r>
              <a:rPr lang="en-US" sz="2400" dirty="0" smtClean="0"/>
              <a:t>Engage local governments, regional bodies, rural communities, and Tribal Nations</a:t>
            </a:r>
          </a:p>
          <a:p>
            <a:pPr lvl="1"/>
            <a:r>
              <a:rPr lang="en-US" sz="2400" dirty="0" smtClean="0"/>
              <a:t>Reach out to all public safety disciplines that may be potential users of the PSBN</a:t>
            </a:r>
            <a:endParaRPr lang="en-US" sz="2400" dirty="0"/>
          </a:p>
          <a:p>
            <a:pPr lvl="1"/>
            <a:r>
              <a:rPr lang="en-US" sz="2400" dirty="0" smtClean="0"/>
              <a:t>Collect data and gather information on existing infrastructure and equipment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SLIGP OUTCOMES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24000"/>
            <a:ext cx="7848600" cy="3962399"/>
          </a:xfrm>
        </p:spPr>
        <p:txBody>
          <a:bodyPr>
            <a:normAutofit lnSpcReduction="10000"/>
          </a:bodyPr>
          <a:lstStyle/>
          <a:p>
            <a:pPr lvl="1"/>
            <a:r>
              <a:rPr lang="en-US" sz="2400" dirty="0">
                <a:solidFill>
                  <a:srgbClr val="000000"/>
                </a:solidFill>
              </a:rPr>
              <a:t>Enhance</a:t>
            </a:r>
            <a:r>
              <a:rPr lang="en-US" sz="2400" dirty="0"/>
              <a:t> </a:t>
            </a:r>
            <a:r>
              <a:rPr lang="en-US" sz="2400" dirty="0" smtClean="0"/>
              <a:t>or establish statewide governance </a:t>
            </a:r>
          </a:p>
          <a:p>
            <a:pPr lvl="1"/>
            <a:r>
              <a:rPr lang="en-US" sz="2400" dirty="0" smtClean="0"/>
              <a:t>Consult with </a:t>
            </a:r>
            <a:r>
              <a:rPr lang="en-US" sz="2400" dirty="0" err="1"/>
              <a:t>FirstNet</a:t>
            </a:r>
            <a:r>
              <a:rPr lang="en-US" sz="2400" dirty="0"/>
              <a:t> about </a:t>
            </a:r>
            <a:r>
              <a:rPr lang="en-US" sz="2400" dirty="0" smtClean="0"/>
              <a:t>unique characteristics of states </a:t>
            </a:r>
            <a:r>
              <a:rPr lang="en-US" sz="2400" dirty="0"/>
              <a:t>and </a:t>
            </a:r>
            <a:r>
              <a:rPr lang="en-US" sz="2400" dirty="0" smtClean="0"/>
              <a:t>territories and the needs of public safety users</a:t>
            </a:r>
            <a:endParaRPr lang="en-US" sz="2400" dirty="0"/>
          </a:p>
          <a:p>
            <a:pPr lvl="1"/>
            <a:r>
              <a:rPr lang="en-US" sz="2400" dirty="0"/>
              <a:t>Identify potential users </a:t>
            </a:r>
            <a:r>
              <a:rPr lang="en-US" sz="2400" dirty="0" smtClean="0"/>
              <a:t>of the PSBN</a:t>
            </a:r>
            <a:endParaRPr lang="en-US" sz="2400" dirty="0"/>
          </a:p>
          <a:p>
            <a:pPr lvl="1"/>
            <a:r>
              <a:rPr lang="en-US" sz="2400" dirty="0"/>
              <a:t>Update Statewide Communications Interoperab</a:t>
            </a:r>
            <a:r>
              <a:rPr lang="en-US" sz="2400" dirty="0">
                <a:solidFill>
                  <a:srgbClr val="000000"/>
                </a:solidFill>
              </a:rPr>
              <a:t>ility</a:t>
            </a:r>
            <a:r>
              <a:rPr lang="en-US" sz="2400" dirty="0"/>
              <a:t> Plan</a:t>
            </a:r>
            <a:r>
              <a:rPr lang="en-US" sz="2400" dirty="0">
                <a:solidFill>
                  <a:srgbClr val="000000"/>
                </a:solidFill>
              </a:rPr>
              <a:t>s</a:t>
            </a:r>
            <a:r>
              <a:rPr lang="en-US" sz="2400" dirty="0"/>
              <a:t> (SCIP) to include public safety wireless broadband </a:t>
            </a:r>
            <a:r>
              <a:rPr lang="en-US" sz="2400" dirty="0" smtClean="0"/>
              <a:t>initiatives</a:t>
            </a:r>
          </a:p>
          <a:p>
            <a:pPr lvl="1"/>
            <a:r>
              <a:rPr lang="en-US" sz="2400" dirty="0"/>
              <a:t>Collect data on existing infrastructure to help </a:t>
            </a:r>
            <a:r>
              <a:rPr lang="en-US" sz="2400" dirty="0" err="1"/>
              <a:t>FirstNet</a:t>
            </a:r>
            <a:r>
              <a:rPr lang="en-US" sz="2400" dirty="0"/>
              <a:t> plan for the </a:t>
            </a:r>
            <a:r>
              <a:rPr lang="en-US" sz="2400" dirty="0" smtClean="0"/>
              <a:t>PSBN</a:t>
            </a:r>
            <a:endParaRPr lang="en-US" sz="2400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53427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RECIPIENT ACTIVITIES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1" indent="0">
              <a:buNone/>
            </a:pPr>
            <a:endParaRPr lang="en-US" dirty="0" smtClean="0"/>
          </a:p>
          <a:p>
            <a:pPr lvl="1"/>
            <a:endParaRPr lang="en-US" dirty="0" smtClean="0"/>
          </a:p>
        </p:txBody>
      </p:sp>
      <p:pic>
        <p:nvPicPr>
          <p:cNvPr id="5" name="Picture 4" descr="NPSTC Presentation - Stakeholders (1)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524000"/>
            <a:ext cx="9144000" cy="3610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3427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</a:t>
            </a:r>
            <a:r>
              <a:rPr lang="en-US" dirty="0"/>
              <a:t>RECIPIENT ACTIVITIES</a:t>
            </a:r>
          </a:p>
        </p:txBody>
      </p:sp>
      <p:pic>
        <p:nvPicPr>
          <p:cNvPr id="8" name="Content Placeholder 7" descr="NPSTC charts_6-4-14 (1)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968" b="-2968"/>
          <a:stretch>
            <a:fillRect/>
          </a:stretch>
        </p:blipFill>
        <p:spPr>
          <a:xfrm>
            <a:off x="609600" y="1295400"/>
            <a:ext cx="7924800" cy="4419600"/>
          </a:xfrm>
        </p:spPr>
      </p:pic>
    </p:spTree>
    <p:extLst>
      <p:ext uri="{BB962C8B-B14F-4D97-AF65-F5344CB8AC3E}">
        <p14:creationId xmlns:p14="http://schemas.microsoft.com/office/powerpoint/2010/main" val="41633412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 OFFICE ACTIVITIES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1"/>
            <a:ext cx="7162800" cy="4190999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Two SLIGP regional workshops held in February and March were attended by:</a:t>
            </a:r>
          </a:p>
          <a:p>
            <a:pPr marL="342900" indent="-342900">
              <a:buFont typeface="Arial"/>
              <a:buChar char="•"/>
            </a:pPr>
            <a:r>
              <a:rPr lang="en-US" dirty="0"/>
              <a:t>S</a:t>
            </a:r>
            <a:r>
              <a:rPr lang="en-US" dirty="0" smtClean="0"/>
              <a:t>tate agency representatives from:</a:t>
            </a:r>
          </a:p>
          <a:p>
            <a:pPr marL="742950" lvl="1" indent="-342900">
              <a:buFont typeface="Wingdings" panose="05000000000000000000" pitchFamily="2" charset="2"/>
              <a:buChar char="Ø"/>
            </a:pPr>
            <a:r>
              <a:rPr lang="en-US" dirty="0"/>
              <a:t>p</a:t>
            </a:r>
            <a:r>
              <a:rPr lang="en-US" dirty="0" smtClean="0"/>
              <a:t>ublic safety or emergency management</a:t>
            </a:r>
          </a:p>
          <a:p>
            <a:pPr marL="742950" lvl="1" indent="-342900">
              <a:buFont typeface="Wingdings" panose="05000000000000000000" pitchFamily="2" charset="2"/>
              <a:buChar char="Ø"/>
            </a:pPr>
            <a:r>
              <a:rPr lang="en-US" dirty="0" smtClean="0"/>
              <a:t>grants </a:t>
            </a:r>
            <a:r>
              <a:rPr lang="en-US" dirty="0"/>
              <a:t>and financial </a:t>
            </a:r>
            <a:r>
              <a:rPr lang="en-US" dirty="0" smtClean="0"/>
              <a:t>management </a:t>
            </a:r>
          </a:p>
          <a:p>
            <a:pPr marL="742950" lvl="1" indent="-342900">
              <a:buFont typeface="Wingdings" panose="05000000000000000000" pitchFamily="2" charset="2"/>
              <a:buChar char="Ø"/>
            </a:pPr>
            <a:r>
              <a:rPr lang="en-US" dirty="0" smtClean="0"/>
              <a:t>state IT/ telecommunications offices </a:t>
            </a:r>
          </a:p>
          <a:p>
            <a:pPr marL="742950" lvl="1" indent="-342900">
              <a:buFont typeface="Wingdings" panose="05000000000000000000" pitchFamily="2" charset="2"/>
              <a:buChar char="Ø"/>
            </a:pPr>
            <a:r>
              <a:rPr lang="en-US" dirty="0" smtClean="0"/>
              <a:t>outreach </a:t>
            </a:r>
            <a:r>
              <a:rPr lang="en-US" dirty="0"/>
              <a:t>and public </a:t>
            </a:r>
            <a:r>
              <a:rPr lang="en-US" dirty="0" smtClean="0"/>
              <a:t>affairs </a:t>
            </a:r>
          </a:p>
          <a:p>
            <a:pPr marL="742950" lvl="1" indent="-342900">
              <a:buFont typeface="Wingdings" panose="05000000000000000000" pitchFamily="2" charset="2"/>
              <a:buChar char="Ø"/>
            </a:pPr>
            <a:r>
              <a:rPr lang="en-US" dirty="0" smtClean="0"/>
              <a:t>state </a:t>
            </a:r>
            <a:r>
              <a:rPr lang="en-US" dirty="0"/>
              <a:t>broadband coordination offices </a:t>
            </a: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27 </a:t>
            </a:r>
            <a:r>
              <a:rPr lang="en-US" dirty="0"/>
              <a:t>local and four tribal </a:t>
            </a:r>
            <a:r>
              <a:rPr lang="en-US" dirty="0" smtClean="0"/>
              <a:t>government reps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Of the attendees:</a:t>
            </a:r>
          </a:p>
          <a:p>
            <a:pPr marL="742950" lvl="1" indent="-342900">
              <a:buFont typeface="Wingdings" panose="05000000000000000000" pitchFamily="2" charset="2"/>
              <a:buChar char="Ø"/>
            </a:pPr>
            <a:r>
              <a:rPr lang="en-US" dirty="0" smtClean="0"/>
              <a:t>30 </a:t>
            </a:r>
            <a:r>
              <a:rPr lang="en-US" dirty="0"/>
              <a:t>fill the role of designated </a:t>
            </a:r>
            <a:r>
              <a:rPr lang="en-US" dirty="0" smtClean="0"/>
              <a:t>Single Point of Contact (SPOC) </a:t>
            </a:r>
          </a:p>
          <a:p>
            <a:pPr marL="742950" lvl="1" indent="-342900">
              <a:buFont typeface="Wingdings" panose="05000000000000000000" pitchFamily="2" charset="2"/>
              <a:buChar char="Ø"/>
            </a:pPr>
            <a:r>
              <a:rPr lang="en-US" dirty="0" smtClean="0"/>
              <a:t>43 </a:t>
            </a:r>
            <a:r>
              <a:rPr lang="en-US" dirty="0"/>
              <a:t>fill the role of Statewide Interoperability </a:t>
            </a:r>
            <a:r>
              <a:rPr lang="en-US" dirty="0" smtClean="0"/>
              <a:t>Coordinator (13 </a:t>
            </a:r>
            <a:r>
              <a:rPr lang="en-US" dirty="0"/>
              <a:t>of the attendees fulfill both the role of SPOC and SWIC) for their state or </a:t>
            </a:r>
            <a:r>
              <a:rPr lang="en-US" dirty="0" smtClean="0"/>
              <a:t>territory</a:t>
            </a:r>
            <a:endParaRPr lang="en-US" dirty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172200" y="1905000"/>
            <a:ext cx="2209800" cy="2057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ea typeface="ＭＳ 明朝"/>
                <a:cs typeface="Times New Roman"/>
              </a:rPr>
              <a:t>232</a:t>
            </a:r>
            <a:endParaRPr lang="en-US" sz="1200" dirty="0">
              <a:effectLst/>
              <a:ea typeface="ＭＳ 明朝"/>
              <a:cs typeface="Times New Roman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effectLst/>
                <a:ea typeface="ＭＳ 明朝"/>
                <a:cs typeface="Times New Roman"/>
              </a:rPr>
              <a:t>Total State and Territorial Attendees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effectLst/>
                <a:ea typeface="ＭＳ 明朝"/>
                <a:cs typeface="Times New Roman"/>
              </a:rPr>
              <a:t> 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effectLst/>
                <a:ea typeface="ＭＳ 明朝"/>
                <a:cs typeface="Times New Roman"/>
              </a:rPr>
              <a:t>     </a:t>
            </a:r>
            <a:r>
              <a:rPr lang="en-US" sz="1400" b="1" dirty="0" smtClean="0">
                <a:effectLst/>
                <a:ea typeface="ＭＳ 明朝"/>
                <a:cs typeface="Times New Roman"/>
              </a:rPr>
              <a:t>  124                   108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 b="1" dirty="0" smtClean="0">
                <a:effectLst/>
                <a:ea typeface="ＭＳ 明朝"/>
                <a:cs typeface="Times New Roman"/>
              </a:rPr>
              <a:t>    Atlanta            Phoenix</a:t>
            </a:r>
            <a:endParaRPr lang="en-US" sz="1400" b="1" dirty="0">
              <a:effectLst/>
              <a:ea typeface="ＭＳ 明朝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75219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 OFFICE ACTIVITIES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6096000" cy="4038600"/>
          </a:xfrm>
        </p:spPr>
        <p:txBody>
          <a:bodyPr>
            <a:normAutofit lnSpcReduction="10000"/>
          </a:bodyPr>
          <a:lstStyle/>
          <a:p>
            <a:pPr lvl="1"/>
            <a:r>
              <a:rPr lang="en-US" dirty="0" smtClean="0"/>
              <a:t>For the remainder of the year, SLIGP will: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2100" dirty="0" smtClean="0"/>
              <a:t>Continue to provide support to our recipients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2100" dirty="0" smtClean="0"/>
              <a:t>Develop and distribute programmatic best </a:t>
            </a:r>
            <a:r>
              <a:rPr lang="en-US" sz="2100" dirty="0"/>
              <a:t>practices </a:t>
            </a:r>
            <a:r>
              <a:rPr lang="en-US" sz="2100" dirty="0" smtClean="0"/>
              <a:t>documents </a:t>
            </a:r>
            <a:r>
              <a:rPr lang="en-US" sz="2100" dirty="0" smtClean="0">
                <a:solidFill>
                  <a:srgbClr val="000000"/>
                </a:solidFill>
              </a:rPr>
              <a:t>on program priorities such as outreach and education, tribal coordination, and governance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2100" dirty="0" smtClean="0"/>
              <a:t>Conduct </a:t>
            </a:r>
            <a:r>
              <a:rPr lang="en-US" sz="2100" dirty="0"/>
              <a:t>s</a:t>
            </a:r>
            <a:r>
              <a:rPr lang="en-US" sz="2100" dirty="0" smtClean="0"/>
              <a:t>ite visits </a:t>
            </a:r>
            <a:r>
              <a:rPr lang="en-US" sz="2100" dirty="0" smtClean="0">
                <a:solidFill>
                  <a:srgbClr val="000000"/>
                </a:solidFill>
              </a:rPr>
              <a:t>(16 site visits planned for this year start this summer)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2100" dirty="0" smtClean="0"/>
              <a:t>Hold </a:t>
            </a:r>
            <a:r>
              <a:rPr lang="en-US" sz="2100" dirty="0"/>
              <a:t>w</a:t>
            </a:r>
            <a:r>
              <a:rPr lang="en-US" sz="2100" dirty="0" smtClean="0"/>
              <a:t>ebinars </a:t>
            </a:r>
            <a:r>
              <a:rPr lang="en-US" sz="2100" dirty="0"/>
              <a:t>and conference </a:t>
            </a:r>
            <a:r>
              <a:rPr lang="en-US" sz="2100" dirty="0" smtClean="0"/>
              <a:t>calls as needed for programmatic refreshers or grants changes</a:t>
            </a:r>
            <a:endParaRPr lang="en-US" sz="21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1600200"/>
            <a:ext cx="2590800" cy="3733800"/>
          </a:xfrm>
          <a:prstGeom prst="rect">
            <a:avLst/>
          </a:prstGeom>
          <a:ln>
            <a:solidFill>
              <a:srgbClr val="336699"/>
            </a:solidFill>
          </a:ln>
        </p:spPr>
      </p:pic>
    </p:spTree>
    <p:extLst>
      <p:ext uri="{BB962C8B-B14F-4D97-AF65-F5344CB8AC3E}">
        <p14:creationId xmlns:p14="http://schemas.microsoft.com/office/powerpoint/2010/main" val="33053427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GET INVOLVED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24000"/>
            <a:ext cx="7924800" cy="3962399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Find out your designated SPOC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Determine what groups or associations are represented on the state/territory governing body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Learn how your state intends to execute education and outreach for public safety broadband and get involved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Attend PSBN outreach events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Help identify potential PSBN users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Support the asset and infrastructure data collection efforts, if requested by the state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61250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4188</TotalTime>
  <Words>457</Words>
  <Application>Microsoft Macintosh PowerPoint</Application>
  <PresentationFormat>On-screen Show (4:3)</PresentationFormat>
  <Paragraphs>58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SLIGP Update for NPSTC/IACP Public Safety Broadband Forum</vt:lpstr>
      <vt:lpstr>BACKGROUND</vt:lpstr>
      <vt:lpstr>PROGRAM GOALS</vt:lpstr>
      <vt:lpstr>SLIGP OUTCOMES</vt:lpstr>
      <vt:lpstr>CURRENT RECIPIENT ACTIVITIES</vt:lpstr>
      <vt:lpstr>CURRENT RECIPIENT ACTIVITIES</vt:lpstr>
      <vt:lpstr>PROGRAM OFFICE ACTIVITIES</vt:lpstr>
      <vt:lpstr>PROGRAM OFFICE ACTIVITIES</vt:lpstr>
      <vt:lpstr>HOW TO GET INVOLVED</vt:lpstr>
      <vt:lpstr>FEDERAL PROGRAM OFFICERS</vt:lpstr>
      <vt:lpstr>SLIGP POINTS OF CONTACT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Moon Leopardess</dc:creator>
  <cp:lastModifiedBy>Robert Epper</cp:lastModifiedBy>
  <cp:revision>91</cp:revision>
  <cp:lastPrinted>2014-06-23T15:58:11Z</cp:lastPrinted>
  <dcterms:created xsi:type="dcterms:W3CDTF">2014-02-11T21:26:06Z</dcterms:created>
  <dcterms:modified xsi:type="dcterms:W3CDTF">2014-06-24T02:49:04Z</dcterms:modified>
</cp:coreProperties>
</file>