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3" r:id="rId2"/>
    <p:sldId id="284" r:id="rId3"/>
    <p:sldId id="288" r:id="rId4"/>
    <p:sldId id="298" r:id="rId5"/>
    <p:sldId id="305" r:id="rId6"/>
    <p:sldId id="275" r:id="rId7"/>
    <p:sldId id="303" r:id="rId8"/>
    <p:sldId id="287" r:id="rId9"/>
    <p:sldId id="277" r:id="rId10"/>
    <p:sldId id="299" r:id="rId11"/>
    <p:sldId id="262" r:id="rId12"/>
    <p:sldId id="263" r:id="rId13"/>
    <p:sldId id="289" r:id="rId14"/>
    <p:sldId id="306" r:id="rId15"/>
    <p:sldId id="292" r:id="rId16"/>
    <p:sldId id="307" r:id="rId17"/>
    <p:sldId id="291" r:id="rId18"/>
    <p:sldId id="309" r:id="rId19"/>
    <p:sldId id="300" r:id="rId20"/>
    <p:sldId id="293" r:id="rId21"/>
    <p:sldId id="290" r:id="rId22"/>
    <p:sldId id="294" r:id="rId23"/>
    <p:sldId id="308" r:id="rId24"/>
    <p:sldId id="301" r:id="rId25"/>
    <p:sldId id="297" r:id="rId26"/>
    <p:sldId id="302" r:id="rId27"/>
    <p:sldId id="304" r:id="rId28"/>
    <p:sldId id="286" r:id="rId29"/>
    <p:sldId id="260" r:id="rId30"/>
    <p:sldId id="261" r:id="rId31"/>
    <p:sldId id="267" r:id="rId32"/>
    <p:sldId id="270" r:id="rId33"/>
    <p:sldId id="271" r:id="rId34"/>
    <p:sldId id="295" r:id="rId35"/>
    <p:sldId id="296" r:id="rId36"/>
    <p:sldId id="28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92" autoAdjust="0"/>
    <p:restoredTop sz="99499" autoAdjust="0"/>
  </p:normalViewPr>
  <p:slideViewPr>
    <p:cSldViewPr>
      <p:cViewPr varScale="1">
        <p:scale>
          <a:sx n="91" d="100"/>
          <a:sy n="91" d="100"/>
        </p:scale>
        <p:origin x="-2032"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CEB065-296D-48B6-B5C5-3D7645271380}" type="datetimeFigureOut">
              <a:rPr lang="en-US" smtClean="0"/>
              <a:t>1/28/14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832D7-8BD2-46B3-8746-662E9001649C}" type="slidenum">
              <a:rPr lang="en-US" smtClean="0"/>
              <a:t>‹#›</a:t>
            </a:fld>
            <a:endParaRPr lang="en-US"/>
          </a:p>
        </p:txBody>
      </p:sp>
    </p:spTree>
    <p:extLst>
      <p:ext uri="{BB962C8B-B14F-4D97-AF65-F5344CB8AC3E}">
        <p14:creationId xmlns:p14="http://schemas.microsoft.com/office/powerpoint/2010/main" val="1403396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smtClean="0"/>
              <a:t>FCC Goal</a:t>
            </a:r>
            <a:r>
              <a:rPr lang="en-US" sz="2000" smtClean="0"/>
              <a:t> - To open more 5 GHz spectrum to support next generation Wi-Fi and to address exploding demand for wireless data.</a:t>
            </a:r>
          </a:p>
          <a:p>
            <a:endParaRPr lang="en-US" b="1" smtClean="0"/>
          </a:p>
          <a:p>
            <a:r>
              <a:rPr lang="en-US" b="1" smtClean="0"/>
              <a:t>New spectrum will likely be made available</a:t>
            </a:r>
          </a:p>
          <a:p>
            <a:r>
              <a:rPr lang="en-US" smtClean="0"/>
              <a:t>The Commission sought comment on making available an additional 195 megahertz of spectrum in the 5.35-5.47 GHz and 5.85-5.925 GHz bands for U-NII use. This could increase the spectrum available to unlicensed devices in the 5 GHz band by approximately 35 percent and would represent a significant increase in the spectrum available for unlicensed devices across the overall radio spectrum.</a:t>
            </a:r>
          </a:p>
          <a:p>
            <a:endParaRPr lang="en-US" smtClean="0"/>
          </a:p>
          <a:p>
            <a:r>
              <a:rPr lang="en-US" smtClean="0"/>
              <a:t>The FCC believes that an increase in capacity gained from 195 megahertz of additional spectrum, combined with the ease of deployment and operational flexibility provided by our U-NII rules (in the 5 GHz NPRM), would continue to foster the development of new and innovate unlicensed devices, and increase wireless broadband access and investment.</a:t>
            </a:r>
          </a:p>
          <a:p>
            <a:endParaRPr lang="en-US" smtClean="0"/>
          </a:p>
          <a:p>
            <a:r>
              <a:rPr lang="en-US" smtClean="0"/>
              <a:t>It is clear the FCC continues to look for ways to make more spectrum available for wireless communications, including unlicensed spectrum.</a:t>
            </a: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Useful for Wireless Internet Service Providers (WISPs) –</a:t>
            </a:r>
            <a:r>
              <a:rPr lang="en-US" sz="1200" kern="1200" smtClean="0">
                <a:solidFill>
                  <a:schemeClr val="tx1"/>
                </a:solidFill>
                <a:effectLst/>
                <a:latin typeface="+mn-lt"/>
                <a:ea typeface="+mn-ea"/>
                <a:cs typeface="+mn-cs"/>
              </a:rPr>
              <a:t>The unlicensed spectrum made available will feed the need for WiFi and will thus be available for use by WISPs.WISPS are Internet service provider with a network based on wireless networking.  Technology may include commonplace Wi-Fi wireless mesh networking, or proprietary equipment designed to operate over open 900 MHz, 2.4 GHz, 4.9, 5.2, 5.4, 5.7, and 5.8 GHz bands or licensed frequencies in the UHF band (including the MMDS frequency band).</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The FCC has an interest in setting aside spectrum for WISPs to address the exploding demand for wireless data.</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Small business owners might want to take advantage of this and become a WISP.</a:t>
            </a:r>
          </a:p>
          <a:p>
            <a:r>
              <a:rPr lang="en-US" sz="1200" kern="1200" smtClean="0">
                <a:solidFill>
                  <a:schemeClr val="tx1"/>
                </a:solidFill>
                <a:effectLst/>
                <a:latin typeface="+mn-lt"/>
                <a:ea typeface="+mn-ea"/>
                <a:cs typeface="+mn-cs"/>
              </a:rPr>
              <a:t> </a:t>
            </a:r>
          </a:p>
          <a:p>
            <a:r>
              <a:rPr lang="en-US" sz="1200" b="1" kern="1200" smtClean="0">
                <a:solidFill>
                  <a:schemeClr val="tx1"/>
                </a:solidFill>
                <a:effectLst/>
                <a:latin typeface="+mn-lt"/>
                <a:ea typeface="+mn-ea"/>
                <a:cs typeface="+mn-cs"/>
              </a:rPr>
              <a:t>Due to the modifications likely to be made to the FCC’s Part 15 rules, additional spectrum will come with fewer restrictions (like outdoor use and power limits). </a:t>
            </a:r>
            <a:endParaRPr lang="en-US" sz="1200" kern="1200" smtClean="0">
              <a:solidFill>
                <a:schemeClr val="tx1"/>
              </a:solidFill>
              <a:effectLst/>
              <a:latin typeface="+mn-lt"/>
              <a:ea typeface="+mn-ea"/>
              <a:cs typeface="+mn-cs"/>
            </a:endParaRP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Uncertain as to when the spectrum will become available.</a:t>
            </a: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p>
          <a:p>
            <a:endParaRPr lang="en-US" smtClean="0"/>
          </a:p>
          <a:p>
            <a:endParaRPr lang="en-US" smtClean="0"/>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3</a:t>
            </a:fld>
            <a:endParaRPr lang="en-US"/>
          </a:p>
        </p:txBody>
      </p:sp>
    </p:spTree>
    <p:extLst>
      <p:ext uri="{BB962C8B-B14F-4D97-AF65-F5344CB8AC3E}">
        <p14:creationId xmlns:p14="http://schemas.microsoft.com/office/powerpoint/2010/main" val="38646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smtClean="0"/>
              <a:t>FCC Goal</a:t>
            </a:r>
            <a:r>
              <a:rPr lang="en-US" sz="2000" smtClean="0"/>
              <a:t> - To open more 5 GHz spectrum to support next generation Wi-Fi and to address exploding demand for wireless data.</a:t>
            </a:r>
          </a:p>
          <a:p>
            <a:endParaRPr lang="en-US" b="1" smtClean="0"/>
          </a:p>
          <a:p>
            <a:r>
              <a:rPr lang="en-US" b="1" smtClean="0"/>
              <a:t>New spectrum will likely be made available</a:t>
            </a:r>
          </a:p>
          <a:p>
            <a:r>
              <a:rPr lang="en-US" smtClean="0"/>
              <a:t>The Commission sought comment on making available an additional 195 megahertz of spectrum in the 5.35-5.47 GHz and 5.85-5.925 GHz bands for U-NII use. This could increase the spectrum available to unlicensed devices in the 5 GHz band by approximately 35 percent and would represent a significant increase in the spectrum available for unlicensed devices across the overall radio spectrum.</a:t>
            </a:r>
          </a:p>
          <a:p>
            <a:endParaRPr lang="en-US" smtClean="0"/>
          </a:p>
          <a:p>
            <a:r>
              <a:rPr lang="en-US" smtClean="0"/>
              <a:t>The FCC believes that an increase in capacity gained from 195 megahertz of additional spectrum, combined with the ease of deployment and operational flexibility provided by our U-NII rules (in the 5 GHz NPRM), would continue to foster the development of new and innovate unlicensed devices, and increase wireless broadband access and investment.</a:t>
            </a:r>
          </a:p>
          <a:p>
            <a:endParaRPr lang="en-US" smtClean="0"/>
          </a:p>
          <a:p>
            <a:r>
              <a:rPr lang="en-US" smtClean="0"/>
              <a:t>It is clear the FCC continues to look for ways to make more spectrum available for wireless communications, including unlicensed spectrum.</a:t>
            </a: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Useful for Wireless Internet Service Providers (WISPs) –</a:t>
            </a:r>
            <a:r>
              <a:rPr lang="en-US" sz="1200" kern="1200" smtClean="0">
                <a:solidFill>
                  <a:schemeClr val="tx1"/>
                </a:solidFill>
                <a:effectLst/>
                <a:latin typeface="+mn-lt"/>
                <a:ea typeface="+mn-ea"/>
                <a:cs typeface="+mn-cs"/>
              </a:rPr>
              <a:t>The unlicensed spectrum made available will feed the need for WiFi and will thus be available for use by WISPs.WISPS are Internet service provider with a network based on wireless networking.  Technology may include commonplace Wi-Fi wireless mesh networking, or proprietary equipment designed to operate over open 900 MHz, 2.4 GHz, 4.9, 5.2, 5.4, 5.7, and 5.8 GHz bands or licensed frequencies in the UHF band (including the MMDS frequency band).</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The FCC has an interest in setting aside spectrum for WISPs to address the exploding demand for wireless data.</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Small business owners might want to take advantage of this and become a WISP.</a:t>
            </a:r>
          </a:p>
          <a:p>
            <a:r>
              <a:rPr lang="en-US" sz="1200" kern="1200" smtClean="0">
                <a:solidFill>
                  <a:schemeClr val="tx1"/>
                </a:solidFill>
                <a:effectLst/>
                <a:latin typeface="+mn-lt"/>
                <a:ea typeface="+mn-ea"/>
                <a:cs typeface="+mn-cs"/>
              </a:rPr>
              <a:t> </a:t>
            </a:r>
          </a:p>
          <a:p>
            <a:r>
              <a:rPr lang="en-US" sz="1200" b="1" kern="1200" smtClean="0">
                <a:solidFill>
                  <a:schemeClr val="tx1"/>
                </a:solidFill>
                <a:effectLst/>
                <a:latin typeface="+mn-lt"/>
                <a:ea typeface="+mn-ea"/>
                <a:cs typeface="+mn-cs"/>
              </a:rPr>
              <a:t>Due to the modifications likely to be made to the FCC’s Part 15 rules, additional spectrum will come with fewer restrictions (like outdoor use and power limits). </a:t>
            </a:r>
            <a:endParaRPr lang="en-US" sz="1200" kern="1200" smtClean="0">
              <a:solidFill>
                <a:schemeClr val="tx1"/>
              </a:solidFill>
              <a:effectLst/>
              <a:latin typeface="+mn-lt"/>
              <a:ea typeface="+mn-ea"/>
              <a:cs typeface="+mn-cs"/>
            </a:endParaRP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Uncertain as to when the spectrum will become available.</a:t>
            </a: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p>
          <a:p>
            <a:endParaRPr lang="en-US" smtClean="0"/>
          </a:p>
          <a:p>
            <a:endParaRPr lang="en-US" smtClean="0"/>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6</a:t>
            </a:fld>
            <a:endParaRPr lang="en-US"/>
          </a:p>
        </p:txBody>
      </p:sp>
    </p:spTree>
    <p:extLst>
      <p:ext uri="{BB962C8B-B14F-4D97-AF65-F5344CB8AC3E}">
        <p14:creationId xmlns:p14="http://schemas.microsoft.com/office/powerpoint/2010/main" val="38646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smtClean="0"/>
              <a:t>FCC Goal</a:t>
            </a:r>
            <a:r>
              <a:rPr lang="en-US" sz="2000" smtClean="0"/>
              <a:t> - To open more 5 GHz spectrum to support next generation Wi-Fi and to address exploding demand for wireless data.</a:t>
            </a:r>
          </a:p>
          <a:p>
            <a:endParaRPr lang="en-US" b="1" smtClean="0"/>
          </a:p>
          <a:p>
            <a:r>
              <a:rPr lang="en-US" b="1" smtClean="0"/>
              <a:t>New spectrum will likely be made available</a:t>
            </a:r>
          </a:p>
          <a:p>
            <a:r>
              <a:rPr lang="en-US" smtClean="0"/>
              <a:t>The Commission sought comment on making available an additional 195 megahertz of spectrum in the 5.35-5.47 GHz and 5.85-5.925 GHz bands for U-NII use. This could increase the spectrum available to unlicensed devices in the 5 GHz band by approximately 35 percent and would represent a significant increase in the spectrum available for unlicensed devices across the overall radio spectrum.</a:t>
            </a:r>
          </a:p>
          <a:p>
            <a:endParaRPr lang="en-US" smtClean="0"/>
          </a:p>
          <a:p>
            <a:r>
              <a:rPr lang="en-US" smtClean="0"/>
              <a:t>The FCC believes that an increase in capacity gained from 195 megahertz of additional spectrum, combined with the ease of deployment and operational flexibility provided by our U-NII rules (in the 5 GHz NPRM), would continue to foster the development of new and innovate unlicensed devices, and increase wireless broadband access and investment.</a:t>
            </a:r>
          </a:p>
          <a:p>
            <a:endParaRPr lang="en-US" smtClean="0"/>
          </a:p>
          <a:p>
            <a:r>
              <a:rPr lang="en-US" smtClean="0"/>
              <a:t>It is clear the FCC continues to look for ways to make more spectrum available for wireless communications, including unlicensed spectrum.</a:t>
            </a: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Useful for Wireless Internet Service Providers (WISPs) –</a:t>
            </a:r>
            <a:r>
              <a:rPr lang="en-US" sz="1200" kern="1200" smtClean="0">
                <a:solidFill>
                  <a:schemeClr val="tx1"/>
                </a:solidFill>
                <a:effectLst/>
                <a:latin typeface="+mn-lt"/>
                <a:ea typeface="+mn-ea"/>
                <a:cs typeface="+mn-cs"/>
              </a:rPr>
              <a:t>The unlicensed spectrum made available will feed the need for WiFi and will thus be available for use by WISPs.WISPS are Internet service provider with a network based on wireless networking.  Technology may include commonplace Wi-Fi wireless mesh networking, or proprietary equipment designed to operate over open 900 MHz, 2.4 GHz, 4.9, 5.2, 5.4, 5.7, and 5.8 GHz bands or licensed frequencies in the UHF band (including the MMDS frequency band).</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The FCC has an interest in setting aside spectrum for WISPs to address the exploding demand for wireless data.</a:t>
            </a:r>
          </a:p>
          <a:p>
            <a:pPr marL="171450" indent="-171450">
              <a:buFont typeface="Arial" panose="020B0604020202020204" pitchFamily="34" charset="0"/>
              <a:buChar char="•"/>
            </a:pPr>
            <a:r>
              <a:rPr lang="en-US" sz="1200" kern="1200" smtClean="0">
                <a:solidFill>
                  <a:schemeClr val="tx1"/>
                </a:solidFill>
                <a:effectLst/>
                <a:latin typeface="+mn-lt"/>
                <a:ea typeface="+mn-ea"/>
                <a:cs typeface="+mn-cs"/>
              </a:rPr>
              <a:t> Small business owners might want to take advantage of this and become a WISP.</a:t>
            </a:r>
          </a:p>
          <a:p>
            <a:r>
              <a:rPr lang="en-US" sz="1200" kern="1200" smtClean="0">
                <a:solidFill>
                  <a:schemeClr val="tx1"/>
                </a:solidFill>
                <a:effectLst/>
                <a:latin typeface="+mn-lt"/>
                <a:ea typeface="+mn-ea"/>
                <a:cs typeface="+mn-cs"/>
              </a:rPr>
              <a:t> </a:t>
            </a:r>
          </a:p>
          <a:p>
            <a:r>
              <a:rPr lang="en-US" sz="1200" b="1" kern="1200" smtClean="0">
                <a:solidFill>
                  <a:schemeClr val="tx1"/>
                </a:solidFill>
                <a:effectLst/>
                <a:latin typeface="+mn-lt"/>
                <a:ea typeface="+mn-ea"/>
                <a:cs typeface="+mn-cs"/>
              </a:rPr>
              <a:t>Due to the modifications likely to be made to the FCC’s Part 15 rules, additional spectrum will come with fewer restrictions (like outdoor use and power limits). </a:t>
            </a:r>
            <a:endParaRPr lang="en-US" sz="1200" kern="1200" smtClean="0">
              <a:solidFill>
                <a:schemeClr val="tx1"/>
              </a:solidFill>
              <a:effectLst/>
              <a:latin typeface="+mn-lt"/>
              <a:ea typeface="+mn-ea"/>
              <a:cs typeface="+mn-cs"/>
            </a:endParaRPr>
          </a:p>
          <a:p>
            <a:endParaRPr lang="en-US" sz="1200" b="1" kern="1200" smtClean="0">
              <a:solidFill>
                <a:schemeClr val="tx1"/>
              </a:solidFill>
              <a:effectLst/>
              <a:latin typeface="+mn-lt"/>
              <a:ea typeface="+mn-ea"/>
              <a:cs typeface="+mn-cs"/>
            </a:endParaRPr>
          </a:p>
          <a:p>
            <a:r>
              <a:rPr lang="en-US" sz="1200" b="1" kern="1200" smtClean="0">
                <a:solidFill>
                  <a:schemeClr val="tx1"/>
                </a:solidFill>
                <a:effectLst/>
                <a:latin typeface="+mn-lt"/>
                <a:ea typeface="+mn-ea"/>
                <a:cs typeface="+mn-cs"/>
              </a:rPr>
              <a:t>Uncertain as to when the spectrum will become available.</a:t>
            </a:r>
            <a:endParaRPr lang="en-US" sz="1200" kern="1200" smtClean="0">
              <a:solidFill>
                <a:schemeClr val="tx1"/>
              </a:solidFill>
              <a:effectLst/>
              <a:latin typeface="+mn-lt"/>
              <a:ea typeface="+mn-ea"/>
              <a:cs typeface="+mn-cs"/>
            </a:endParaRPr>
          </a:p>
          <a:p>
            <a:r>
              <a:rPr lang="en-US" sz="1200" kern="1200" smtClean="0">
                <a:solidFill>
                  <a:schemeClr val="tx1"/>
                </a:solidFill>
                <a:effectLst/>
                <a:latin typeface="+mn-lt"/>
                <a:ea typeface="+mn-ea"/>
                <a:cs typeface="+mn-cs"/>
              </a:rPr>
              <a:t> </a:t>
            </a:r>
          </a:p>
          <a:p>
            <a:endParaRPr lang="en-US" smtClean="0"/>
          </a:p>
          <a:p>
            <a:endParaRPr lang="en-US" smtClean="0"/>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7</a:t>
            </a:fld>
            <a:endParaRPr lang="en-US"/>
          </a:p>
        </p:txBody>
      </p:sp>
    </p:spTree>
    <p:extLst>
      <p:ext uri="{BB962C8B-B14F-4D97-AF65-F5344CB8AC3E}">
        <p14:creationId xmlns:p14="http://schemas.microsoft.com/office/powerpoint/2010/main" val="38646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FCC Proposal</a:t>
            </a:r>
          </a:p>
          <a:p>
            <a:r>
              <a:rPr lang="en-US" smtClean="0"/>
              <a:t>The FCC proposed to create a new Citizens Broadband Service in the 3550-3650 MHz band (“3.5 GHz Band”) to make additional spectrum available for mobile broadband services.  The 3.5 GHz band is now in the hands of the Department of Defense for use in certain radar installations, as well as by “non-federal fixed satellite service earth stations for receive-only, space-to-earth operations and feeder links.” The somewhat limited propagation characteristics of the 3.5 GHz band are thought to be a good fit for the dense deployment plans for small cells and would likely limit interference with current users.  The 3.5 GHz Band was identified by the National Telecommunications and Information Administration (NTIA) for shared federal and non-federal use in the 2010 Fast Track Report.</a:t>
            </a:r>
          </a:p>
          <a:p>
            <a:endParaRPr lang="en-US" smtClean="0"/>
          </a:p>
          <a:p>
            <a:r>
              <a:rPr lang="en-US" smtClean="0"/>
              <a:t>As part of the NPRM, the FCC is looking at whether it will be feasible to open up approximately 100 megahertz of spectrum in the 3550-3650 MHz bands for small cell technologies, possibly on an unlicensed basis. Currently, the most prolific unlicensed spectrum used for wireless services resides in the 2.4 GHz band that is used for Wi-Fi services.</a:t>
            </a:r>
          </a:p>
          <a:p>
            <a:endParaRPr lang="en-US" smtClean="0"/>
          </a:p>
          <a:p>
            <a:r>
              <a:rPr lang="en-US" smtClean="0"/>
              <a:t>The Commission’s primary proposal in this proceeding would permit the 3.5 GHz Band to be used only in a three-tiered access system which relies on, among other techniques, database and geolocation technologies.</a:t>
            </a:r>
          </a:p>
          <a:p>
            <a:pPr marL="628650" lvl="1" indent="-171450">
              <a:buFont typeface="Arial" panose="020B0604020202020204" pitchFamily="34" charset="0"/>
              <a:buChar char="•"/>
            </a:pPr>
            <a:r>
              <a:rPr lang="en-US" smtClean="0"/>
              <a:t>Specifically, the FCC proposes that the Citizens Broadband  Service be managed by a spectrum access system (SAS) incorporating a dynamic database and, potentially, other interference mitigation techniques.  The SAS would ensure that Citizens Broadband  Service users operate only in areas where they would not cause harmful interference to incumbent users  and could also help manage interference protection among different tiers of Citizens Broadband Service  users. The three tiers of service would be: (1) Incumbent Access; (2) Priority Access; and (3) General Authorized Access (GAA).</a:t>
            </a:r>
          </a:p>
          <a:p>
            <a:pPr marL="628650" lvl="1" indent="-171450">
              <a:buFont typeface="Arial" panose="020B0604020202020204" pitchFamily="34" charset="0"/>
              <a:buChar char="•"/>
            </a:pPr>
            <a:r>
              <a:rPr lang="en-US" smtClean="0"/>
              <a:t>The proposed structure the Citizens Broadband Service reflects the PCAST recommendation.</a:t>
            </a:r>
          </a:p>
          <a:p>
            <a:endParaRPr lang="en-US" smtClean="0"/>
          </a:p>
          <a:p>
            <a:r>
              <a:rPr lang="en-US" smtClean="0"/>
              <a:t>Bigger carriers, like T-Mobile, argue that adoption of the Commission’s plan will not allow carriers like T-Mobile to make the most productive use of the spectrum.  They urge the Commission to make at least 50 megahertz of the 3.5 GHz Band available for licensed use.</a:t>
            </a:r>
          </a:p>
          <a:p>
            <a:endParaRPr lang="en-US" smtClean="0"/>
          </a:p>
          <a:p>
            <a:r>
              <a:rPr lang="en-US" b="1" smtClean="0"/>
              <a:t>PCAST Recommendations ( How to share the 3.5 GHz Band)</a:t>
            </a:r>
          </a:p>
          <a:p>
            <a:r>
              <a:rPr lang="en-US" smtClean="0"/>
              <a:t>PCAST recommended taking the TV white space approach in opening up the 3.5 GHz band to “general authorized access” devices.  White-space spectrum sits between TV channels, and unlicensed TV Band Devices (TVBDs) using TV white space spectrum must be able to communicate with a spectrum database to identify which channels are available at a given location, and they also need to employ cognitive radio operation, including spectrum sensing and management</a:t>
            </a:r>
          </a:p>
          <a:p>
            <a:endParaRPr lang="en-US" smtClean="0"/>
          </a:p>
          <a:p>
            <a:r>
              <a:rPr lang="en-US" smtClean="0"/>
              <a:t>The PCAST Report identified two technological advances as holding great promise for increasing our nation’s wireless broadband capabilities.  First, increased use of small cell network deployments can multiply wireless capacity within existing spectrum resources.  Second, increased  spectrum sharing can make large swaths of otherwise “stovepiped” spectrum nationwide bands set aside for important, but localized, government and non-government uses—newly available for broadband use. </a:t>
            </a:r>
          </a:p>
          <a:p>
            <a:pPr marL="171450" indent="-171450">
              <a:buFont typeface="Arial" panose="020B0604020202020204" pitchFamily="34" charset="0"/>
              <a:buChar char="•"/>
            </a:pPr>
            <a:r>
              <a:rPr lang="en-US" smtClean="0"/>
              <a:t>FCC states that the proposed Citizens Broadband Service would foster the widespread utilization of both of these technological advances and promote the efficient use of the 3.5 GHz Band.</a:t>
            </a:r>
          </a:p>
          <a:p>
            <a:pPr marL="0" indent="0">
              <a:buFont typeface="Arial" panose="020B0604020202020204" pitchFamily="34" charset="0"/>
              <a:buNone/>
            </a:pPr>
            <a:endParaRPr lang="en-US" b="1" smtClean="0"/>
          </a:p>
          <a:p>
            <a:pPr marL="0" indent="0">
              <a:buFont typeface="Arial" panose="020B0604020202020204" pitchFamily="34" charset="0"/>
              <a:buNone/>
            </a:pPr>
            <a:r>
              <a:rPr lang="en-US" b="1" smtClean="0"/>
              <a:t>This sharing effort could take years to produce results.</a:t>
            </a:r>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9</a:t>
            </a:fld>
            <a:endParaRPr lang="en-US"/>
          </a:p>
        </p:txBody>
      </p:sp>
    </p:spTree>
    <p:extLst>
      <p:ext uri="{BB962C8B-B14F-4D97-AF65-F5344CB8AC3E}">
        <p14:creationId xmlns:p14="http://schemas.microsoft.com/office/powerpoint/2010/main" val="3536346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FCC Proposal</a:t>
            </a:r>
          </a:p>
          <a:p>
            <a:r>
              <a:rPr lang="en-US" smtClean="0"/>
              <a:t>The FCC proposed to create a new Citizens Broadband Service in the 3550-3650 MHz band (“3.5 GHz Band”) to make additional spectrum available for mobile broadband services.  The 3.5 GHz band is now in the hands of the Department of Defense for use in certain radar installations, as well as by “non-federal fixed satellite service earth stations for receive-only, space-to-earth operations and feeder links.” The somewhat limited propagation characteristics of the 3.5 GHz band are thought to be a good fit for the dense deployment plans for small cells and would likely limit interference with current users.  The 3.5 GHz Band was identified by the National Telecommunications and Information Administration (NTIA) for shared federal and non-federal use in the 2010 Fast Track Report.</a:t>
            </a:r>
          </a:p>
          <a:p>
            <a:endParaRPr lang="en-US" smtClean="0"/>
          </a:p>
          <a:p>
            <a:r>
              <a:rPr lang="en-US" smtClean="0"/>
              <a:t>As part of the NPRM, the FCC is looking at whether it will be feasible to open up approximately 100 megahertz of spectrum in the 3550-3650 MHz bands for small cell technologies, possibly on an unlicensed basis. Currently, the most prolific unlicensed spectrum used for wireless services resides in the 2.4 GHz band that is used for Wi-Fi services.</a:t>
            </a:r>
          </a:p>
          <a:p>
            <a:endParaRPr lang="en-US" smtClean="0"/>
          </a:p>
          <a:p>
            <a:r>
              <a:rPr lang="en-US" smtClean="0"/>
              <a:t>The Commission’s primary proposal in this proceeding would permit the 3.5 GHz Band to be used only in a three-tiered access system which relies on, among other techniques, database and geolocation technologies.</a:t>
            </a:r>
          </a:p>
          <a:p>
            <a:pPr marL="628650" lvl="1" indent="-171450">
              <a:buFont typeface="Arial" panose="020B0604020202020204" pitchFamily="34" charset="0"/>
              <a:buChar char="•"/>
            </a:pPr>
            <a:r>
              <a:rPr lang="en-US" smtClean="0"/>
              <a:t>Specifically, the FCC proposes that the Citizens Broadband  Service be managed by a spectrum access system (SAS) incorporating a dynamic database and, potentially, other interference mitigation techniques.  The SAS would ensure that Citizens Broadband  Service users operate only in areas where they would not cause harmful interference to incumbent users  and could also help manage interference protection among different tiers of Citizens Broadband Service  users. The three tiers of service would be: (1) Incumbent Access; (2) Priority Access; and (3) General Authorized Access (GAA).</a:t>
            </a:r>
          </a:p>
          <a:p>
            <a:pPr marL="628650" lvl="1" indent="-171450">
              <a:buFont typeface="Arial" panose="020B0604020202020204" pitchFamily="34" charset="0"/>
              <a:buChar char="•"/>
            </a:pPr>
            <a:r>
              <a:rPr lang="en-US" smtClean="0"/>
              <a:t>The proposed structure the Citizens Broadband Service reflects the PCAST recommendation.</a:t>
            </a:r>
          </a:p>
          <a:p>
            <a:endParaRPr lang="en-US" smtClean="0"/>
          </a:p>
          <a:p>
            <a:r>
              <a:rPr lang="en-US" smtClean="0"/>
              <a:t>Bigger carriers, like T-Mobile, argue that adoption of the Commission’s plan will not allow carriers like T-Mobile to make the most productive use of the spectrum.  They urge the Commission to make at least 50 megahertz of the 3.5 GHz Band available for licensed use.</a:t>
            </a:r>
          </a:p>
          <a:p>
            <a:endParaRPr lang="en-US" smtClean="0"/>
          </a:p>
          <a:p>
            <a:r>
              <a:rPr lang="en-US" b="1" smtClean="0"/>
              <a:t>PCAST Recommendations ( How to share the 3.5 GHz Band)</a:t>
            </a:r>
          </a:p>
          <a:p>
            <a:r>
              <a:rPr lang="en-US" smtClean="0"/>
              <a:t>PCAST recommended taking the TV white space approach in opening up the 3.5 GHz band to “general authorized access” devices.  White-space spectrum sits between TV channels, and unlicensed TV Band Devices (TVBDs) using TV white space spectrum must be able to communicate with a spectrum database to identify which channels are available at a given location, and they also need to employ cognitive radio operation, including spectrum sensing and management</a:t>
            </a:r>
          </a:p>
          <a:p>
            <a:endParaRPr lang="en-US" smtClean="0"/>
          </a:p>
          <a:p>
            <a:r>
              <a:rPr lang="en-US" smtClean="0"/>
              <a:t>The PCAST Report identified two technological advances as holding great promise for increasing our nation’s wireless broadband capabilities.  First, increased use of small cell network deployments can multiply wireless capacity within existing spectrum resources.  Second, increased  spectrum sharing can make large swaths of otherwise “stovepiped” spectrum nationwide bands set aside for important, but localized, government and non-government uses—newly available for broadband use. </a:t>
            </a:r>
          </a:p>
          <a:p>
            <a:pPr marL="171450" indent="-171450">
              <a:buFont typeface="Arial" panose="020B0604020202020204" pitchFamily="34" charset="0"/>
              <a:buChar char="•"/>
            </a:pPr>
            <a:r>
              <a:rPr lang="en-US" smtClean="0"/>
              <a:t>FCC states that the proposed Citizens Broadband Service would foster the widespread utilization of both of these technological advances and promote the efficient use of the 3.5 GHz Band.</a:t>
            </a:r>
          </a:p>
          <a:p>
            <a:pPr marL="0" indent="0">
              <a:buFont typeface="Arial" panose="020B0604020202020204" pitchFamily="34" charset="0"/>
              <a:buNone/>
            </a:pPr>
            <a:endParaRPr lang="en-US" b="1" smtClean="0"/>
          </a:p>
          <a:p>
            <a:pPr marL="0" indent="0">
              <a:buFont typeface="Arial" panose="020B0604020202020204" pitchFamily="34" charset="0"/>
              <a:buNone/>
            </a:pPr>
            <a:r>
              <a:rPr lang="en-US" b="1" smtClean="0"/>
              <a:t>This sharing effort could take years to produce results.</a:t>
            </a:r>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10</a:t>
            </a:fld>
            <a:endParaRPr lang="en-US"/>
          </a:p>
        </p:txBody>
      </p:sp>
    </p:spTree>
    <p:extLst>
      <p:ext uri="{BB962C8B-B14F-4D97-AF65-F5344CB8AC3E}">
        <p14:creationId xmlns:p14="http://schemas.microsoft.com/office/powerpoint/2010/main" val="3536346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5832D7-8BD2-46B3-8746-662E9001649C}" type="slidenum">
              <a:rPr lang="en-US" smtClean="0"/>
              <a:t>11</a:t>
            </a:fld>
            <a:endParaRPr lang="en-US"/>
          </a:p>
        </p:txBody>
      </p:sp>
    </p:spTree>
    <p:extLst>
      <p:ext uri="{BB962C8B-B14F-4D97-AF65-F5344CB8AC3E}">
        <p14:creationId xmlns:p14="http://schemas.microsoft.com/office/powerpoint/2010/main" val="3343442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D85832D7-8BD2-46B3-8746-662E9001649C}" type="slidenum">
              <a:rPr lang="en-US" smtClean="0"/>
              <a:t>12</a:t>
            </a:fld>
            <a:endParaRPr lang="en-US"/>
          </a:p>
        </p:txBody>
      </p:sp>
    </p:spTree>
    <p:extLst>
      <p:ext uri="{BB962C8B-B14F-4D97-AF65-F5344CB8AC3E}">
        <p14:creationId xmlns:p14="http://schemas.microsoft.com/office/powerpoint/2010/main" val="2509223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32</a:t>
            </a:fld>
            <a:endParaRPr lang="en-US"/>
          </a:p>
        </p:txBody>
      </p:sp>
    </p:spTree>
    <p:extLst>
      <p:ext uri="{BB962C8B-B14F-4D97-AF65-F5344CB8AC3E}">
        <p14:creationId xmlns:p14="http://schemas.microsoft.com/office/powerpoint/2010/main" val="37467623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Status</a:t>
            </a:r>
            <a:r>
              <a:rPr lang="en-US" smtClean="0"/>
              <a:t> </a:t>
            </a:r>
          </a:p>
          <a:p>
            <a:r>
              <a:rPr lang="en-US" smtClean="0"/>
              <a:t>The FCC is hoping to conduct the auction at the end of 2014.  </a:t>
            </a:r>
          </a:p>
          <a:p>
            <a:r>
              <a:rPr lang="en-US" smtClean="0"/>
              <a:t>Market variation of licenses (recent PN), broadcaster repacking issues(technology to be used and reimbursement costs for broadcaster reassignment), and how much spectrum will be allocated for unlicensed use are hot topics at the moment.</a:t>
            </a:r>
          </a:p>
          <a:p>
            <a:endParaRPr lang="en-US" smtClean="0"/>
          </a:p>
          <a:p>
            <a:r>
              <a:rPr lang="en-US" b="1" smtClean="0"/>
              <a:t>Opportunities for smaller companies?</a:t>
            </a:r>
          </a:p>
          <a:p>
            <a:r>
              <a:rPr lang="en-US" smtClean="0"/>
              <a:t></a:t>
            </a:r>
            <a:r>
              <a:rPr lang="en-US" b="1" smtClean="0"/>
              <a:t>Market or Geographic Variation in the licenses relinquished by broadcasters </a:t>
            </a:r>
            <a:r>
              <a:rPr lang="en-US" smtClean="0"/>
              <a:t>– Broadcasters are local by nature so there is likely to be different amounts of spectrum recovered in each market.</a:t>
            </a:r>
            <a:r>
              <a:rPr lang="en-US" baseline="0" smtClean="0"/>
              <a:t> </a:t>
            </a:r>
          </a:p>
          <a:p>
            <a:pPr marL="628650" lvl="1" indent="-171450">
              <a:buFont typeface="Arial" panose="020B0604020202020204" pitchFamily="34" charset="0"/>
              <a:buChar char="•"/>
            </a:pPr>
            <a:r>
              <a:rPr lang="en-US" smtClean="0"/>
              <a:t>Bigger carriers are likely to bid on spectrum that is consistent with the other spectrum they own.</a:t>
            </a:r>
          </a:p>
          <a:p>
            <a:pPr marL="628650" lvl="1" indent="-171450">
              <a:buFont typeface="Arial" panose="020B0604020202020204" pitchFamily="34" charset="0"/>
              <a:buChar char="•"/>
            </a:pPr>
            <a:r>
              <a:rPr lang="en-US" smtClean="0"/>
              <a:t>Might be able to take advantage of left-over “inconsistent” spectrum bigger carriers do not want to use, i.e., spectrum that is different from what the bigger carriers have in other locations. </a:t>
            </a:r>
          </a:p>
          <a:p>
            <a:pPr marL="628650" lvl="1" indent="-171450">
              <a:buFont typeface="Arial" panose="020B0604020202020204" pitchFamily="34" charset="0"/>
              <a:buChar char="•"/>
            </a:pPr>
            <a:r>
              <a:rPr lang="en-US" smtClean="0"/>
              <a:t>This “inconsistent” spectrum could be cheaper.</a:t>
            </a:r>
          </a:p>
          <a:p>
            <a:endParaRPr lang="en-US" smtClean="0"/>
          </a:p>
          <a:p>
            <a:r>
              <a:rPr lang="en-US" smtClean="0"/>
              <a:t></a:t>
            </a:r>
            <a:r>
              <a:rPr lang="en-US" b="1" smtClean="0"/>
              <a:t>Broadcaster Relocation (discussed later)</a:t>
            </a:r>
          </a:p>
          <a:p>
            <a:r>
              <a:rPr lang="en-US" smtClean="0"/>
              <a:t></a:t>
            </a:r>
            <a:r>
              <a:rPr lang="en-US" b="1" smtClean="0"/>
              <a:t>Can take advantage of unlicensed spectrum</a:t>
            </a:r>
            <a:r>
              <a:rPr lang="en-US" smtClean="0"/>
              <a:t> -- depending on how much spectrum the Commission dedicates to unlicensed service; possibility of becoming</a:t>
            </a:r>
            <a:r>
              <a:rPr lang="en-US" baseline="0" smtClean="0"/>
              <a:t> a WISP</a:t>
            </a:r>
            <a:endParaRPr lang="en-US" smtClean="0"/>
          </a:p>
          <a:p>
            <a:endParaRPr lang="en-US"/>
          </a:p>
        </p:txBody>
      </p:sp>
      <p:sp>
        <p:nvSpPr>
          <p:cNvPr id="4" name="Slide Number Placeholder 3"/>
          <p:cNvSpPr>
            <a:spLocks noGrp="1"/>
          </p:cNvSpPr>
          <p:nvPr>
            <p:ph type="sldNum" sz="quarter" idx="10"/>
          </p:nvPr>
        </p:nvSpPr>
        <p:spPr/>
        <p:txBody>
          <a:bodyPr/>
          <a:lstStyle/>
          <a:p>
            <a:fld id="{5420BA42-049B-4F8E-8BD2-7AB98F8266AC}" type="slidenum">
              <a:rPr lang="en-US" smtClean="0"/>
              <a:t>33</a:t>
            </a:fld>
            <a:endParaRPr lang="en-US"/>
          </a:p>
        </p:txBody>
      </p:sp>
    </p:spTree>
    <p:extLst>
      <p:ext uri="{BB962C8B-B14F-4D97-AF65-F5344CB8AC3E}">
        <p14:creationId xmlns:p14="http://schemas.microsoft.com/office/powerpoint/2010/main" val="4081525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5" name="Rectangle 4"/>
          <p:cNvSpPr/>
          <p:nvPr/>
        </p:nvSpPr>
        <p:spPr>
          <a:xfrm>
            <a:off x="0" y="151790"/>
            <a:ext cx="9144000" cy="2468880"/>
          </a:xfrm>
          <a:prstGeom prst="rect">
            <a:avLst/>
          </a:prstGeom>
          <a:gradFill flip="none" rotWithShape="1">
            <a:gsLst>
              <a:gs pos="17000">
                <a:srgbClr val="0376AD">
                  <a:alpha val="98824"/>
                </a:srgbClr>
              </a:gs>
              <a:gs pos="50000">
                <a:srgbClr val="1097C1"/>
              </a:gs>
              <a:gs pos="100000">
                <a:srgbClr val="1AB4D6"/>
              </a:gs>
            </a:gsLst>
            <a:path path="rect">
              <a:fillToRect t="100000" r="100000"/>
            </a:path>
            <a:tileRect l="-100000" b="-100000"/>
          </a:gradFill>
          <a:ln w="6350" cap="flat" cmpd="sng" algn="ctr">
            <a:noFill/>
            <a:prstDash val="solid"/>
            <a:round/>
            <a:headEnd type="none" w="med" len="med"/>
            <a:tailEnd type="none" w="med" len="med"/>
          </a:ln>
          <a:effectLst/>
        </p:spPr>
        <p:txBody>
          <a:bodyPr wrap="none" anchor="ctr">
            <a:spAutoFit/>
          </a:bodyPr>
          <a:lstStyle/>
          <a:p>
            <a:pPr algn="r" fontAlgn="auto">
              <a:spcBef>
                <a:spcPct val="50000"/>
              </a:spcBef>
              <a:spcAft>
                <a:spcPct val="0"/>
              </a:spcAft>
              <a:defRPr/>
            </a:pPr>
            <a:endParaRPr lang="en-US">
              <a:latin typeface="+mn-lt"/>
            </a:endParaRPr>
          </a:p>
        </p:txBody>
      </p:sp>
      <p:sp>
        <p:nvSpPr>
          <p:cNvPr id="6" name="Rectangle 5"/>
          <p:cNvSpPr>
            <a:spLocks noChangeArrowheads="1"/>
          </p:cNvSpPr>
          <p:nvPr/>
        </p:nvSpPr>
        <p:spPr>
          <a:xfrm>
            <a:off x="0" y="0"/>
            <a:ext cx="9144000" cy="137160"/>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grpSp>
        <p:nvGrpSpPr>
          <p:cNvPr id="7" name="Group 77"/>
          <p:cNvGrpSpPr/>
          <p:nvPr/>
        </p:nvGrpSpPr>
        <p:grpSpPr>
          <a:xfrm>
            <a:off x="6255706" y="1676400"/>
            <a:ext cx="2432681" cy="473930"/>
            <a:chOff x="5707063" y="6151563"/>
            <a:chExt cx="1654175" cy="322263"/>
          </a:xfrm>
          <a:solidFill>
            <a:schemeClr val="bg1"/>
          </a:solidFill>
        </p:grpSpPr>
        <p:sp>
          <p:nvSpPr>
            <p:cNvPr id="8" name="Freeform 5"/>
            <p:cNvSpPr/>
            <p:nvPr/>
          </p:nvSpPr>
          <p:spPr>
            <a:xfrm>
              <a:off x="5707063" y="6151563"/>
              <a:ext cx="257175" cy="204788"/>
            </a:xfrm>
            <a:custGeom>
              <a:avLst/>
              <a:gdLst/>
              <a:ahLst/>
              <a:cxnLst>
                <a:cxn ang="0">
                  <a:pos x="83" y="102"/>
                </a:cxn>
                <a:cxn ang="0">
                  <a:pos x="91" y="88"/>
                </a:cxn>
                <a:cxn ang="0">
                  <a:pos x="116" y="37"/>
                </a:cxn>
                <a:cxn ang="0">
                  <a:pos x="130" y="0"/>
                </a:cxn>
                <a:cxn ang="0">
                  <a:pos x="144" y="1"/>
                </a:cxn>
                <a:cxn ang="0">
                  <a:pos x="162" y="3"/>
                </a:cxn>
                <a:cxn ang="0">
                  <a:pos x="157" y="5"/>
                </a:cxn>
                <a:cxn ang="0">
                  <a:pos x="146" y="10"/>
                </a:cxn>
                <a:cxn ang="0">
                  <a:pos x="144" y="23"/>
                </a:cxn>
                <a:cxn ang="0">
                  <a:pos x="146" y="107"/>
                </a:cxn>
                <a:cxn ang="0">
                  <a:pos x="148" y="118"/>
                </a:cxn>
                <a:cxn ang="0">
                  <a:pos x="155" y="122"/>
                </a:cxn>
                <a:cxn ang="0">
                  <a:pos x="162" y="125"/>
                </a:cxn>
                <a:cxn ang="0">
                  <a:pos x="161" y="128"/>
                </a:cxn>
                <a:cxn ang="0">
                  <a:pos x="116" y="128"/>
                </a:cxn>
                <a:cxn ang="0">
                  <a:pos x="115" y="123"/>
                </a:cxn>
                <a:cxn ang="0">
                  <a:pos x="126" y="121"/>
                </a:cxn>
                <a:cxn ang="0">
                  <a:pos x="130" y="114"/>
                </a:cxn>
                <a:cxn ang="0">
                  <a:pos x="129" y="26"/>
                </a:cxn>
                <a:cxn ang="0">
                  <a:pos x="100" y="85"/>
                </a:cxn>
                <a:cxn ang="0">
                  <a:pos x="80" y="128"/>
                </a:cxn>
                <a:cxn ang="0">
                  <a:pos x="78" y="129"/>
                </a:cxn>
                <a:cxn ang="0">
                  <a:pos x="76" y="128"/>
                </a:cxn>
                <a:cxn ang="0">
                  <a:pos x="58" y="90"/>
                </a:cxn>
                <a:cxn ang="0">
                  <a:pos x="29" y="25"/>
                </a:cxn>
                <a:cxn ang="0">
                  <a:pos x="27" y="60"/>
                </a:cxn>
                <a:cxn ang="0">
                  <a:pos x="26" y="105"/>
                </a:cxn>
                <a:cxn ang="0">
                  <a:pos x="27" y="119"/>
                </a:cxn>
                <a:cxn ang="0">
                  <a:pos x="34" y="122"/>
                </a:cxn>
                <a:cxn ang="0">
                  <a:pos x="42" y="124"/>
                </a:cxn>
                <a:cxn ang="0">
                  <a:pos x="41" y="128"/>
                </a:cxn>
                <a:cxn ang="0">
                  <a:pos x="20" y="127"/>
                </a:cxn>
                <a:cxn ang="0">
                  <a:pos x="0" y="125"/>
                </a:cxn>
                <a:cxn ang="0">
                  <a:pos x="5" y="122"/>
                </a:cxn>
                <a:cxn ang="0">
                  <a:pos x="11" y="120"/>
                </a:cxn>
                <a:cxn ang="0">
                  <a:pos x="16" y="107"/>
                </a:cxn>
                <a:cxn ang="0">
                  <a:pos x="20" y="65"/>
                </a:cxn>
                <a:cxn ang="0">
                  <a:pos x="21" y="14"/>
                </a:cxn>
                <a:cxn ang="0">
                  <a:pos x="18" y="8"/>
                </a:cxn>
                <a:cxn ang="0">
                  <a:pos x="6" y="5"/>
                </a:cxn>
                <a:cxn ang="0">
                  <a:pos x="6" y="1"/>
                </a:cxn>
                <a:cxn ang="0">
                  <a:pos x="22" y="1"/>
                </a:cxn>
                <a:cxn ang="0">
                  <a:pos x="37" y="0"/>
                </a:cxn>
                <a:cxn ang="0">
                  <a:pos x="43" y="23"/>
                </a:cxn>
                <a:cxn ang="0">
                  <a:pos x="70" y="76"/>
                </a:cxn>
              </a:cxnLst>
              <a:rect l="0" t="0" r="r" b="b"/>
              <a:pathLst>
                <a:path w="162" h="129">
                  <a:moveTo>
                    <a:pt x="70" y="76"/>
                  </a:moveTo>
                  <a:lnTo>
                    <a:pt x="70" y="76"/>
                  </a:lnTo>
                  <a:lnTo>
                    <a:pt x="83" y="102"/>
                  </a:lnTo>
                  <a:lnTo>
                    <a:pt x="83" y="102"/>
                  </a:lnTo>
                  <a:lnTo>
                    <a:pt x="83" y="102"/>
                  </a:lnTo>
                  <a:lnTo>
                    <a:pt x="91" y="88"/>
                  </a:lnTo>
                  <a:lnTo>
                    <a:pt x="98" y="74"/>
                  </a:lnTo>
                  <a:lnTo>
                    <a:pt x="116" y="37"/>
                  </a:lnTo>
                  <a:lnTo>
                    <a:pt x="116" y="37"/>
                  </a:lnTo>
                  <a:lnTo>
                    <a:pt x="126" y="15"/>
                  </a:lnTo>
                  <a:lnTo>
                    <a:pt x="129" y="7"/>
                  </a:lnTo>
                  <a:lnTo>
                    <a:pt x="130" y="0"/>
                  </a:lnTo>
                  <a:lnTo>
                    <a:pt x="130" y="0"/>
                  </a:lnTo>
                  <a:lnTo>
                    <a:pt x="144" y="1"/>
                  </a:lnTo>
                  <a:lnTo>
                    <a:pt x="144" y="1"/>
                  </a:lnTo>
                  <a:lnTo>
                    <a:pt x="161" y="0"/>
                  </a:lnTo>
                  <a:lnTo>
                    <a:pt x="161" y="0"/>
                  </a:lnTo>
                  <a:lnTo>
                    <a:pt x="162" y="3"/>
                  </a:lnTo>
                  <a:lnTo>
                    <a:pt x="161" y="5"/>
                  </a:lnTo>
                  <a:lnTo>
                    <a:pt x="157" y="5"/>
                  </a:lnTo>
                  <a:lnTo>
                    <a:pt x="157" y="5"/>
                  </a:lnTo>
                  <a:lnTo>
                    <a:pt x="150" y="7"/>
                  </a:lnTo>
                  <a:lnTo>
                    <a:pt x="148" y="8"/>
                  </a:lnTo>
                  <a:lnTo>
                    <a:pt x="146" y="10"/>
                  </a:lnTo>
                  <a:lnTo>
                    <a:pt x="145" y="12"/>
                  </a:lnTo>
                  <a:lnTo>
                    <a:pt x="144" y="15"/>
                  </a:lnTo>
                  <a:lnTo>
                    <a:pt x="144" y="23"/>
                  </a:lnTo>
                  <a:lnTo>
                    <a:pt x="144" y="23"/>
                  </a:lnTo>
                  <a:lnTo>
                    <a:pt x="145" y="63"/>
                  </a:lnTo>
                  <a:lnTo>
                    <a:pt x="146" y="107"/>
                  </a:lnTo>
                  <a:lnTo>
                    <a:pt x="146" y="107"/>
                  </a:lnTo>
                  <a:lnTo>
                    <a:pt x="147" y="113"/>
                  </a:lnTo>
                  <a:lnTo>
                    <a:pt x="148" y="118"/>
                  </a:lnTo>
                  <a:lnTo>
                    <a:pt x="149" y="120"/>
                  </a:lnTo>
                  <a:lnTo>
                    <a:pt x="150" y="121"/>
                  </a:lnTo>
                  <a:lnTo>
                    <a:pt x="155" y="122"/>
                  </a:lnTo>
                  <a:lnTo>
                    <a:pt x="161" y="123"/>
                  </a:lnTo>
                  <a:lnTo>
                    <a:pt x="161" y="123"/>
                  </a:lnTo>
                  <a:lnTo>
                    <a:pt x="162" y="125"/>
                  </a:lnTo>
                  <a:lnTo>
                    <a:pt x="162" y="127"/>
                  </a:lnTo>
                  <a:lnTo>
                    <a:pt x="161" y="128"/>
                  </a:lnTo>
                  <a:lnTo>
                    <a:pt x="161" y="128"/>
                  </a:lnTo>
                  <a:lnTo>
                    <a:pt x="139" y="127"/>
                  </a:lnTo>
                  <a:lnTo>
                    <a:pt x="139" y="127"/>
                  </a:lnTo>
                  <a:lnTo>
                    <a:pt x="116" y="128"/>
                  </a:lnTo>
                  <a:lnTo>
                    <a:pt x="116" y="128"/>
                  </a:lnTo>
                  <a:lnTo>
                    <a:pt x="115" y="125"/>
                  </a:lnTo>
                  <a:lnTo>
                    <a:pt x="115" y="123"/>
                  </a:lnTo>
                  <a:lnTo>
                    <a:pt x="121" y="122"/>
                  </a:lnTo>
                  <a:lnTo>
                    <a:pt x="121" y="122"/>
                  </a:lnTo>
                  <a:lnTo>
                    <a:pt x="126" y="121"/>
                  </a:lnTo>
                  <a:lnTo>
                    <a:pt x="128" y="120"/>
                  </a:lnTo>
                  <a:lnTo>
                    <a:pt x="129" y="118"/>
                  </a:lnTo>
                  <a:lnTo>
                    <a:pt x="130" y="114"/>
                  </a:lnTo>
                  <a:lnTo>
                    <a:pt x="130" y="106"/>
                  </a:lnTo>
                  <a:lnTo>
                    <a:pt x="130" y="26"/>
                  </a:lnTo>
                  <a:lnTo>
                    <a:pt x="129" y="26"/>
                  </a:lnTo>
                  <a:lnTo>
                    <a:pt x="129" y="26"/>
                  </a:lnTo>
                  <a:lnTo>
                    <a:pt x="117" y="51"/>
                  </a:lnTo>
                  <a:lnTo>
                    <a:pt x="100" y="85"/>
                  </a:lnTo>
                  <a:lnTo>
                    <a:pt x="100" y="85"/>
                  </a:lnTo>
                  <a:lnTo>
                    <a:pt x="88" y="110"/>
                  </a:lnTo>
                  <a:lnTo>
                    <a:pt x="80" y="128"/>
                  </a:lnTo>
                  <a:lnTo>
                    <a:pt x="80" y="128"/>
                  </a:lnTo>
                  <a:lnTo>
                    <a:pt x="79" y="129"/>
                  </a:lnTo>
                  <a:lnTo>
                    <a:pt x="78" y="129"/>
                  </a:lnTo>
                  <a:lnTo>
                    <a:pt x="78" y="129"/>
                  </a:lnTo>
                  <a:lnTo>
                    <a:pt x="76" y="128"/>
                  </a:lnTo>
                  <a:lnTo>
                    <a:pt x="76" y="128"/>
                  </a:lnTo>
                  <a:lnTo>
                    <a:pt x="73" y="119"/>
                  </a:lnTo>
                  <a:lnTo>
                    <a:pt x="68" y="109"/>
                  </a:lnTo>
                  <a:lnTo>
                    <a:pt x="58" y="90"/>
                  </a:lnTo>
                  <a:lnTo>
                    <a:pt x="41" y="53"/>
                  </a:lnTo>
                  <a:lnTo>
                    <a:pt x="41" y="53"/>
                  </a:lnTo>
                  <a:lnTo>
                    <a:pt x="29" y="25"/>
                  </a:lnTo>
                  <a:lnTo>
                    <a:pt x="29" y="25"/>
                  </a:lnTo>
                  <a:lnTo>
                    <a:pt x="29" y="25"/>
                  </a:lnTo>
                  <a:lnTo>
                    <a:pt x="27" y="60"/>
                  </a:lnTo>
                  <a:lnTo>
                    <a:pt x="27" y="60"/>
                  </a:lnTo>
                  <a:lnTo>
                    <a:pt x="26" y="81"/>
                  </a:lnTo>
                  <a:lnTo>
                    <a:pt x="26" y="105"/>
                  </a:lnTo>
                  <a:lnTo>
                    <a:pt x="26" y="105"/>
                  </a:lnTo>
                  <a:lnTo>
                    <a:pt x="26" y="113"/>
                  </a:lnTo>
                  <a:lnTo>
                    <a:pt x="27" y="119"/>
                  </a:lnTo>
                  <a:lnTo>
                    <a:pt x="28" y="120"/>
                  </a:lnTo>
                  <a:lnTo>
                    <a:pt x="30" y="121"/>
                  </a:lnTo>
                  <a:lnTo>
                    <a:pt x="34" y="122"/>
                  </a:lnTo>
                  <a:lnTo>
                    <a:pt x="41" y="123"/>
                  </a:lnTo>
                  <a:lnTo>
                    <a:pt x="41" y="123"/>
                  </a:lnTo>
                  <a:lnTo>
                    <a:pt x="42" y="124"/>
                  </a:lnTo>
                  <a:lnTo>
                    <a:pt x="42" y="125"/>
                  </a:lnTo>
                  <a:lnTo>
                    <a:pt x="42" y="127"/>
                  </a:lnTo>
                  <a:lnTo>
                    <a:pt x="41" y="128"/>
                  </a:lnTo>
                  <a:lnTo>
                    <a:pt x="41" y="128"/>
                  </a:lnTo>
                  <a:lnTo>
                    <a:pt x="20" y="127"/>
                  </a:lnTo>
                  <a:lnTo>
                    <a:pt x="20" y="127"/>
                  </a:lnTo>
                  <a:lnTo>
                    <a:pt x="1" y="128"/>
                  </a:lnTo>
                  <a:lnTo>
                    <a:pt x="1" y="128"/>
                  </a:lnTo>
                  <a:lnTo>
                    <a:pt x="0" y="125"/>
                  </a:lnTo>
                  <a:lnTo>
                    <a:pt x="0" y="124"/>
                  </a:lnTo>
                  <a:lnTo>
                    <a:pt x="0" y="123"/>
                  </a:lnTo>
                  <a:lnTo>
                    <a:pt x="5" y="122"/>
                  </a:lnTo>
                  <a:lnTo>
                    <a:pt x="5" y="122"/>
                  </a:lnTo>
                  <a:lnTo>
                    <a:pt x="10" y="121"/>
                  </a:lnTo>
                  <a:lnTo>
                    <a:pt x="11" y="120"/>
                  </a:lnTo>
                  <a:lnTo>
                    <a:pt x="13" y="119"/>
                  </a:lnTo>
                  <a:lnTo>
                    <a:pt x="15" y="115"/>
                  </a:lnTo>
                  <a:lnTo>
                    <a:pt x="16" y="107"/>
                  </a:lnTo>
                  <a:lnTo>
                    <a:pt x="16" y="107"/>
                  </a:lnTo>
                  <a:lnTo>
                    <a:pt x="20" y="65"/>
                  </a:lnTo>
                  <a:lnTo>
                    <a:pt x="20" y="65"/>
                  </a:lnTo>
                  <a:lnTo>
                    <a:pt x="22" y="22"/>
                  </a:lnTo>
                  <a:lnTo>
                    <a:pt x="22" y="22"/>
                  </a:lnTo>
                  <a:lnTo>
                    <a:pt x="21" y="14"/>
                  </a:lnTo>
                  <a:lnTo>
                    <a:pt x="21" y="12"/>
                  </a:lnTo>
                  <a:lnTo>
                    <a:pt x="20" y="10"/>
                  </a:lnTo>
                  <a:lnTo>
                    <a:pt x="18" y="8"/>
                  </a:lnTo>
                  <a:lnTo>
                    <a:pt x="16" y="7"/>
                  </a:lnTo>
                  <a:lnTo>
                    <a:pt x="9" y="5"/>
                  </a:lnTo>
                  <a:lnTo>
                    <a:pt x="6" y="5"/>
                  </a:lnTo>
                  <a:lnTo>
                    <a:pt x="6" y="5"/>
                  </a:lnTo>
                  <a:lnTo>
                    <a:pt x="5" y="2"/>
                  </a:lnTo>
                  <a:lnTo>
                    <a:pt x="6" y="1"/>
                  </a:lnTo>
                  <a:lnTo>
                    <a:pt x="7" y="0"/>
                  </a:lnTo>
                  <a:lnTo>
                    <a:pt x="7" y="0"/>
                  </a:lnTo>
                  <a:lnTo>
                    <a:pt x="22" y="1"/>
                  </a:lnTo>
                  <a:lnTo>
                    <a:pt x="22" y="1"/>
                  </a:lnTo>
                  <a:lnTo>
                    <a:pt x="37" y="0"/>
                  </a:lnTo>
                  <a:lnTo>
                    <a:pt x="37" y="0"/>
                  </a:lnTo>
                  <a:lnTo>
                    <a:pt x="38" y="7"/>
                  </a:lnTo>
                  <a:lnTo>
                    <a:pt x="40" y="14"/>
                  </a:lnTo>
                  <a:lnTo>
                    <a:pt x="43" y="23"/>
                  </a:lnTo>
                  <a:lnTo>
                    <a:pt x="47" y="32"/>
                  </a:lnTo>
                  <a:lnTo>
                    <a:pt x="70" y="76"/>
                  </a:lnTo>
                  <a:lnTo>
                    <a:pt x="70" y="76"/>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9" name="Freeform 6"/>
            <p:cNvSpPr/>
            <p:nvPr/>
          </p:nvSpPr>
          <p:spPr>
            <a:xfrm>
              <a:off x="5973763" y="6180138"/>
              <a:ext cx="69850" cy="174625"/>
            </a:xfrm>
            <a:custGeom>
              <a:avLst/>
              <a:gdLst/>
              <a:ahLst/>
              <a:cxnLst>
                <a:cxn ang="0">
                  <a:pos x="16" y="25"/>
                </a:cxn>
                <a:cxn ang="0">
                  <a:pos x="16" y="25"/>
                </a:cxn>
                <a:cxn ang="0">
                  <a:pos x="16" y="15"/>
                </a:cxn>
                <a:cxn ang="0">
                  <a:pos x="15" y="9"/>
                </a:cxn>
                <a:cxn ang="0">
                  <a:pos x="12" y="7"/>
                </a:cxn>
                <a:cxn ang="0">
                  <a:pos x="11" y="6"/>
                </a:cxn>
                <a:cxn ang="0">
                  <a:pos x="5" y="5"/>
                </a:cxn>
                <a:cxn ang="0">
                  <a:pos x="1" y="4"/>
                </a:cxn>
                <a:cxn ang="0">
                  <a:pos x="1" y="4"/>
                </a:cxn>
                <a:cxn ang="0">
                  <a:pos x="0" y="2"/>
                </a:cxn>
                <a:cxn ang="0">
                  <a:pos x="1" y="0"/>
                </a:cxn>
                <a:cxn ang="0">
                  <a:pos x="1" y="0"/>
                </a:cxn>
                <a:cxn ang="0">
                  <a:pos x="23" y="1"/>
                </a:cxn>
                <a:cxn ang="0">
                  <a:pos x="23" y="1"/>
                </a:cxn>
                <a:cxn ang="0">
                  <a:pos x="43" y="0"/>
                </a:cxn>
                <a:cxn ang="0">
                  <a:pos x="43" y="0"/>
                </a:cxn>
                <a:cxn ang="0">
                  <a:pos x="44" y="2"/>
                </a:cxn>
                <a:cxn ang="0">
                  <a:pos x="43" y="4"/>
                </a:cxn>
                <a:cxn ang="0">
                  <a:pos x="39" y="5"/>
                </a:cxn>
                <a:cxn ang="0">
                  <a:pos x="39" y="5"/>
                </a:cxn>
                <a:cxn ang="0">
                  <a:pos x="34" y="6"/>
                </a:cxn>
                <a:cxn ang="0">
                  <a:pos x="32" y="7"/>
                </a:cxn>
                <a:cxn ang="0">
                  <a:pos x="31" y="9"/>
                </a:cxn>
                <a:cxn ang="0">
                  <a:pos x="30" y="15"/>
                </a:cxn>
                <a:cxn ang="0">
                  <a:pos x="29" y="25"/>
                </a:cxn>
                <a:cxn ang="0">
                  <a:pos x="29" y="84"/>
                </a:cxn>
                <a:cxn ang="0">
                  <a:pos x="29" y="84"/>
                </a:cxn>
                <a:cxn ang="0">
                  <a:pos x="30" y="95"/>
                </a:cxn>
                <a:cxn ang="0">
                  <a:pos x="31" y="101"/>
                </a:cxn>
                <a:cxn ang="0">
                  <a:pos x="32" y="102"/>
                </a:cxn>
                <a:cxn ang="0">
                  <a:pos x="34" y="104"/>
                </a:cxn>
                <a:cxn ang="0">
                  <a:pos x="39" y="105"/>
                </a:cxn>
                <a:cxn ang="0">
                  <a:pos x="43" y="105"/>
                </a:cxn>
                <a:cxn ang="0">
                  <a:pos x="43" y="105"/>
                </a:cxn>
                <a:cxn ang="0">
                  <a:pos x="44" y="108"/>
                </a:cxn>
                <a:cxn ang="0">
                  <a:pos x="43" y="110"/>
                </a:cxn>
                <a:cxn ang="0">
                  <a:pos x="43" y="110"/>
                </a:cxn>
                <a:cxn ang="0">
                  <a:pos x="23" y="109"/>
                </a:cxn>
                <a:cxn ang="0">
                  <a:pos x="23" y="109"/>
                </a:cxn>
                <a:cxn ang="0">
                  <a:pos x="1" y="110"/>
                </a:cxn>
                <a:cxn ang="0">
                  <a:pos x="1" y="110"/>
                </a:cxn>
                <a:cxn ang="0">
                  <a:pos x="0" y="108"/>
                </a:cxn>
                <a:cxn ang="0">
                  <a:pos x="1" y="105"/>
                </a:cxn>
                <a:cxn ang="0">
                  <a:pos x="5" y="105"/>
                </a:cxn>
                <a:cxn ang="0">
                  <a:pos x="5" y="105"/>
                </a:cxn>
                <a:cxn ang="0">
                  <a:pos x="11" y="104"/>
                </a:cxn>
                <a:cxn ang="0">
                  <a:pos x="12" y="102"/>
                </a:cxn>
                <a:cxn ang="0">
                  <a:pos x="15" y="101"/>
                </a:cxn>
                <a:cxn ang="0">
                  <a:pos x="16" y="95"/>
                </a:cxn>
                <a:cxn ang="0">
                  <a:pos x="16" y="84"/>
                </a:cxn>
                <a:cxn ang="0">
                  <a:pos x="16" y="25"/>
                </a:cxn>
                <a:cxn ang="0">
                  <a:pos x="16" y="25"/>
                </a:cxn>
              </a:cxnLst>
              <a:rect l="0" t="0" r="r" b="b"/>
              <a:pathLst>
                <a:path w="44" h="110">
                  <a:moveTo>
                    <a:pt x="16" y="25"/>
                  </a:moveTo>
                  <a:lnTo>
                    <a:pt x="16" y="25"/>
                  </a:lnTo>
                  <a:lnTo>
                    <a:pt x="16" y="15"/>
                  </a:lnTo>
                  <a:lnTo>
                    <a:pt x="15" y="9"/>
                  </a:lnTo>
                  <a:lnTo>
                    <a:pt x="12" y="7"/>
                  </a:lnTo>
                  <a:lnTo>
                    <a:pt x="11" y="6"/>
                  </a:lnTo>
                  <a:lnTo>
                    <a:pt x="5" y="5"/>
                  </a:lnTo>
                  <a:lnTo>
                    <a:pt x="1" y="4"/>
                  </a:lnTo>
                  <a:lnTo>
                    <a:pt x="1" y="4"/>
                  </a:lnTo>
                  <a:lnTo>
                    <a:pt x="0" y="2"/>
                  </a:lnTo>
                  <a:lnTo>
                    <a:pt x="1" y="0"/>
                  </a:lnTo>
                  <a:lnTo>
                    <a:pt x="1" y="0"/>
                  </a:lnTo>
                  <a:lnTo>
                    <a:pt x="23" y="1"/>
                  </a:lnTo>
                  <a:lnTo>
                    <a:pt x="23" y="1"/>
                  </a:lnTo>
                  <a:lnTo>
                    <a:pt x="43" y="0"/>
                  </a:lnTo>
                  <a:lnTo>
                    <a:pt x="43" y="0"/>
                  </a:lnTo>
                  <a:lnTo>
                    <a:pt x="44" y="2"/>
                  </a:lnTo>
                  <a:lnTo>
                    <a:pt x="43" y="4"/>
                  </a:lnTo>
                  <a:lnTo>
                    <a:pt x="39" y="5"/>
                  </a:lnTo>
                  <a:lnTo>
                    <a:pt x="39" y="5"/>
                  </a:lnTo>
                  <a:lnTo>
                    <a:pt x="34" y="6"/>
                  </a:lnTo>
                  <a:lnTo>
                    <a:pt x="32" y="7"/>
                  </a:lnTo>
                  <a:lnTo>
                    <a:pt x="31" y="9"/>
                  </a:lnTo>
                  <a:lnTo>
                    <a:pt x="30" y="15"/>
                  </a:lnTo>
                  <a:lnTo>
                    <a:pt x="29" y="25"/>
                  </a:lnTo>
                  <a:lnTo>
                    <a:pt x="29" y="84"/>
                  </a:lnTo>
                  <a:lnTo>
                    <a:pt x="29" y="84"/>
                  </a:lnTo>
                  <a:lnTo>
                    <a:pt x="30" y="95"/>
                  </a:lnTo>
                  <a:lnTo>
                    <a:pt x="31" y="101"/>
                  </a:lnTo>
                  <a:lnTo>
                    <a:pt x="32" y="102"/>
                  </a:lnTo>
                  <a:lnTo>
                    <a:pt x="34" y="104"/>
                  </a:lnTo>
                  <a:lnTo>
                    <a:pt x="39" y="105"/>
                  </a:lnTo>
                  <a:lnTo>
                    <a:pt x="43" y="105"/>
                  </a:lnTo>
                  <a:lnTo>
                    <a:pt x="43" y="105"/>
                  </a:lnTo>
                  <a:lnTo>
                    <a:pt x="44" y="108"/>
                  </a:lnTo>
                  <a:lnTo>
                    <a:pt x="43" y="110"/>
                  </a:lnTo>
                  <a:lnTo>
                    <a:pt x="43" y="110"/>
                  </a:lnTo>
                  <a:lnTo>
                    <a:pt x="23" y="109"/>
                  </a:lnTo>
                  <a:lnTo>
                    <a:pt x="23" y="109"/>
                  </a:lnTo>
                  <a:lnTo>
                    <a:pt x="1" y="110"/>
                  </a:lnTo>
                  <a:lnTo>
                    <a:pt x="1" y="110"/>
                  </a:lnTo>
                  <a:lnTo>
                    <a:pt x="0" y="108"/>
                  </a:lnTo>
                  <a:lnTo>
                    <a:pt x="1" y="105"/>
                  </a:lnTo>
                  <a:lnTo>
                    <a:pt x="5" y="105"/>
                  </a:lnTo>
                  <a:lnTo>
                    <a:pt x="5" y="105"/>
                  </a:lnTo>
                  <a:lnTo>
                    <a:pt x="11" y="104"/>
                  </a:lnTo>
                  <a:lnTo>
                    <a:pt x="12" y="102"/>
                  </a:lnTo>
                  <a:lnTo>
                    <a:pt x="15" y="101"/>
                  </a:lnTo>
                  <a:lnTo>
                    <a:pt x="16" y="95"/>
                  </a:lnTo>
                  <a:lnTo>
                    <a:pt x="16" y="84"/>
                  </a:lnTo>
                  <a:lnTo>
                    <a:pt x="16" y="25"/>
                  </a:lnTo>
                  <a:lnTo>
                    <a:pt x="16" y="2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0" name="Freeform 7"/>
            <p:cNvSpPr/>
            <p:nvPr/>
          </p:nvSpPr>
          <p:spPr>
            <a:xfrm>
              <a:off x="6053138" y="6180138"/>
              <a:ext cx="190500" cy="177800"/>
            </a:xfrm>
            <a:custGeom>
              <a:avLst/>
              <a:gdLst/>
              <a:ahLst/>
              <a:cxnLst>
                <a:cxn ang="0">
                  <a:pos x="106" y="81"/>
                </a:cxn>
                <a:cxn ang="0">
                  <a:pos x="106" y="110"/>
                </a:cxn>
                <a:cxn ang="0">
                  <a:pos x="105" y="111"/>
                </a:cxn>
                <a:cxn ang="0">
                  <a:pos x="103" y="112"/>
                </a:cxn>
                <a:cxn ang="0">
                  <a:pos x="44" y="44"/>
                </a:cxn>
                <a:cxn ang="0">
                  <a:pos x="25" y="21"/>
                </a:cxn>
                <a:cxn ang="0">
                  <a:pos x="25" y="21"/>
                </a:cxn>
                <a:cxn ang="0">
                  <a:pos x="24" y="32"/>
                </a:cxn>
                <a:cxn ang="0">
                  <a:pos x="24" y="68"/>
                </a:cxn>
                <a:cxn ang="0">
                  <a:pos x="25" y="96"/>
                </a:cxn>
                <a:cxn ang="0">
                  <a:pos x="27" y="102"/>
                </a:cxn>
                <a:cxn ang="0">
                  <a:pos x="30" y="104"/>
                </a:cxn>
                <a:cxn ang="0">
                  <a:pos x="40" y="105"/>
                </a:cxn>
                <a:cxn ang="0">
                  <a:pos x="41" y="108"/>
                </a:cxn>
                <a:cxn ang="0">
                  <a:pos x="40" y="110"/>
                </a:cxn>
                <a:cxn ang="0">
                  <a:pos x="21" y="109"/>
                </a:cxn>
                <a:cxn ang="0">
                  <a:pos x="4" y="110"/>
                </a:cxn>
                <a:cxn ang="0">
                  <a:pos x="4" y="105"/>
                </a:cxn>
                <a:cxn ang="0">
                  <a:pos x="8" y="105"/>
                </a:cxn>
                <a:cxn ang="0">
                  <a:pos x="14" y="103"/>
                </a:cxn>
                <a:cxn ang="0">
                  <a:pos x="15" y="102"/>
                </a:cxn>
                <a:cxn ang="0">
                  <a:pos x="17" y="86"/>
                </a:cxn>
                <a:cxn ang="0">
                  <a:pos x="17" y="20"/>
                </a:cxn>
                <a:cxn ang="0">
                  <a:pos x="17" y="14"/>
                </a:cxn>
                <a:cxn ang="0">
                  <a:pos x="14" y="8"/>
                </a:cxn>
                <a:cxn ang="0">
                  <a:pos x="12" y="7"/>
                </a:cxn>
                <a:cxn ang="0">
                  <a:pos x="4" y="5"/>
                </a:cxn>
                <a:cxn ang="0">
                  <a:pos x="1" y="4"/>
                </a:cxn>
                <a:cxn ang="0">
                  <a:pos x="0" y="1"/>
                </a:cxn>
                <a:cxn ang="0">
                  <a:pos x="1" y="0"/>
                </a:cxn>
                <a:cxn ang="0">
                  <a:pos x="20" y="1"/>
                </a:cxn>
                <a:cxn ang="0">
                  <a:pos x="27" y="0"/>
                </a:cxn>
                <a:cxn ang="0">
                  <a:pos x="40" y="19"/>
                </a:cxn>
                <a:cxn ang="0">
                  <a:pos x="71" y="55"/>
                </a:cxn>
                <a:cxn ang="0">
                  <a:pos x="98" y="84"/>
                </a:cxn>
                <a:cxn ang="0">
                  <a:pos x="99" y="84"/>
                </a:cxn>
                <a:cxn ang="0">
                  <a:pos x="99" y="77"/>
                </a:cxn>
                <a:cxn ang="0">
                  <a:pos x="99" y="43"/>
                </a:cxn>
                <a:cxn ang="0">
                  <a:pos x="98" y="14"/>
                </a:cxn>
                <a:cxn ang="0">
                  <a:pos x="96" y="8"/>
                </a:cxn>
                <a:cxn ang="0">
                  <a:pos x="95" y="7"/>
                </a:cxn>
                <a:cxn ang="0">
                  <a:pos x="86" y="5"/>
                </a:cxn>
                <a:cxn ang="0">
                  <a:pos x="82" y="4"/>
                </a:cxn>
                <a:cxn ang="0">
                  <a:pos x="82" y="1"/>
                </a:cxn>
                <a:cxn ang="0">
                  <a:pos x="83" y="0"/>
                </a:cxn>
                <a:cxn ang="0">
                  <a:pos x="103" y="1"/>
                </a:cxn>
                <a:cxn ang="0">
                  <a:pos x="119" y="0"/>
                </a:cxn>
                <a:cxn ang="0">
                  <a:pos x="120" y="4"/>
                </a:cxn>
                <a:cxn ang="0">
                  <a:pos x="117" y="5"/>
                </a:cxn>
                <a:cxn ang="0">
                  <a:pos x="108" y="8"/>
                </a:cxn>
                <a:cxn ang="0">
                  <a:pos x="107" y="15"/>
                </a:cxn>
                <a:cxn ang="0">
                  <a:pos x="106" y="43"/>
                </a:cxn>
                <a:cxn ang="0">
                  <a:pos x="106" y="81"/>
                </a:cxn>
              </a:cxnLst>
              <a:rect l="0" t="0" r="r" b="b"/>
              <a:pathLst>
                <a:path w="120" h="112">
                  <a:moveTo>
                    <a:pt x="106" y="81"/>
                  </a:moveTo>
                  <a:lnTo>
                    <a:pt x="106" y="81"/>
                  </a:lnTo>
                  <a:lnTo>
                    <a:pt x="106" y="96"/>
                  </a:lnTo>
                  <a:lnTo>
                    <a:pt x="106" y="110"/>
                  </a:lnTo>
                  <a:lnTo>
                    <a:pt x="106" y="110"/>
                  </a:lnTo>
                  <a:lnTo>
                    <a:pt x="105" y="111"/>
                  </a:lnTo>
                  <a:lnTo>
                    <a:pt x="103" y="112"/>
                  </a:lnTo>
                  <a:lnTo>
                    <a:pt x="103" y="112"/>
                  </a:lnTo>
                  <a:lnTo>
                    <a:pt x="82" y="87"/>
                  </a:lnTo>
                  <a:lnTo>
                    <a:pt x="44" y="44"/>
                  </a:lnTo>
                  <a:lnTo>
                    <a:pt x="44" y="44"/>
                  </a:lnTo>
                  <a:lnTo>
                    <a:pt x="25" y="21"/>
                  </a:lnTo>
                  <a:lnTo>
                    <a:pt x="25" y="21"/>
                  </a:lnTo>
                  <a:lnTo>
                    <a:pt x="25" y="21"/>
                  </a:lnTo>
                  <a:lnTo>
                    <a:pt x="24" y="25"/>
                  </a:lnTo>
                  <a:lnTo>
                    <a:pt x="24" y="32"/>
                  </a:lnTo>
                  <a:lnTo>
                    <a:pt x="24" y="68"/>
                  </a:lnTo>
                  <a:lnTo>
                    <a:pt x="24" y="68"/>
                  </a:lnTo>
                  <a:lnTo>
                    <a:pt x="24" y="86"/>
                  </a:lnTo>
                  <a:lnTo>
                    <a:pt x="25" y="96"/>
                  </a:lnTo>
                  <a:lnTo>
                    <a:pt x="27" y="102"/>
                  </a:lnTo>
                  <a:lnTo>
                    <a:pt x="27" y="102"/>
                  </a:lnTo>
                  <a:lnTo>
                    <a:pt x="28" y="103"/>
                  </a:lnTo>
                  <a:lnTo>
                    <a:pt x="30" y="104"/>
                  </a:lnTo>
                  <a:lnTo>
                    <a:pt x="35" y="105"/>
                  </a:lnTo>
                  <a:lnTo>
                    <a:pt x="40" y="105"/>
                  </a:lnTo>
                  <a:lnTo>
                    <a:pt x="40" y="105"/>
                  </a:lnTo>
                  <a:lnTo>
                    <a:pt x="41" y="108"/>
                  </a:lnTo>
                  <a:lnTo>
                    <a:pt x="40" y="110"/>
                  </a:lnTo>
                  <a:lnTo>
                    <a:pt x="40" y="110"/>
                  </a:lnTo>
                  <a:lnTo>
                    <a:pt x="21" y="109"/>
                  </a:lnTo>
                  <a:lnTo>
                    <a:pt x="21" y="109"/>
                  </a:lnTo>
                  <a:lnTo>
                    <a:pt x="4" y="110"/>
                  </a:lnTo>
                  <a:lnTo>
                    <a:pt x="4" y="110"/>
                  </a:lnTo>
                  <a:lnTo>
                    <a:pt x="3" y="108"/>
                  </a:lnTo>
                  <a:lnTo>
                    <a:pt x="4" y="105"/>
                  </a:lnTo>
                  <a:lnTo>
                    <a:pt x="8" y="105"/>
                  </a:lnTo>
                  <a:lnTo>
                    <a:pt x="8" y="105"/>
                  </a:lnTo>
                  <a:lnTo>
                    <a:pt x="13" y="104"/>
                  </a:lnTo>
                  <a:lnTo>
                    <a:pt x="14" y="103"/>
                  </a:lnTo>
                  <a:lnTo>
                    <a:pt x="15" y="102"/>
                  </a:lnTo>
                  <a:lnTo>
                    <a:pt x="15" y="102"/>
                  </a:lnTo>
                  <a:lnTo>
                    <a:pt x="16" y="95"/>
                  </a:lnTo>
                  <a:lnTo>
                    <a:pt x="17" y="86"/>
                  </a:lnTo>
                  <a:lnTo>
                    <a:pt x="17" y="68"/>
                  </a:lnTo>
                  <a:lnTo>
                    <a:pt x="17" y="20"/>
                  </a:lnTo>
                  <a:lnTo>
                    <a:pt x="17" y="20"/>
                  </a:lnTo>
                  <a:lnTo>
                    <a:pt x="17" y="14"/>
                  </a:lnTo>
                  <a:lnTo>
                    <a:pt x="16" y="11"/>
                  </a:lnTo>
                  <a:lnTo>
                    <a:pt x="14" y="8"/>
                  </a:lnTo>
                  <a:lnTo>
                    <a:pt x="14" y="8"/>
                  </a:lnTo>
                  <a:lnTo>
                    <a:pt x="12" y="7"/>
                  </a:lnTo>
                  <a:lnTo>
                    <a:pt x="9" y="6"/>
                  </a:lnTo>
                  <a:lnTo>
                    <a:pt x="4" y="5"/>
                  </a:lnTo>
                  <a:lnTo>
                    <a:pt x="1" y="4"/>
                  </a:lnTo>
                  <a:lnTo>
                    <a:pt x="1" y="4"/>
                  </a:lnTo>
                  <a:lnTo>
                    <a:pt x="0" y="2"/>
                  </a:lnTo>
                  <a:lnTo>
                    <a:pt x="0" y="1"/>
                  </a:lnTo>
                  <a:lnTo>
                    <a:pt x="1" y="0"/>
                  </a:lnTo>
                  <a:lnTo>
                    <a:pt x="1" y="0"/>
                  </a:lnTo>
                  <a:lnTo>
                    <a:pt x="20" y="1"/>
                  </a:lnTo>
                  <a:lnTo>
                    <a:pt x="20" y="1"/>
                  </a:lnTo>
                  <a:lnTo>
                    <a:pt x="27" y="0"/>
                  </a:lnTo>
                  <a:lnTo>
                    <a:pt x="27" y="0"/>
                  </a:lnTo>
                  <a:lnTo>
                    <a:pt x="32" y="8"/>
                  </a:lnTo>
                  <a:lnTo>
                    <a:pt x="40" y="19"/>
                  </a:lnTo>
                  <a:lnTo>
                    <a:pt x="55" y="36"/>
                  </a:lnTo>
                  <a:lnTo>
                    <a:pt x="71" y="55"/>
                  </a:lnTo>
                  <a:lnTo>
                    <a:pt x="71" y="55"/>
                  </a:lnTo>
                  <a:lnTo>
                    <a:pt x="98" y="84"/>
                  </a:lnTo>
                  <a:lnTo>
                    <a:pt x="99" y="84"/>
                  </a:lnTo>
                  <a:lnTo>
                    <a:pt x="99" y="84"/>
                  </a:lnTo>
                  <a:lnTo>
                    <a:pt x="99" y="82"/>
                  </a:lnTo>
                  <a:lnTo>
                    <a:pt x="99" y="77"/>
                  </a:lnTo>
                  <a:lnTo>
                    <a:pt x="99" y="43"/>
                  </a:lnTo>
                  <a:lnTo>
                    <a:pt x="99" y="43"/>
                  </a:lnTo>
                  <a:lnTo>
                    <a:pt x="99" y="24"/>
                  </a:lnTo>
                  <a:lnTo>
                    <a:pt x="98" y="14"/>
                  </a:lnTo>
                  <a:lnTo>
                    <a:pt x="97" y="10"/>
                  </a:lnTo>
                  <a:lnTo>
                    <a:pt x="96" y="8"/>
                  </a:lnTo>
                  <a:lnTo>
                    <a:pt x="96" y="8"/>
                  </a:lnTo>
                  <a:lnTo>
                    <a:pt x="95" y="7"/>
                  </a:lnTo>
                  <a:lnTo>
                    <a:pt x="93" y="6"/>
                  </a:lnTo>
                  <a:lnTo>
                    <a:pt x="86" y="5"/>
                  </a:lnTo>
                  <a:lnTo>
                    <a:pt x="82" y="4"/>
                  </a:lnTo>
                  <a:lnTo>
                    <a:pt x="82" y="4"/>
                  </a:lnTo>
                  <a:lnTo>
                    <a:pt x="81" y="2"/>
                  </a:lnTo>
                  <a:lnTo>
                    <a:pt x="82" y="1"/>
                  </a:lnTo>
                  <a:lnTo>
                    <a:pt x="83" y="0"/>
                  </a:lnTo>
                  <a:lnTo>
                    <a:pt x="83" y="0"/>
                  </a:lnTo>
                  <a:lnTo>
                    <a:pt x="103" y="1"/>
                  </a:lnTo>
                  <a:lnTo>
                    <a:pt x="103" y="1"/>
                  </a:lnTo>
                  <a:lnTo>
                    <a:pt x="119" y="0"/>
                  </a:lnTo>
                  <a:lnTo>
                    <a:pt x="119" y="0"/>
                  </a:lnTo>
                  <a:lnTo>
                    <a:pt x="120" y="2"/>
                  </a:lnTo>
                  <a:lnTo>
                    <a:pt x="120" y="4"/>
                  </a:lnTo>
                  <a:lnTo>
                    <a:pt x="117" y="5"/>
                  </a:lnTo>
                  <a:lnTo>
                    <a:pt x="117" y="5"/>
                  </a:lnTo>
                  <a:lnTo>
                    <a:pt x="111" y="6"/>
                  </a:lnTo>
                  <a:lnTo>
                    <a:pt x="108" y="8"/>
                  </a:lnTo>
                  <a:lnTo>
                    <a:pt x="108" y="8"/>
                  </a:lnTo>
                  <a:lnTo>
                    <a:pt x="107" y="15"/>
                  </a:lnTo>
                  <a:lnTo>
                    <a:pt x="106" y="24"/>
                  </a:lnTo>
                  <a:lnTo>
                    <a:pt x="106" y="43"/>
                  </a:lnTo>
                  <a:lnTo>
                    <a:pt x="106" y="81"/>
                  </a:lnTo>
                  <a:lnTo>
                    <a:pt x="106" y="8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2" name="Freeform 8"/>
            <p:cNvSpPr/>
            <p:nvPr/>
          </p:nvSpPr>
          <p:spPr>
            <a:xfrm>
              <a:off x="6245225" y="6172201"/>
              <a:ext cx="166687" cy="182563"/>
            </a:xfrm>
            <a:custGeom>
              <a:avLst/>
              <a:gdLst/>
              <a:ahLst/>
              <a:cxnLst>
                <a:cxn ang="0">
                  <a:pos x="58" y="90"/>
                </a:cxn>
                <a:cxn ang="0">
                  <a:pos x="60" y="106"/>
                </a:cxn>
                <a:cxn ang="0">
                  <a:pos x="62" y="109"/>
                </a:cxn>
                <a:cxn ang="0">
                  <a:pos x="73" y="110"/>
                </a:cxn>
                <a:cxn ang="0">
                  <a:pos x="74" y="113"/>
                </a:cxn>
                <a:cxn ang="0">
                  <a:pos x="73" y="115"/>
                </a:cxn>
                <a:cxn ang="0">
                  <a:pos x="52" y="114"/>
                </a:cxn>
                <a:cxn ang="0">
                  <a:pos x="29" y="115"/>
                </a:cxn>
                <a:cxn ang="0">
                  <a:pos x="28" y="111"/>
                </a:cxn>
                <a:cxn ang="0">
                  <a:pos x="35" y="110"/>
                </a:cxn>
                <a:cxn ang="0">
                  <a:pos x="40" y="109"/>
                </a:cxn>
                <a:cxn ang="0">
                  <a:pos x="43" y="106"/>
                </a:cxn>
                <a:cxn ang="0">
                  <a:pos x="45" y="90"/>
                </a:cxn>
                <a:cxn ang="0">
                  <a:pos x="45" y="16"/>
                </a:cxn>
                <a:cxn ang="0">
                  <a:pos x="44" y="11"/>
                </a:cxn>
                <a:cxn ang="0">
                  <a:pos x="40" y="11"/>
                </a:cxn>
                <a:cxn ang="0">
                  <a:pos x="31" y="11"/>
                </a:cxn>
                <a:cxn ang="0">
                  <a:pos x="15" y="13"/>
                </a:cxn>
                <a:cxn ang="0">
                  <a:pos x="11" y="15"/>
                </a:cxn>
                <a:cxn ang="0">
                  <a:pos x="4" y="26"/>
                </a:cxn>
                <a:cxn ang="0">
                  <a:pos x="3" y="26"/>
                </a:cxn>
                <a:cxn ang="0">
                  <a:pos x="0" y="25"/>
                </a:cxn>
                <a:cxn ang="0">
                  <a:pos x="3" y="12"/>
                </a:cxn>
                <a:cxn ang="0">
                  <a:pos x="6" y="1"/>
                </a:cxn>
                <a:cxn ang="0">
                  <a:pos x="9" y="1"/>
                </a:cxn>
                <a:cxn ang="0">
                  <a:pos x="10" y="4"/>
                </a:cxn>
                <a:cxn ang="0">
                  <a:pos x="18" y="6"/>
                </a:cxn>
                <a:cxn ang="0">
                  <a:pos x="89" y="6"/>
                </a:cxn>
                <a:cxn ang="0">
                  <a:pos x="95" y="6"/>
                </a:cxn>
                <a:cxn ang="0">
                  <a:pos x="100" y="4"/>
                </a:cxn>
                <a:cxn ang="0">
                  <a:pos x="102" y="1"/>
                </a:cxn>
                <a:cxn ang="0">
                  <a:pos x="105" y="2"/>
                </a:cxn>
                <a:cxn ang="0">
                  <a:pos x="103" y="15"/>
                </a:cxn>
                <a:cxn ang="0">
                  <a:pos x="103" y="26"/>
                </a:cxn>
                <a:cxn ang="0">
                  <a:pos x="101" y="27"/>
                </a:cxn>
                <a:cxn ang="0">
                  <a:pos x="98" y="27"/>
                </a:cxn>
                <a:cxn ang="0">
                  <a:pos x="96" y="17"/>
                </a:cxn>
                <a:cxn ang="0">
                  <a:pos x="94" y="15"/>
                </a:cxn>
                <a:cxn ang="0">
                  <a:pos x="87" y="12"/>
                </a:cxn>
                <a:cxn ang="0">
                  <a:pos x="63" y="11"/>
                </a:cxn>
                <a:cxn ang="0">
                  <a:pos x="60" y="11"/>
                </a:cxn>
                <a:cxn ang="0">
                  <a:pos x="58" y="13"/>
                </a:cxn>
                <a:cxn ang="0">
                  <a:pos x="58" y="90"/>
                </a:cxn>
              </a:cxnLst>
              <a:rect l="0" t="0" r="r" b="b"/>
              <a:pathLst>
                <a:path w="105" h="115">
                  <a:moveTo>
                    <a:pt x="58" y="90"/>
                  </a:moveTo>
                  <a:lnTo>
                    <a:pt x="58" y="90"/>
                  </a:lnTo>
                  <a:lnTo>
                    <a:pt x="58" y="100"/>
                  </a:lnTo>
                  <a:lnTo>
                    <a:pt x="60" y="106"/>
                  </a:lnTo>
                  <a:lnTo>
                    <a:pt x="61" y="108"/>
                  </a:lnTo>
                  <a:lnTo>
                    <a:pt x="62" y="109"/>
                  </a:lnTo>
                  <a:lnTo>
                    <a:pt x="68" y="110"/>
                  </a:lnTo>
                  <a:lnTo>
                    <a:pt x="73" y="110"/>
                  </a:lnTo>
                  <a:lnTo>
                    <a:pt x="73" y="110"/>
                  </a:lnTo>
                  <a:lnTo>
                    <a:pt x="74" y="113"/>
                  </a:lnTo>
                  <a:lnTo>
                    <a:pt x="73" y="115"/>
                  </a:lnTo>
                  <a:lnTo>
                    <a:pt x="73" y="115"/>
                  </a:lnTo>
                  <a:lnTo>
                    <a:pt x="52" y="114"/>
                  </a:lnTo>
                  <a:lnTo>
                    <a:pt x="52" y="114"/>
                  </a:lnTo>
                  <a:lnTo>
                    <a:pt x="29" y="115"/>
                  </a:lnTo>
                  <a:lnTo>
                    <a:pt x="29" y="115"/>
                  </a:lnTo>
                  <a:lnTo>
                    <a:pt x="28" y="113"/>
                  </a:lnTo>
                  <a:lnTo>
                    <a:pt x="28" y="111"/>
                  </a:lnTo>
                  <a:lnTo>
                    <a:pt x="29" y="110"/>
                  </a:lnTo>
                  <a:lnTo>
                    <a:pt x="35" y="110"/>
                  </a:lnTo>
                  <a:lnTo>
                    <a:pt x="35" y="110"/>
                  </a:lnTo>
                  <a:lnTo>
                    <a:pt x="40" y="109"/>
                  </a:lnTo>
                  <a:lnTo>
                    <a:pt x="42" y="108"/>
                  </a:lnTo>
                  <a:lnTo>
                    <a:pt x="43" y="106"/>
                  </a:lnTo>
                  <a:lnTo>
                    <a:pt x="45" y="100"/>
                  </a:lnTo>
                  <a:lnTo>
                    <a:pt x="45" y="90"/>
                  </a:lnTo>
                  <a:lnTo>
                    <a:pt x="45" y="16"/>
                  </a:lnTo>
                  <a:lnTo>
                    <a:pt x="45" y="16"/>
                  </a:lnTo>
                  <a:lnTo>
                    <a:pt x="45" y="13"/>
                  </a:lnTo>
                  <a:lnTo>
                    <a:pt x="44" y="11"/>
                  </a:lnTo>
                  <a:lnTo>
                    <a:pt x="43" y="11"/>
                  </a:lnTo>
                  <a:lnTo>
                    <a:pt x="40" y="11"/>
                  </a:lnTo>
                  <a:lnTo>
                    <a:pt x="31" y="11"/>
                  </a:lnTo>
                  <a:lnTo>
                    <a:pt x="31" y="11"/>
                  </a:lnTo>
                  <a:lnTo>
                    <a:pt x="20" y="11"/>
                  </a:lnTo>
                  <a:lnTo>
                    <a:pt x="15" y="13"/>
                  </a:lnTo>
                  <a:lnTo>
                    <a:pt x="11" y="15"/>
                  </a:lnTo>
                  <a:lnTo>
                    <a:pt x="11" y="15"/>
                  </a:lnTo>
                  <a:lnTo>
                    <a:pt x="7" y="20"/>
                  </a:lnTo>
                  <a:lnTo>
                    <a:pt x="4" y="26"/>
                  </a:lnTo>
                  <a:lnTo>
                    <a:pt x="4" y="26"/>
                  </a:lnTo>
                  <a:lnTo>
                    <a:pt x="3" y="26"/>
                  </a:lnTo>
                  <a:lnTo>
                    <a:pt x="1" y="26"/>
                  </a:lnTo>
                  <a:lnTo>
                    <a:pt x="0" y="25"/>
                  </a:lnTo>
                  <a:lnTo>
                    <a:pt x="0" y="25"/>
                  </a:lnTo>
                  <a:lnTo>
                    <a:pt x="3" y="12"/>
                  </a:lnTo>
                  <a:lnTo>
                    <a:pt x="6" y="1"/>
                  </a:lnTo>
                  <a:lnTo>
                    <a:pt x="6" y="1"/>
                  </a:lnTo>
                  <a:lnTo>
                    <a:pt x="7" y="0"/>
                  </a:lnTo>
                  <a:lnTo>
                    <a:pt x="9" y="1"/>
                  </a:lnTo>
                  <a:lnTo>
                    <a:pt x="9" y="1"/>
                  </a:lnTo>
                  <a:lnTo>
                    <a:pt x="10" y="4"/>
                  </a:lnTo>
                  <a:lnTo>
                    <a:pt x="13" y="5"/>
                  </a:lnTo>
                  <a:lnTo>
                    <a:pt x="18" y="6"/>
                  </a:lnTo>
                  <a:lnTo>
                    <a:pt x="23" y="6"/>
                  </a:lnTo>
                  <a:lnTo>
                    <a:pt x="89" y="6"/>
                  </a:lnTo>
                  <a:lnTo>
                    <a:pt x="89" y="6"/>
                  </a:lnTo>
                  <a:lnTo>
                    <a:pt x="95" y="6"/>
                  </a:lnTo>
                  <a:lnTo>
                    <a:pt x="98" y="5"/>
                  </a:lnTo>
                  <a:lnTo>
                    <a:pt x="100" y="4"/>
                  </a:lnTo>
                  <a:lnTo>
                    <a:pt x="102" y="1"/>
                  </a:lnTo>
                  <a:lnTo>
                    <a:pt x="102" y="1"/>
                  </a:lnTo>
                  <a:lnTo>
                    <a:pt x="104" y="1"/>
                  </a:lnTo>
                  <a:lnTo>
                    <a:pt x="105" y="2"/>
                  </a:lnTo>
                  <a:lnTo>
                    <a:pt x="105" y="2"/>
                  </a:lnTo>
                  <a:lnTo>
                    <a:pt x="103" y="15"/>
                  </a:lnTo>
                  <a:lnTo>
                    <a:pt x="103" y="26"/>
                  </a:lnTo>
                  <a:lnTo>
                    <a:pt x="103" y="26"/>
                  </a:lnTo>
                  <a:lnTo>
                    <a:pt x="102" y="27"/>
                  </a:lnTo>
                  <a:lnTo>
                    <a:pt x="101" y="27"/>
                  </a:lnTo>
                  <a:lnTo>
                    <a:pt x="98" y="27"/>
                  </a:lnTo>
                  <a:lnTo>
                    <a:pt x="98" y="27"/>
                  </a:lnTo>
                  <a:lnTo>
                    <a:pt x="97" y="20"/>
                  </a:lnTo>
                  <a:lnTo>
                    <a:pt x="96" y="17"/>
                  </a:lnTo>
                  <a:lnTo>
                    <a:pt x="94" y="15"/>
                  </a:lnTo>
                  <a:lnTo>
                    <a:pt x="94" y="15"/>
                  </a:lnTo>
                  <a:lnTo>
                    <a:pt x="91" y="13"/>
                  </a:lnTo>
                  <a:lnTo>
                    <a:pt x="87" y="12"/>
                  </a:lnTo>
                  <a:lnTo>
                    <a:pt x="74" y="11"/>
                  </a:lnTo>
                  <a:lnTo>
                    <a:pt x="63" y="11"/>
                  </a:lnTo>
                  <a:lnTo>
                    <a:pt x="63" y="11"/>
                  </a:lnTo>
                  <a:lnTo>
                    <a:pt x="60" y="11"/>
                  </a:lnTo>
                  <a:lnTo>
                    <a:pt x="59" y="11"/>
                  </a:lnTo>
                  <a:lnTo>
                    <a:pt x="58" y="13"/>
                  </a:lnTo>
                  <a:lnTo>
                    <a:pt x="58" y="16"/>
                  </a:lnTo>
                  <a:lnTo>
                    <a:pt x="58" y="90"/>
                  </a:lnTo>
                  <a:lnTo>
                    <a:pt x="58" y="9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3" name="Freeform 9"/>
            <p:cNvSpPr/>
            <p:nvPr/>
          </p:nvSpPr>
          <p:spPr>
            <a:xfrm>
              <a:off x="6407150" y="6173788"/>
              <a:ext cx="155575" cy="180975"/>
            </a:xfrm>
            <a:custGeom>
              <a:avLst/>
              <a:gdLst/>
              <a:ahLst/>
              <a:cxnLst>
                <a:cxn ang="0">
                  <a:pos x="53" y="39"/>
                </a:cxn>
                <a:cxn ang="0">
                  <a:pos x="69" y="15"/>
                </a:cxn>
                <a:cxn ang="0">
                  <a:pos x="70" y="13"/>
                </a:cxn>
                <a:cxn ang="0">
                  <a:pos x="71" y="11"/>
                </a:cxn>
                <a:cxn ang="0">
                  <a:pos x="65" y="10"/>
                </a:cxn>
                <a:cxn ang="0">
                  <a:pos x="41" y="10"/>
                </a:cxn>
                <a:cxn ang="0">
                  <a:pos x="25" y="11"/>
                </a:cxn>
                <a:cxn ang="0">
                  <a:pos x="17" y="15"/>
                </a:cxn>
                <a:cxn ang="0">
                  <a:pos x="12" y="21"/>
                </a:cxn>
                <a:cxn ang="0">
                  <a:pos x="9" y="26"/>
                </a:cxn>
                <a:cxn ang="0">
                  <a:pos x="5" y="25"/>
                </a:cxn>
                <a:cxn ang="0">
                  <a:pos x="9" y="14"/>
                </a:cxn>
                <a:cxn ang="0">
                  <a:pos x="12" y="1"/>
                </a:cxn>
                <a:cxn ang="0">
                  <a:pos x="15" y="1"/>
                </a:cxn>
                <a:cxn ang="0">
                  <a:pos x="16" y="3"/>
                </a:cxn>
                <a:cxn ang="0">
                  <a:pos x="23" y="5"/>
                </a:cxn>
                <a:cxn ang="0">
                  <a:pos x="74" y="5"/>
                </a:cxn>
                <a:cxn ang="0">
                  <a:pos x="92" y="4"/>
                </a:cxn>
                <a:cxn ang="0">
                  <a:pos x="93" y="5"/>
                </a:cxn>
                <a:cxn ang="0">
                  <a:pos x="93" y="6"/>
                </a:cxn>
                <a:cxn ang="0">
                  <a:pos x="81" y="20"/>
                </a:cxn>
                <a:cxn ang="0">
                  <a:pos x="40" y="80"/>
                </a:cxn>
                <a:cxn ang="0">
                  <a:pos x="31" y="93"/>
                </a:cxn>
                <a:cxn ang="0">
                  <a:pos x="24" y="105"/>
                </a:cxn>
                <a:cxn ang="0">
                  <a:pos x="24" y="106"/>
                </a:cxn>
                <a:cxn ang="0">
                  <a:pos x="28" y="108"/>
                </a:cxn>
                <a:cxn ang="0">
                  <a:pos x="52" y="108"/>
                </a:cxn>
                <a:cxn ang="0">
                  <a:pos x="69" y="107"/>
                </a:cxn>
                <a:cxn ang="0">
                  <a:pos x="82" y="104"/>
                </a:cxn>
                <a:cxn ang="0">
                  <a:pos x="86" y="102"/>
                </a:cxn>
                <a:cxn ang="0">
                  <a:pos x="94" y="89"/>
                </a:cxn>
                <a:cxn ang="0">
                  <a:pos x="96" y="89"/>
                </a:cxn>
                <a:cxn ang="0">
                  <a:pos x="98" y="90"/>
                </a:cxn>
                <a:cxn ang="0">
                  <a:pos x="95" y="103"/>
                </a:cxn>
                <a:cxn ang="0">
                  <a:pos x="91" y="114"/>
                </a:cxn>
                <a:cxn ang="0">
                  <a:pos x="61" y="113"/>
                </a:cxn>
                <a:cxn ang="0">
                  <a:pos x="19" y="113"/>
                </a:cxn>
                <a:cxn ang="0">
                  <a:pos x="1" y="114"/>
                </a:cxn>
                <a:cxn ang="0">
                  <a:pos x="0" y="112"/>
                </a:cxn>
                <a:cxn ang="0">
                  <a:pos x="9" y="102"/>
                </a:cxn>
                <a:cxn ang="0">
                  <a:pos x="53" y="39"/>
                </a:cxn>
              </a:cxnLst>
              <a:rect l="0" t="0" r="r" b="b"/>
              <a:pathLst>
                <a:path w="98" h="114">
                  <a:moveTo>
                    <a:pt x="53" y="39"/>
                  </a:moveTo>
                  <a:lnTo>
                    <a:pt x="53" y="39"/>
                  </a:lnTo>
                  <a:lnTo>
                    <a:pt x="63" y="24"/>
                  </a:lnTo>
                  <a:lnTo>
                    <a:pt x="69" y="15"/>
                  </a:lnTo>
                  <a:lnTo>
                    <a:pt x="69" y="15"/>
                  </a:lnTo>
                  <a:lnTo>
                    <a:pt x="70" y="13"/>
                  </a:lnTo>
                  <a:lnTo>
                    <a:pt x="71" y="11"/>
                  </a:lnTo>
                  <a:lnTo>
                    <a:pt x="71" y="11"/>
                  </a:lnTo>
                  <a:lnTo>
                    <a:pt x="69" y="10"/>
                  </a:lnTo>
                  <a:lnTo>
                    <a:pt x="65" y="10"/>
                  </a:lnTo>
                  <a:lnTo>
                    <a:pt x="41" y="10"/>
                  </a:lnTo>
                  <a:lnTo>
                    <a:pt x="41" y="10"/>
                  </a:lnTo>
                  <a:lnTo>
                    <a:pt x="32" y="10"/>
                  </a:lnTo>
                  <a:lnTo>
                    <a:pt x="25" y="11"/>
                  </a:lnTo>
                  <a:lnTo>
                    <a:pt x="20" y="12"/>
                  </a:lnTo>
                  <a:lnTo>
                    <a:pt x="17" y="15"/>
                  </a:lnTo>
                  <a:lnTo>
                    <a:pt x="17" y="15"/>
                  </a:lnTo>
                  <a:lnTo>
                    <a:pt x="12" y="21"/>
                  </a:lnTo>
                  <a:lnTo>
                    <a:pt x="9" y="26"/>
                  </a:lnTo>
                  <a:lnTo>
                    <a:pt x="9" y="26"/>
                  </a:lnTo>
                  <a:lnTo>
                    <a:pt x="7" y="26"/>
                  </a:lnTo>
                  <a:lnTo>
                    <a:pt x="5" y="25"/>
                  </a:lnTo>
                  <a:lnTo>
                    <a:pt x="5" y="25"/>
                  </a:lnTo>
                  <a:lnTo>
                    <a:pt x="9" y="14"/>
                  </a:lnTo>
                  <a:lnTo>
                    <a:pt x="12" y="1"/>
                  </a:lnTo>
                  <a:lnTo>
                    <a:pt x="12" y="1"/>
                  </a:lnTo>
                  <a:lnTo>
                    <a:pt x="13" y="0"/>
                  </a:lnTo>
                  <a:lnTo>
                    <a:pt x="15" y="1"/>
                  </a:lnTo>
                  <a:lnTo>
                    <a:pt x="15" y="1"/>
                  </a:lnTo>
                  <a:lnTo>
                    <a:pt x="16" y="3"/>
                  </a:lnTo>
                  <a:lnTo>
                    <a:pt x="18" y="4"/>
                  </a:lnTo>
                  <a:lnTo>
                    <a:pt x="23" y="5"/>
                  </a:lnTo>
                  <a:lnTo>
                    <a:pt x="31" y="5"/>
                  </a:lnTo>
                  <a:lnTo>
                    <a:pt x="74" y="5"/>
                  </a:lnTo>
                  <a:lnTo>
                    <a:pt x="74" y="5"/>
                  </a:lnTo>
                  <a:lnTo>
                    <a:pt x="92" y="4"/>
                  </a:lnTo>
                  <a:lnTo>
                    <a:pt x="92" y="4"/>
                  </a:lnTo>
                  <a:lnTo>
                    <a:pt x="93" y="5"/>
                  </a:lnTo>
                  <a:lnTo>
                    <a:pt x="93" y="6"/>
                  </a:lnTo>
                  <a:lnTo>
                    <a:pt x="93" y="6"/>
                  </a:lnTo>
                  <a:lnTo>
                    <a:pt x="88" y="11"/>
                  </a:lnTo>
                  <a:lnTo>
                    <a:pt x="81" y="20"/>
                  </a:lnTo>
                  <a:lnTo>
                    <a:pt x="67" y="40"/>
                  </a:lnTo>
                  <a:lnTo>
                    <a:pt x="40" y="80"/>
                  </a:lnTo>
                  <a:lnTo>
                    <a:pt x="40" y="80"/>
                  </a:lnTo>
                  <a:lnTo>
                    <a:pt x="31" y="93"/>
                  </a:lnTo>
                  <a:lnTo>
                    <a:pt x="26" y="101"/>
                  </a:lnTo>
                  <a:lnTo>
                    <a:pt x="24" y="105"/>
                  </a:lnTo>
                  <a:lnTo>
                    <a:pt x="24" y="105"/>
                  </a:lnTo>
                  <a:lnTo>
                    <a:pt x="24" y="106"/>
                  </a:lnTo>
                  <a:lnTo>
                    <a:pt x="25" y="107"/>
                  </a:lnTo>
                  <a:lnTo>
                    <a:pt x="28" y="108"/>
                  </a:lnTo>
                  <a:lnTo>
                    <a:pt x="28" y="108"/>
                  </a:lnTo>
                  <a:lnTo>
                    <a:pt x="52" y="108"/>
                  </a:lnTo>
                  <a:lnTo>
                    <a:pt x="52" y="108"/>
                  </a:lnTo>
                  <a:lnTo>
                    <a:pt x="69" y="107"/>
                  </a:lnTo>
                  <a:lnTo>
                    <a:pt x="77" y="106"/>
                  </a:lnTo>
                  <a:lnTo>
                    <a:pt x="82" y="104"/>
                  </a:lnTo>
                  <a:lnTo>
                    <a:pt x="82" y="104"/>
                  </a:lnTo>
                  <a:lnTo>
                    <a:pt x="86" y="102"/>
                  </a:lnTo>
                  <a:lnTo>
                    <a:pt x="89" y="98"/>
                  </a:lnTo>
                  <a:lnTo>
                    <a:pt x="94" y="89"/>
                  </a:lnTo>
                  <a:lnTo>
                    <a:pt x="94" y="89"/>
                  </a:lnTo>
                  <a:lnTo>
                    <a:pt x="96" y="89"/>
                  </a:lnTo>
                  <a:lnTo>
                    <a:pt x="97" y="90"/>
                  </a:lnTo>
                  <a:lnTo>
                    <a:pt x="98" y="90"/>
                  </a:lnTo>
                  <a:lnTo>
                    <a:pt x="98" y="90"/>
                  </a:lnTo>
                  <a:lnTo>
                    <a:pt x="95" y="103"/>
                  </a:lnTo>
                  <a:lnTo>
                    <a:pt x="93" y="109"/>
                  </a:lnTo>
                  <a:lnTo>
                    <a:pt x="91" y="114"/>
                  </a:lnTo>
                  <a:lnTo>
                    <a:pt x="91" y="114"/>
                  </a:lnTo>
                  <a:lnTo>
                    <a:pt x="61" y="113"/>
                  </a:lnTo>
                  <a:lnTo>
                    <a:pt x="19" y="113"/>
                  </a:lnTo>
                  <a:lnTo>
                    <a:pt x="19" y="113"/>
                  </a:lnTo>
                  <a:lnTo>
                    <a:pt x="1" y="114"/>
                  </a:lnTo>
                  <a:lnTo>
                    <a:pt x="1" y="114"/>
                  </a:lnTo>
                  <a:lnTo>
                    <a:pt x="0" y="113"/>
                  </a:lnTo>
                  <a:lnTo>
                    <a:pt x="0" y="112"/>
                  </a:lnTo>
                  <a:lnTo>
                    <a:pt x="0" y="112"/>
                  </a:lnTo>
                  <a:lnTo>
                    <a:pt x="9" y="102"/>
                  </a:lnTo>
                  <a:lnTo>
                    <a:pt x="18" y="89"/>
                  </a:lnTo>
                  <a:lnTo>
                    <a:pt x="53" y="39"/>
                  </a:lnTo>
                  <a:lnTo>
                    <a:pt x="53" y="3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4" name="Freeform 10"/>
            <p:cNvSpPr/>
            <p:nvPr/>
          </p:nvSpPr>
          <p:spPr>
            <a:xfrm>
              <a:off x="6618288" y="6151563"/>
              <a:ext cx="157162" cy="203200"/>
            </a:xfrm>
            <a:custGeom>
              <a:avLst/>
              <a:gdLst/>
              <a:ahLst/>
              <a:cxnLst>
                <a:cxn ang="0">
                  <a:pos x="18" y="29"/>
                </a:cxn>
                <a:cxn ang="0">
                  <a:pos x="17" y="13"/>
                </a:cxn>
                <a:cxn ang="0">
                  <a:pos x="15" y="8"/>
                </a:cxn>
                <a:cxn ang="0">
                  <a:pos x="5" y="5"/>
                </a:cxn>
                <a:cxn ang="0">
                  <a:pos x="1" y="5"/>
                </a:cxn>
                <a:cxn ang="0">
                  <a:pos x="0" y="3"/>
                </a:cxn>
                <a:cxn ang="0">
                  <a:pos x="1" y="0"/>
                </a:cxn>
                <a:cxn ang="0">
                  <a:pos x="26" y="1"/>
                </a:cxn>
                <a:cxn ang="0">
                  <a:pos x="49" y="0"/>
                </a:cxn>
                <a:cxn ang="0">
                  <a:pos x="50" y="3"/>
                </a:cxn>
                <a:cxn ang="0">
                  <a:pos x="49" y="5"/>
                </a:cxn>
                <a:cxn ang="0">
                  <a:pos x="45" y="5"/>
                </a:cxn>
                <a:cxn ang="0">
                  <a:pos x="36" y="8"/>
                </a:cxn>
                <a:cxn ang="0">
                  <a:pos x="34" y="13"/>
                </a:cxn>
                <a:cxn ang="0">
                  <a:pos x="33" y="29"/>
                </a:cxn>
                <a:cxn ang="0">
                  <a:pos x="33" y="96"/>
                </a:cxn>
                <a:cxn ang="0">
                  <a:pos x="35" y="114"/>
                </a:cxn>
                <a:cxn ang="0">
                  <a:pos x="37" y="117"/>
                </a:cxn>
                <a:cxn ang="0">
                  <a:pos x="43" y="120"/>
                </a:cxn>
                <a:cxn ang="0">
                  <a:pos x="58" y="121"/>
                </a:cxn>
                <a:cxn ang="0">
                  <a:pos x="74" y="121"/>
                </a:cxn>
                <a:cxn ang="0">
                  <a:pos x="81" y="119"/>
                </a:cxn>
                <a:cxn ang="0">
                  <a:pos x="84" y="116"/>
                </a:cxn>
                <a:cxn ang="0">
                  <a:pos x="92" y="107"/>
                </a:cxn>
                <a:cxn ang="0">
                  <a:pos x="95" y="100"/>
                </a:cxn>
                <a:cxn ang="0">
                  <a:pos x="97" y="100"/>
                </a:cxn>
                <a:cxn ang="0">
                  <a:pos x="99" y="101"/>
                </a:cxn>
                <a:cxn ang="0">
                  <a:pos x="96" y="113"/>
                </a:cxn>
                <a:cxn ang="0">
                  <a:pos x="91" y="128"/>
                </a:cxn>
                <a:cxn ang="0">
                  <a:pos x="43" y="127"/>
                </a:cxn>
                <a:cxn ang="0">
                  <a:pos x="26" y="127"/>
                </a:cxn>
                <a:cxn ang="0">
                  <a:pos x="1" y="128"/>
                </a:cxn>
                <a:cxn ang="0">
                  <a:pos x="0" y="124"/>
                </a:cxn>
                <a:cxn ang="0">
                  <a:pos x="6" y="122"/>
                </a:cxn>
                <a:cxn ang="0">
                  <a:pos x="13" y="121"/>
                </a:cxn>
                <a:cxn ang="0">
                  <a:pos x="16" y="117"/>
                </a:cxn>
                <a:cxn ang="0">
                  <a:pos x="18" y="111"/>
                </a:cxn>
                <a:cxn ang="0">
                  <a:pos x="18" y="29"/>
                </a:cxn>
              </a:cxnLst>
              <a:rect l="0" t="0" r="r" b="b"/>
              <a:pathLst>
                <a:path w="99" h="128">
                  <a:moveTo>
                    <a:pt x="18" y="29"/>
                  </a:moveTo>
                  <a:lnTo>
                    <a:pt x="18" y="29"/>
                  </a:lnTo>
                  <a:lnTo>
                    <a:pt x="18" y="17"/>
                  </a:lnTo>
                  <a:lnTo>
                    <a:pt x="17" y="13"/>
                  </a:lnTo>
                  <a:lnTo>
                    <a:pt x="16" y="10"/>
                  </a:lnTo>
                  <a:lnTo>
                    <a:pt x="15" y="8"/>
                  </a:lnTo>
                  <a:lnTo>
                    <a:pt x="12" y="7"/>
                  </a:lnTo>
                  <a:lnTo>
                    <a:pt x="5" y="5"/>
                  </a:lnTo>
                  <a:lnTo>
                    <a:pt x="1" y="5"/>
                  </a:lnTo>
                  <a:lnTo>
                    <a:pt x="1" y="5"/>
                  </a:lnTo>
                  <a:lnTo>
                    <a:pt x="0" y="4"/>
                  </a:lnTo>
                  <a:lnTo>
                    <a:pt x="0" y="3"/>
                  </a:lnTo>
                  <a:lnTo>
                    <a:pt x="0" y="1"/>
                  </a:lnTo>
                  <a:lnTo>
                    <a:pt x="1" y="0"/>
                  </a:lnTo>
                  <a:lnTo>
                    <a:pt x="1" y="0"/>
                  </a:lnTo>
                  <a:lnTo>
                    <a:pt x="26" y="1"/>
                  </a:lnTo>
                  <a:lnTo>
                    <a:pt x="26" y="1"/>
                  </a:lnTo>
                  <a:lnTo>
                    <a:pt x="49" y="0"/>
                  </a:lnTo>
                  <a:lnTo>
                    <a:pt x="49" y="0"/>
                  </a:lnTo>
                  <a:lnTo>
                    <a:pt x="50" y="3"/>
                  </a:lnTo>
                  <a:lnTo>
                    <a:pt x="50" y="4"/>
                  </a:lnTo>
                  <a:lnTo>
                    <a:pt x="49" y="5"/>
                  </a:lnTo>
                  <a:lnTo>
                    <a:pt x="45" y="5"/>
                  </a:lnTo>
                  <a:lnTo>
                    <a:pt x="45" y="5"/>
                  </a:lnTo>
                  <a:lnTo>
                    <a:pt x="38" y="7"/>
                  </a:lnTo>
                  <a:lnTo>
                    <a:pt x="36" y="8"/>
                  </a:lnTo>
                  <a:lnTo>
                    <a:pt x="35" y="10"/>
                  </a:lnTo>
                  <a:lnTo>
                    <a:pt x="34" y="13"/>
                  </a:lnTo>
                  <a:lnTo>
                    <a:pt x="34" y="17"/>
                  </a:lnTo>
                  <a:lnTo>
                    <a:pt x="33" y="29"/>
                  </a:lnTo>
                  <a:lnTo>
                    <a:pt x="33" y="96"/>
                  </a:lnTo>
                  <a:lnTo>
                    <a:pt x="33" y="96"/>
                  </a:lnTo>
                  <a:lnTo>
                    <a:pt x="34" y="110"/>
                  </a:lnTo>
                  <a:lnTo>
                    <a:pt x="35" y="114"/>
                  </a:lnTo>
                  <a:lnTo>
                    <a:pt x="37" y="117"/>
                  </a:lnTo>
                  <a:lnTo>
                    <a:pt x="37" y="117"/>
                  </a:lnTo>
                  <a:lnTo>
                    <a:pt x="39" y="118"/>
                  </a:lnTo>
                  <a:lnTo>
                    <a:pt x="43" y="120"/>
                  </a:lnTo>
                  <a:lnTo>
                    <a:pt x="49" y="121"/>
                  </a:lnTo>
                  <a:lnTo>
                    <a:pt x="58" y="121"/>
                  </a:lnTo>
                  <a:lnTo>
                    <a:pt x="58" y="121"/>
                  </a:lnTo>
                  <a:lnTo>
                    <a:pt x="74" y="121"/>
                  </a:lnTo>
                  <a:lnTo>
                    <a:pt x="78" y="120"/>
                  </a:lnTo>
                  <a:lnTo>
                    <a:pt x="81" y="119"/>
                  </a:lnTo>
                  <a:lnTo>
                    <a:pt x="81" y="119"/>
                  </a:lnTo>
                  <a:lnTo>
                    <a:pt x="84" y="116"/>
                  </a:lnTo>
                  <a:lnTo>
                    <a:pt x="87" y="112"/>
                  </a:lnTo>
                  <a:lnTo>
                    <a:pt x="92" y="107"/>
                  </a:lnTo>
                  <a:lnTo>
                    <a:pt x="95" y="100"/>
                  </a:lnTo>
                  <a:lnTo>
                    <a:pt x="95" y="100"/>
                  </a:lnTo>
                  <a:lnTo>
                    <a:pt x="96" y="99"/>
                  </a:lnTo>
                  <a:lnTo>
                    <a:pt x="97" y="100"/>
                  </a:lnTo>
                  <a:lnTo>
                    <a:pt x="99" y="100"/>
                  </a:lnTo>
                  <a:lnTo>
                    <a:pt x="99" y="101"/>
                  </a:lnTo>
                  <a:lnTo>
                    <a:pt x="99" y="101"/>
                  </a:lnTo>
                  <a:lnTo>
                    <a:pt x="96" y="113"/>
                  </a:lnTo>
                  <a:lnTo>
                    <a:pt x="94" y="122"/>
                  </a:lnTo>
                  <a:lnTo>
                    <a:pt x="91" y="128"/>
                  </a:lnTo>
                  <a:lnTo>
                    <a:pt x="91" y="128"/>
                  </a:lnTo>
                  <a:lnTo>
                    <a:pt x="43" y="127"/>
                  </a:lnTo>
                  <a:lnTo>
                    <a:pt x="26" y="127"/>
                  </a:lnTo>
                  <a:lnTo>
                    <a:pt x="26" y="127"/>
                  </a:lnTo>
                  <a:lnTo>
                    <a:pt x="1" y="128"/>
                  </a:lnTo>
                  <a:lnTo>
                    <a:pt x="1" y="128"/>
                  </a:lnTo>
                  <a:lnTo>
                    <a:pt x="0" y="125"/>
                  </a:lnTo>
                  <a:lnTo>
                    <a:pt x="0" y="124"/>
                  </a:lnTo>
                  <a:lnTo>
                    <a:pt x="1" y="123"/>
                  </a:lnTo>
                  <a:lnTo>
                    <a:pt x="6" y="122"/>
                  </a:lnTo>
                  <a:lnTo>
                    <a:pt x="6" y="122"/>
                  </a:lnTo>
                  <a:lnTo>
                    <a:pt x="13" y="121"/>
                  </a:lnTo>
                  <a:lnTo>
                    <a:pt x="15" y="120"/>
                  </a:lnTo>
                  <a:lnTo>
                    <a:pt x="16" y="117"/>
                  </a:lnTo>
                  <a:lnTo>
                    <a:pt x="17" y="115"/>
                  </a:lnTo>
                  <a:lnTo>
                    <a:pt x="18" y="111"/>
                  </a:lnTo>
                  <a:lnTo>
                    <a:pt x="18" y="99"/>
                  </a:lnTo>
                  <a:lnTo>
                    <a:pt x="18" y="29"/>
                  </a:lnTo>
                  <a:lnTo>
                    <a:pt x="18" y="2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5" name="Freeform 11"/>
            <p:cNvSpPr/>
            <p:nvPr/>
          </p:nvSpPr>
          <p:spPr>
            <a:xfrm>
              <a:off x="6772275" y="6180138"/>
              <a:ext cx="141287" cy="174625"/>
            </a:xfrm>
            <a:custGeom>
              <a:avLst/>
              <a:gdLst/>
              <a:ahLst/>
              <a:cxnLst>
                <a:cxn ang="0">
                  <a:pos x="16" y="25"/>
                </a:cxn>
                <a:cxn ang="0">
                  <a:pos x="15" y="9"/>
                </a:cxn>
                <a:cxn ang="0">
                  <a:pos x="12" y="6"/>
                </a:cxn>
                <a:cxn ang="0">
                  <a:pos x="4" y="4"/>
                </a:cxn>
                <a:cxn ang="0">
                  <a:pos x="3" y="2"/>
                </a:cxn>
                <a:cxn ang="0">
                  <a:pos x="4" y="0"/>
                </a:cxn>
                <a:cxn ang="0">
                  <a:pos x="54" y="1"/>
                </a:cxn>
                <a:cxn ang="0">
                  <a:pos x="68" y="1"/>
                </a:cxn>
                <a:cxn ang="0">
                  <a:pos x="76" y="0"/>
                </a:cxn>
                <a:cxn ang="0">
                  <a:pos x="78" y="22"/>
                </a:cxn>
                <a:cxn ang="0">
                  <a:pos x="76" y="23"/>
                </a:cxn>
                <a:cxn ang="0">
                  <a:pos x="74" y="22"/>
                </a:cxn>
                <a:cxn ang="0">
                  <a:pos x="70" y="12"/>
                </a:cxn>
                <a:cxn ang="0">
                  <a:pos x="62" y="7"/>
                </a:cxn>
                <a:cxn ang="0">
                  <a:pos x="56" y="6"/>
                </a:cxn>
                <a:cxn ang="0">
                  <a:pos x="35" y="6"/>
                </a:cxn>
                <a:cxn ang="0">
                  <a:pos x="32" y="6"/>
                </a:cxn>
                <a:cxn ang="0">
                  <a:pos x="30" y="9"/>
                </a:cxn>
                <a:cxn ang="0">
                  <a:pos x="30" y="46"/>
                </a:cxn>
                <a:cxn ang="0">
                  <a:pos x="30" y="48"/>
                </a:cxn>
                <a:cxn ang="0">
                  <a:pos x="32" y="50"/>
                </a:cxn>
                <a:cxn ang="0">
                  <a:pos x="45" y="50"/>
                </a:cxn>
                <a:cxn ang="0">
                  <a:pos x="53" y="50"/>
                </a:cxn>
                <a:cxn ang="0">
                  <a:pos x="58" y="49"/>
                </a:cxn>
                <a:cxn ang="0">
                  <a:pos x="62" y="44"/>
                </a:cxn>
                <a:cxn ang="0">
                  <a:pos x="64" y="36"/>
                </a:cxn>
                <a:cxn ang="0">
                  <a:pos x="68" y="36"/>
                </a:cxn>
                <a:cxn ang="0">
                  <a:pos x="67" y="54"/>
                </a:cxn>
                <a:cxn ang="0">
                  <a:pos x="68" y="69"/>
                </a:cxn>
                <a:cxn ang="0">
                  <a:pos x="66" y="70"/>
                </a:cxn>
                <a:cxn ang="0">
                  <a:pos x="62" y="63"/>
                </a:cxn>
                <a:cxn ang="0">
                  <a:pos x="61" y="59"/>
                </a:cxn>
                <a:cxn ang="0">
                  <a:pos x="57" y="57"/>
                </a:cxn>
                <a:cxn ang="0">
                  <a:pos x="52" y="56"/>
                </a:cxn>
                <a:cxn ang="0">
                  <a:pos x="35" y="56"/>
                </a:cxn>
                <a:cxn ang="0">
                  <a:pos x="32" y="56"/>
                </a:cxn>
                <a:cxn ang="0">
                  <a:pos x="30" y="58"/>
                </a:cxn>
                <a:cxn ang="0">
                  <a:pos x="30" y="83"/>
                </a:cxn>
                <a:cxn ang="0">
                  <a:pos x="30" y="94"/>
                </a:cxn>
                <a:cxn ang="0">
                  <a:pos x="33" y="100"/>
                </a:cxn>
                <a:cxn ang="0">
                  <a:pos x="35" y="102"/>
                </a:cxn>
                <a:cxn ang="0">
                  <a:pos x="44" y="104"/>
                </a:cxn>
                <a:cxn ang="0">
                  <a:pos x="52" y="104"/>
                </a:cxn>
                <a:cxn ang="0">
                  <a:pos x="70" y="103"/>
                </a:cxn>
                <a:cxn ang="0">
                  <a:pos x="73" y="102"/>
                </a:cxn>
                <a:cxn ang="0">
                  <a:pos x="79" y="96"/>
                </a:cxn>
                <a:cxn ang="0">
                  <a:pos x="85" y="86"/>
                </a:cxn>
                <a:cxn ang="0">
                  <a:pos x="89" y="87"/>
                </a:cxn>
                <a:cxn ang="0">
                  <a:pos x="86" y="99"/>
                </a:cxn>
                <a:cxn ang="0">
                  <a:pos x="82" y="110"/>
                </a:cxn>
                <a:cxn ang="0">
                  <a:pos x="23" y="109"/>
                </a:cxn>
                <a:cxn ang="0">
                  <a:pos x="1" y="110"/>
                </a:cxn>
                <a:cxn ang="0">
                  <a:pos x="0" y="108"/>
                </a:cxn>
                <a:cxn ang="0">
                  <a:pos x="6" y="105"/>
                </a:cxn>
                <a:cxn ang="0">
                  <a:pos x="12" y="104"/>
                </a:cxn>
                <a:cxn ang="0">
                  <a:pos x="15" y="101"/>
                </a:cxn>
                <a:cxn ang="0">
                  <a:pos x="16" y="85"/>
                </a:cxn>
                <a:cxn ang="0">
                  <a:pos x="16" y="25"/>
                </a:cxn>
              </a:cxnLst>
              <a:rect l="0" t="0" r="r" b="b"/>
              <a:pathLst>
                <a:path w="89" h="110">
                  <a:moveTo>
                    <a:pt x="16" y="25"/>
                  </a:moveTo>
                  <a:lnTo>
                    <a:pt x="16" y="25"/>
                  </a:lnTo>
                  <a:lnTo>
                    <a:pt x="16" y="15"/>
                  </a:lnTo>
                  <a:lnTo>
                    <a:pt x="15" y="9"/>
                  </a:lnTo>
                  <a:lnTo>
                    <a:pt x="14" y="7"/>
                  </a:lnTo>
                  <a:lnTo>
                    <a:pt x="12" y="6"/>
                  </a:lnTo>
                  <a:lnTo>
                    <a:pt x="7" y="5"/>
                  </a:lnTo>
                  <a:lnTo>
                    <a:pt x="4" y="4"/>
                  </a:lnTo>
                  <a:lnTo>
                    <a:pt x="4" y="4"/>
                  </a:lnTo>
                  <a:lnTo>
                    <a:pt x="3" y="2"/>
                  </a:lnTo>
                  <a:lnTo>
                    <a:pt x="4" y="0"/>
                  </a:lnTo>
                  <a:lnTo>
                    <a:pt x="4" y="0"/>
                  </a:lnTo>
                  <a:lnTo>
                    <a:pt x="23" y="1"/>
                  </a:lnTo>
                  <a:lnTo>
                    <a:pt x="54" y="1"/>
                  </a:lnTo>
                  <a:lnTo>
                    <a:pt x="54" y="1"/>
                  </a:lnTo>
                  <a:lnTo>
                    <a:pt x="68" y="1"/>
                  </a:lnTo>
                  <a:lnTo>
                    <a:pt x="76" y="0"/>
                  </a:lnTo>
                  <a:lnTo>
                    <a:pt x="76" y="0"/>
                  </a:lnTo>
                  <a:lnTo>
                    <a:pt x="77" y="9"/>
                  </a:lnTo>
                  <a:lnTo>
                    <a:pt x="78" y="22"/>
                  </a:lnTo>
                  <a:lnTo>
                    <a:pt x="78" y="22"/>
                  </a:lnTo>
                  <a:lnTo>
                    <a:pt x="76" y="23"/>
                  </a:lnTo>
                  <a:lnTo>
                    <a:pt x="74" y="22"/>
                  </a:lnTo>
                  <a:lnTo>
                    <a:pt x="74" y="22"/>
                  </a:lnTo>
                  <a:lnTo>
                    <a:pt x="73" y="17"/>
                  </a:lnTo>
                  <a:lnTo>
                    <a:pt x="70" y="12"/>
                  </a:lnTo>
                  <a:lnTo>
                    <a:pt x="67" y="9"/>
                  </a:lnTo>
                  <a:lnTo>
                    <a:pt x="62" y="7"/>
                  </a:lnTo>
                  <a:lnTo>
                    <a:pt x="62" y="7"/>
                  </a:lnTo>
                  <a:lnTo>
                    <a:pt x="56" y="6"/>
                  </a:lnTo>
                  <a:lnTo>
                    <a:pt x="46" y="6"/>
                  </a:lnTo>
                  <a:lnTo>
                    <a:pt x="35" y="6"/>
                  </a:lnTo>
                  <a:lnTo>
                    <a:pt x="35" y="6"/>
                  </a:lnTo>
                  <a:lnTo>
                    <a:pt x="32" y="6"/>
                  </a:lnTo>
                  <a:lnTo>
                    <a:pt x="30" y="7"/>
                  </a:lnTo>
                  <a:lnTo>
                    <a:pt x="30" y="9"/>
                  </a:lnTo>
                  <a:lnTo>
                    <a:pt x="30" y="12"/>
                  </a:lnTo>
                  <a:lnTo>
                    <a:pt x="30" y="46"/>
                  </a:lnTo>
                  <a:lnTo>
                    <a:pt x="30" y="46"/>
                  </a:lnTo>
                  <a:lnTo>
                    <a:pt x="30" y="48"/>
                  </a:lnTo>
                  <a:lnTo>
                    <a:pt x="31" y="50"/>
                  </a:lnTo>
                  <a:lnTo>
                    <a:pt x="32" y="50"/>
                  </a:lnTo>
                  <a:lnTo>
                    <a:pt x="35" y="50"/>
                  </a:lnTo>
                  <a:lnTo>
                    <a:pt x="45" y="50"/>
                  </a:lnTo>
                  <a:lnTo>
                    <a:pt x="45" y="50"/>
                  </a:lnTo>
                  <a:lnTo>
                    <a:pt x="53" y="50"/>
                  </a:lnTo>
                  <a:lnTo>
                    <a:pt x="58" y="49"/>
                  </a:lnTo>
                  <a:lnTo>
                    <a:pt x="58" y="49"/>
                  </a:lnTo>
                  <a:lnTo>
                    <a:pt x="61" y="48"/>
                  </a:lnTo>
                  <a:lnTo>
                    <a:pt x="62" y="44"/>
                  </a:lnTo>
                  <a:lnTo>
                    <a:pt x="64" y="36"/>
                  </a:lnTo>
                  <a:lnTo>
                    <a:pt x="64" y="36"/>
                  </a:lnTo>
                  <a:lnTo>
                    <a:pt x="66" y="35"/>
                  </a:lnTo>
                  <a:lnTo>
                    <a:pt x="68" y="36"/>
                  </a:lnTo>
                  <a:lnTo>
                    <a:pt x="68" y="36"/>
                  </a:lnTo>
                  <a:lnTo>
                    <a:pt x="67" y="54"/>
                  </a:lnTo>
                  <a:lnTo>
                    <a:pt x="67" y="54"/>
                  </a:lnTo>
                  <a:lnTo>
                    <a:pt x="68" y="69"/>
                  </a:lnTo>
                  <a:lnTo>
                    <a:pt x="68" y="69"/>
                  </a:lnTo>
                  <a:lnTo>
                    <a:pt x="66" y="70"/>
                  </a:lnTo>
                  <a:lnTo>
                    <a:pt x="64" y="69"/>
                  </a:lnTo>
                  <a:lnTo>
                    <a:pt x="62" y="63"/>
                  </a:lnTo>
                  <a:lnTo>
                    <a:pt x="62" y="63"/>
                  </a:lnTo>
                  <a:lnTo>
                    <a:pt x="61" y="59"/>
                  </a:lnTo>
                  <a:lnTo>
                    <a:pt x="59" y="58"/>
                  </a:lnTo>
                  <a:lnTo>
                    <a:pt x="57" y="57"/>
                  </a:lnTo>
                  <a:lnTo>
                    <a:pt x="57" y="57"/>
                  </a:lnTo>
                  <a:lnTo>
                    <a:pt x="52" y="56"/>
                  </a:lnTo>
                  <a:lnTo>
                    <a:pt x="45" y="56"/>
                  </a:lnTo>
                  <a:lnTo>
                    <a:pt x="35" y="56"/>
                  </a:lnTo>
                  <a:lnTo>
                    <a:pt x="35" y="56"/>
                  </a:lnTo>
                  <a:lnTo>
                    <a:pt x="32" y="56"/>
                  </a:lnTo>
                  <a:lnTo>
                    <a:pt x="31" y="57"/>
                  </a:lnTo>
                  <a:lnTo>
                    <a:pt x="30" y="58"/>
                  </a:lnTo>
                  <a:lnTo>
                    <a:pt x="30" y="60"/>
                  </a:lnTo>
                  <a:lnTo>
                    <a:pt x="30" y="83"/>
                  </a:lnTo>
                  <a:lnTo>
                    <a:pt x="30" y="83"/>
                  </a:lnTo>
                  <a:lnTo>
                    <a:pt x="30" y="94"/>
                  </a:lnTo>
                  <a:lnTo>
                    <a:pt x="31" y="98"/>
                  </a:lnTo>
                  <a:lnTo>
                    <a:pt x="33" y="100"/>
                  </a:lnTo>
                  <a:lnTo>
                    <a:pt x="33" y="100"/>
                  </a:lnTo>
                  <a:lnTo>
                    <a:pt x="35" y="102"/>
                  </a:lnTo>
                  <a:lnTo>
                    <a:pt x="38" y="103"/>
                  </a:lnTo>
                  <a:lnTo>
                    <a:pt x="44" y="104"/>
                  </a:lnTo>
                  <a:lnTo>
                    <a:pt x="52" y="104"/>
                  </a:lnTo>
                  <a:lnTo>
                    <a:pt x="52" y="104"/>
                  </a:lnTo>
                  <a:lnTo>
                    <a:pt x="66" y="103"/>
                  </a:lnTo>
                  <a:lnTo>
                    <a:pt x="70" y="103"/>
                  </a:lnTo>
                  <a:lnTo>
                    <a:pt x="73" y="102"/>
                  </a:lnTo>
                  <a:lnTo>
                    <a:pt x="73" y="102"/>
                  </a:lnTo>
                  <a:lnTo>
                    <a:pt x="76" y="100"/>
                  </a:lnTo>
                  <a:lnTo>
                    <a:pt x="79" y="96"/>
                  </a:lnTo>
                  <a:lnTo>
                    <a:pt x="85" y="86"/>
                  </a:lnTo>
                  <a:lnTo>
                    <a:pt x="85" y="86"/>
                  </a:lnTo>
                  <a:lnTo>
                    <a:pt x="87" y="85"/>
                  </a:lnTo>
                  <a:lnTo>
                    <a:pt x="89" y="87"/>
                  </a:lnTo>
                  <a:lnTo>
                    <a:pt x="89" y="87"/>
                  </a:lnTo>
                  <a:lnTo>
                    <a:pt x="86" y="99"/>
                  </a:lnTo>
                  <a:lnTo>
                    <a:pt x="82" y="110"/>
                  </a:lnTo>
                  <a:lnTo>
                    <a:pt x="82" y="110"/>
                  </a:lnTo>
                  <a:lnTo>
                    <a:pt x="38" y="109"/>
                  </a:lnTo>
                  <a:lnTo>
                    <a:pt x="23" y="109"/>
                  </a:lnTo>
                  <a:lnTo>
                    <a:pt x="23" y="109"/>
                  </a:lnTo>
                  <a:lnTo>
                    <a:pt x="1" y="110"/>
                  </a:lnTo>
                  <a:lnTo>
                    <a:pt x="1" y="110"/>
                  </a:lnTo>
                  <a:lnTo>
                    <a:pt x="0" y="108"/>
                  </a:lnTo>
                  <a:lnTo>
                    <a:pt x="1" y="105"/>
                  </a:lnTo>
                  <a:lnTo>
                    <a:pt x="6" y="105"/>
                  </a:lnTo>
                  <a:lnTo>
                    <a:pt x="6" y="105"/>
                  </a:lnTo>
                  <a:lnTo>
                    <a:pt x="12" y="104"/>
                  </a:lnTo>
                  <a:lnTo>
                    <a:pt x="14" y="103"/>
                  </a:lnTo>
                  <a:lnTo>
                    <a:pt x="15" y="101"/>
                  </a:lnTo>
                  <a:lnTo>
                    <a:pt x="16" y="95"/>
                  </a:lnTo>
                  <a:lnTo>
                    <a:pt x="16" y="85"/>
                  </a:lnTo>
                  <a:lnTo>
                    <a:pt x="16" y="25"/>
                  </a:lnTo>
                  <a:lnTo>
                    <a:pt x="16" y="2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6" name="Freeform 12"/>
            <p:cNvSpPr/>
            <p:nvPr/>
          </p:nvSpPr>
          <p:spPr>
            <a:xfrm>
              <a:off x="6900863" y="6180138"/>
              <a:ext cx="184150" cy="177800"/>
            </a:xfrm>
            <a:custGeom>
              <a:avLst/>
              <a:gdLst/>
              <a:ahLst/>
              <a:cxnLst>
                <a:cxn ang="0">
                  <a:pos x="17" y="18"/>
                </a:cxn>
                <a:cxn ang="0">
                  <a:pos x="12" y="8"/>
                </a:cxn>
                <a:cxn ang="0">
                  <a:pos x="4" y="5"/>
                </a:cxn>
                <a:cxn ang="0">
                  <a:pos x="1" y="4"/>
                </a:cxn>
                <a:cxn ang="0">
                  <a:pos x="1" y="0"/>
                </a:cxn>
                <a:cxn ang="0">
                  <a:pos x="18" y="1"/>
                </a:cxn>
                <a:cxn ang="0">
                  <a:pos x="39" y="0"/>
                </a:cxn>
                <a:cxn ang="0">
                  <a:pos x="40" y="2"/>
                </a:cxn>
                <a:cxn ang="0">
                  <a:pos x="37" y="5"/>
                </a:cxn>
                <a:cxn ang="0">
                  <a:pos x="30" y="6"/>
                </a:cxn>
                <a:cxn ang="0">
                  <a:pos x="28" y="8"/>
                </a:cxn>
                <a:cxn ang="0">
                  <a:pos x="31" y="15"/>
                </a:cxn>
                <a:cxn ang="0">
                  <a:pos x="37" y="30"/>
                </a:cxn>
                <a:cxn ang="0">
                  <a:pos x="60" y="88"/>
                </a:cxn>
                <a:cxn ang="0">
                  <a:pos x="76" y="51"/>
                </a:cxn>
                <a:cxn ang="0">
                  <a:pos x="91" y="14"/>
                </a:cxn>
                <a:cxn ang="0">
                  <a:pos x="92" y="10"/>
                </a:cxn>
                <a:cxn ang="0">
                  <a:pos x="93" y="8"/>
                </a:cxn>
                <a:cxn ang="0">
                  <a:pos x="91" y="6"/>
                </a:cxn>
                <a:cxn ang="0">
                  <a:pos x="82" y="4"/>
                </a:cxn>
                <a:cxn ang="0">
                  <a:pos x="82" y="2"/>
                </a:cxn>
                <a:cxn ang="0">
                  <a:pos x="83" y="0"/>
                </a:cxn>
                <a:cxn ang="0">
                  <a:pos x="99" y="1"/>
                </a:cxn>
                <a:cxn ang="0">
                  <a:pos x="115" y="0"/>
                </a:cxn>
                <a:cxn ang="0">
                  <a:pos x="116" y="4"/>
                </a:cxn>
                <a:cxn ang="0">
                  <a:pos x="111" y="5"/>
                </a:cxn>
                <a:cxn ang="0">
                  <a:pos x="106" y="6"/>
                </a:cxn>
                <a:cxn ang="0">
                  <a:pos x="102" y="10"/>
                </a:cxn>
                <a:cxn ang="0">
                  <a:pos x="84" y="49"/>
                </a:cxn>
                <a:cxn ang="0">
                  <a:pos x="75" y="69"/>
                </a:cxn>
                <a:cxn ang="0">
                  <a:pos x="58" y="111"/>
                </a:cxn>
                <a:cxn ang="0">
                  <a:pos x="57" y="112"/>
                </a:cxn>
                <a:cxn ang="0">
                  <a:pos x="54" y="111"/>
                </a:cxn>
                <a:cxn ang="0">
                  <a:pos x="51" y="100"/>
                </a:cxn>
                <a:cxn ang="0">
                  <a:pos x="17" y="18"/>
                </a:cxn>
              </a:cxnLst>
              <a:rect l="0" t="0" r="r" b="b"/>
              <a:pathLst>
                <a:path w="116" h="112">
                  <a:moveTo>
                    <a:pt x="17" y="18"/>
                  </a:moveTo>
                  <a:lnTo>
                    <a:pt x="17" y="18"/>
                  </a:lnTo>
                  <a:lnTo>
                    <a:pt x="15" y="12"/>
                  </a:lnTo>
                  <a:lnTo>
                    <a:pt x="12" y="8"/>
                  </a:lnTo>
                  <a:lnTo>
                    <a:pt x="9" y="6"/>
                  </a:lnTo>
                  <a:lnTo>
                    <a:pt x="4" y="5"/>
                  </a:lnTo>
                  <a:lnTo>
                    <a:pt x="1" y="4"/>
                  </a:lnTo>
                  <a:lnTo>
                    <a:pt x="1" y="4"/>
                  </a:lnTo>
                  <a:lnTo>
                    <a:pt x="0" y="2"/>
                  </a:lnTo>
                  <a:lnTo>
                    <a:pt x="1" y="0"/>
                  </a:lnTo>
                  <a:lnTo>
                    <a:pt x="1" y="0"/>
                  </a:lnTo>
                  <a:lnTo>
                    <a:pt x="18" y="1"/>
                  </a:lnTo>
                  <a:lnTo>
                    <a:pt x="18" y="1"/>
                  </a:lnTo>
                  <a:lnTo>
                    <a:pt x="39" y="0"/>
                  </a:lnTo>
                  <a:lnTo>
                    <a:pt x="39" y="0"/>
                  </a:lnTo>
                  <a:lnTo>
                    <a:pt x="40" y="2"/>
                  </a:lnTo>
                  <a:lnTo>
                    <a:pt x="39" y="4"/>
                  </a:lnTo>
                  <a:lnTo>
                    <a:pt x="37" y="5"/>
                  </a:lnTo>
                  <a:lnTo>
                    <a:pt x="37" y="5"/>
                  </a:lnTo>
                  <a:lnTo>
                    <a:pt x="30" y="6"/>
                  </a:lnTo>
                  <a:lnTo>
                    <a:pt x="29" y="7"/>
                  </a:lnTo>
                  <a:lnTo>
                    <a:pt x="28" y="8"/>
                  </a:lnTo>
                  <a:lnTo>
                    <a:pt x="28" y="8"/>
                  </a:lnTo>
                  <a:lnTo>
                    <a:pt x="31" y="15"/>
                  </a:lnTo>
                  <a:lnTo>
                    <a:pt x="37" y="30"/>
                  </a:lnTo>
                  <a:lnTo>
                    <a:pt x="37" y="30"/>
                  </a:lnTo>
                  <a:lnTo>
                    <a:pt x="49" y="60"/>
                  </a:lnTo>
                  <a:lnTo>
                    <a:pt x="60" y="88"/>
                  </a:lnTo>
                  <a:lnTo>
                    <a:pt x="60" y="88"/>
                  </a:lnTo>
                  <a:lnTo>
                    <a:pt x="76" y="51"/>
                  </a:lnTo>
                  <a:lnTo>
                    <a:pt x="76" y="51"/>
                  </a:lnTo>
                  <a:lnTo>
                    <a:pt x="91" y="14"/>
                  </a:lnTo>
                  <a:lnTo>
                    <a:pt x="91" y="14"/>
                  </a:lnTo>
                  <a:lnTo>
                    <a:pt x="92" y="10"/>
                  </a:lnTo>
                  <a:lnTo>
                    <a:pt x="93" y="8"/>
                  </a:lnTo>
                  <a:lnTo>
                    <a:pt x="93" y="8"/>
                  </a:lnTo>
                  <a:lnTo>
                    <a:pt x="92" y="7"/>
                  </a:lnTo>
                  <a:lnTo>
                    <a:pt x="91" y="6"/>
                  </a:lnTo>
                  <a:lnTo>
                    <a:pt x="85" y="5"/>
                  </a:lnTo>
                  <a:lnTo>
                    <a:pt x="82" y="4"/>
                  </a:lnTo>
                  <a:lnTo>
                    <a:pt x="82" y="4"/>
                  </a:lnTo>
                  <a:lnTo>
                    <a:pt x="82" y="2"/>
                  </a:lnTo>
                  <a:lnTo>
                    <a:pt x="83" y="0"/>
                  </a:lnTo>
                  <a:lnTo>
                    <a:pt x="83" y="0"/>
                  </a:lnTo>
                  <a:lnTo>
                    <a:pt x="99" y="1"/>
                  </a:lnTo>
                  <a:lnTo>
                    <a:pt x="99" y="1"/>
                  </a:lnTo>
                  <a:lnTo>
                    <a:pt x="115" y="0"/>
                  </a:lnTo>
                  <a:lnTo>
                    <a:pt x="115" y="0"/>
                  </a:lnTo>
                  <a:lnTo>
                    <a:pt x="116" y="2"/>
                  </a:lnTo>
                  <a:lnTo>
                    <a:pt x="116" y="4"/>
                  </a:lnTo>
                  <a:lnTo>
                    <a:pt x="111" y="5"/>
                  </a:lnTo>
                  <a:lnTo>
                    <a:pt x="111" y="5"/>
                  </a:lnTo>
                  <a:lnTo>
                    <a:pt x="108" y="5"/>
                  </a:lnTo>
                  <a:lnTo>
                    <a:pt x="106" y="6"/>
                  </a:lnTo>
                  <a:lnTo>
                    <a:pt x="102" y="10"/>
                  </a:lnTo>
                  <a:lnTo>
                    <a:pt x="102" y="10"/>
                  </a:lnTo>
                  <a:lnTo>
                    <a:pt x="94" y="26"/>
                  </a:lnTo>
                  <a:lnTo>
                    <a:pt x="84" y="49"/>
                  </a:lnTo>
                  <a:lnTo>
                    <a:pt x="75" y="69"/>
                  </a:lnTo>
                  <a:lnTo>
                    <a:pt x="75" y="69"/>
                  </a:lnTo>
                  <a:lnTo>
                    <a:pt x="65" y="92"/>
                  </a:lnTo>
                  <a:lnTo>
                    <a:pt x="58" y="111"/>
                  </a:lnTo>
                  <a:lnTo>
                    <a:pt x="58" y="111"/>
                  </a:lnTo>
                  <a:lnTo>
                    <a:pt x="57" y="112"/>
                  </a:lnTo>
                  <a:lnTo>
                    <a:pt x="57" y="112"/>
                  </a:lnTo>
                  <a:lnTo>
                    <a:pt x="54" y="111"/>
                  </a:lnTo>
                  <a:lnTo>
                    <a:pt x="54" y="111"/>
                  </a:lnTo>
                  <a:lnTo>
                    <a:pt x="51" y="100"/>
                  </a:lnTo>
                  <a:lnTo>
                    <a:pt x="47" y="90"/>
                  </a:lnTo>
                  <a:lnTo>
                    <a:pt x="17" y="18"/>
                  </a:lnTo>
                  <a:lnTo>
                    <a:pt x="17" y="1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7" name="Freeform 13"/>
            <p:cNvSpPr/>
            <p:nvPr/>
          </p:nvSpPr>
          <p:spPr>
            <a:xfrm>
              <a:off x="7092950" y="6180138"/>
              <a:ext cx="69850" cy="174625"/>
            </a:xfrm>
            <a:custGeom>
              <a:avLst/>
              <a:gdLst/>
              <a:ahLst/>
              <a:cxnLst>
                <a:cxn ang="0">
                  <a:pos x="15" y="25"/>
                </a:cxn>
                <a:cxn ang="0">
                  <a:pos x="15" y="25"/>
                </a:cxn>
                <a:cxn ang="0">
                  <a:pos x="15" y="15"/>
                </a:cxn>
                <a:cxn ang="0">
                  <a:pos x="13" y="9"/>
                </a:cxn>
                <a:cxn ang="0">
                  <a:pos x="12" y="7"/>
                </a:cxn>
                <a:cxn ang="0">
                  <a:pos x="10" y="6"/>
                </a:cxn>
                <a:cxn ang="0">
                  <a:pos x="5" y="5"/>
                </a:cxn>
                <a:cxn ang="0">
                  <a:pos x="1" y="4"/>
                </a:cxn>
                <a:cxn ang="0">
                  <a:pos x="1" y="4"/>
                </a:cxn>
                <a:cxn ang="0">
                  <a:pos x="0" y="2"/>
                </a:cxn>
                <a:cxn ang="0">
                  <a:pos x="1" y="0"/>
                </a:cxn>
                <a:cxn ang="0">
                  <a:pos x="1" y="0"/>
                </a:cxn>
                <a:cxn ang="0">
                  <a:pos x="22" y="1"/>
                </a:cxn>
                <a:cxn ang="0">
                  <a:pos x="22" y="1"/>
                </a:cxn>
                <a:cxn ang="0">
                  <a:pos x="43" y="0"/>
                </a:cxn>
                <a:cxn ang="0">
                  <a:pos x="43" y="0"/>
                </a:cxn>
                <a:cxn ang="0">
                  <a:pos x="44" y="2"/>
                </a:cxn>
                <a:cxn ang="0">
                  <a:pos x="43" y="4"/>
                </a:cxn>
                <a:cxn ang="0">
                  <a:pos x="39" y="5"/>
                </a:cxn>
                <a:cxn ang="0">
                  <a:pos x="39" y="5"/>
                </a:cxn>
                <a:cxn ang="0">
                  <a:pos x="33" y="6"/>
                </a:cxn>
                <a:cxn ang="0">
                  <a:pos x="31" y="7"/>
                </a:cxn>
                <a:cxn ang="0">
                  <a:pos x="29" y="9"/>
                </a:cxn>
                <a:cxn ang="0">
                  <a:pos x="28" y="15"/>
                </a:cxn>
                <a:cxn ang="0">
                  <a:pos x="28" y="25"/>
                </a:cxn>
                <a:cxn ang="0">
                  <a:pos x="28" y="84"/>
                </a:cxn>
                <a:cxn ang="0">
                  <a:pos x="28" y="84"/>
                </a:cxn>
                <a:cxn ang="0">
                  <a:pos x="28" y="95"/>
                </a:cxn>
                <a:cxn ang="0">
                  <a:pos x="29" y="101"/>
                </a:cxn>
                <a:cxn ang="0">
                  <a:pos x="31" y="102"/>
                </a:cxn>
                <a:cxn ang="0">
                  <a:pos x="33" y="104"/>
                </a:cxn>
                <a:cxn ang="0">
                  <a:pos x="39" y="105"/>
                </a:cxn>
                <a:cxn ang="0">
                  <a:pos x="43" y="105"/>
                </a:cxn>
                <a:cxn ang="0">
                  <a:pos x="43" y="105"/>
                </a:cxn>
                <a:cxn ang="0">
                  <a:pos x="44" y="108"/>
                </a:cxn>
                <a:cxn ang="0">
                  <a:pos x="43" y="110"/>
                </a:cxn>
                <a:cxn ang="0">
                  <a:pos x="43" y="110"/>
                </a:cxn>
                <a:cxn ang="0">
                  <a:pos x="22" y="109"/>
                </a:cxn>
                <a:cxn ang="0">
                  <a:pos x="22" y="109"/>
                </a:cxn>
                <a:cxn ang="0">
                  <a:pos x="1" y="110"/>
                </a:cxn>
                <a:cxn ang="0">
                  <a:pos x="1" y="110"/>
                </a:cxn>
                <a:cxn ang="0">
                  <a:pos x="0" y="108"/>
                </a:cxn>
                <a:cxn ang="0">
                  <a:pos x="1" y="105"/>
                </a:cxn>
                <a:cxn ang="0">
                  <a:pos x="5" y="105"/>
                </a:cxn>
                <a:cxn ang="0">
                  <a:pos x="5" y="105"/>
                </a:cxn>
                <a:cxn ang="0">
                  <a:pos x="10" y="104"/>
                </a:cxn>
                <a:cxn ang="0">
                  <a:pos x="12" y="102"/>
                </a:cxn>
                <a:cxn ang="0">
                  <a:pos x="13" y="101"/>
                </a:cxn>
                <a:cxn ang="0">
                  <a:pos x="15" y="95"/>
                </a:cxn>
                <a:cxn ang="0">
                  <a:pos x="15" y="84"/>
                </a:cxn>
                <a:cxn ang="0">
                  <a:pos x="15" y="25"/>
                </a:cxn>
                <a:cxn ang="0">
                  <a:pos x="15" y="25"/>
                </a:cxn>
              </a:cxnLst>
              <a:rect l="0" t="0" r="r" b="b"/>
              <a:pathLst>
                <a:path w="44" h="110">
                  <a:moveTo>
                    <a:pt x="15" y="25"/>
                  </a:moveTo>
                  <a:lnTo>
                    <a:pt x="15" y="25"/>
                  </a:lnTo>
                  <a:lnTo>
                    <a:pt x="15" y="15"/>
                  </a:lnTo>
                  <a:lnTo>
                    <a:pt x="13" y="9"/>
                  </a:lnTo>
                  <a:lnTo>
                    <a:pt x="12" y="7"/>
                  </a:lnTo>
                  <a:lnTo>
                    <a:pt x="10" y="6"/>
                  </a:lnTo>
                  <a:lnTo>
                    <a:pt x="5" y="5"/>
                  </a:lnTo>
                  <a:lnTo>
                    <a:pt x="1" y="4"/>
                  </a:lnTo>
                  <a:lnTo>
                    <a:pt x="1" y="4"/>
                  </a:lnTo>
                  <a:lnTo>
                    <a:pt x="0" y="2"/>
                  </a:lnTo>
                  <a:lnTo>
                    <a:pt x="1" y="0"/>
                  </a:lnTo>
                  <a:lnTo>
                    <a:pt x="1" y="0"/>
                  </a:lnTo>
                  <a:lnTo>
                    <a:pt x="22" y="1"/>
                  </a:lnTo>
                  <a:lnTo>
                    <a:pt x="22" y="1"/>
                  </a:lnTo>
                  <a:lnTo>
                    <a:pt x="43" y="0"/>
                  </a:lnTo>
                  <a:lnTo>
                    <a:pt x="43" y="0"/>
                  </a:lnTo>
                  <a:lnTo>
                    <a:pt x="44" y="2"/>
                  </a:lnTo>
                  <a:lnTo>
                    <a:pt x="43" y="4"/>
                  </a:lnTo>
                  <a:lnTo>
                    <a:pt x="39" y="5"/>
                  </a:lnTo>
                  <a:lnTo>
                    <a:pt x="39" y="5"/>
                  </a:lnTo>
                  <a:lnTo>
                    <a:pt x="33" y="6"/>
                  </a:lnTo>
                  <a:lnTo>
                    <a:pt x="31" y="7"/>
                  </a:lnTo>
                  <a:lnTo>
                    <a:pt x="29" y="9"/>
                  </a:lnTo>
                  <a:lnTo>
                    <a:pt x="28" y="15"/>
                  </a:lnTo>
                  <a:lnTo>
                    <a:pt x="28" y="25"/>
                  </a:lnTo>
                  <a:lnTo>
                    <a:pt x="28" y="84"/>
                  </a:lnTo>
                  <a:lnTo>
                    <a:pt x="28" y="84"/>
                  </a:lnTo>
                  <a:lnTo>
                    <a:pt x="28" y="95"/>
                  </a:lnTo>
                  <a:lnTo>
                    <a:pt x="29" y="101"/>
                  </a:lnTo>
                  <a:lnTo>
                    <a:pt x="31" y="102"/>
                  </a:lnTo>
                  <a:lnTo>
                    <a:pt x="33" y="104"/>
                  </a:lnTo>
                  <a:lnTo>
                    <a:pt x="39" y="105"/>
                  </a:lnTo>
                  <a:lnTo>
                    <a:pt x="43" y="105"/>
                  </a:lnTo>
                  <a:lnTo>
                    <a:pt x="43" y="105"/>
                  </a:lnTo>
                  <a:lnTo>
                    <a:pt x="44" y="108"/>
                  </a:lnTo>
                  <a:lnTo>
                    <a:pt x="43" y="110"/>
                  </a:lnTo>
                  <a:lnTo>
                    <a:pt x="43" y="110"/>
                  </a:lnTo>
                  <a:lnTo>
                    <a:pt x="22" y="109"/>
                  </a:lnTo>
                  <a:lnTo>
                    <a:pt x="22" y="109"/>
                  </a:lnTo>
                  <a:lnTo>
                    <a:pt x="1" y="110"/>
                  </a:lnTo>
                  <a:lnTo>
                    <a:pt x="1" y="110"/>
                  </a:lnTo>
                  <a:lnTo>
                    <a:pt x="0" y="108"/>
                  </a:lnTo>
                  <a:lnTo>
                    <a:pt x="1" y="105"/>
                  </a:lnTo>
                  <a:lnTo>
                    <a:pt x="5" y="105"/>
                  </a:lnTo>
                  <a:lnTo>
                    <a:pt x="5" y="105"/>
                  </a:lnTo>
                  <a:lnTo>
                    <a:pt x="10" y="104"/>
                  </a:lnTo>
                  <a:lnTo>
                    <a:pt x="12" y="102"/>
                  </a:lnTo>
                  <a:lnTo>
                    <a:pt x="13" y="101"/>
                  </a:lnTo>
                  <a:lnTo>
                    <a:pt x="15" y="95"/>
                  </a:lnTo>
                  <a:lnTo>
                    <a:pt x="15" y="84"/>
                  </a:lnTo>
                  <a:lnTo>
                    <a:pt x="15" y="25"/>
                  </a:lnTo>
                  <a:lnTo>
                    <a:pt x="15" y="2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8" name="Freeform 14"/>
            <p:cNvSpPr/>
            <p:nvPr/>
          </p:nvSpPr>
          <p:spPr>
            <a:xfrm>
              <a:off x="7170738" y="6180138"/>
              <a:ext cx="190500" cy="177800"/>
            </a:xfrm>
            <a:custGeom>
              <a:avLst/>
              <a:gdLst/>
              <a:ahLst/>
              <a:cxnLst>
                <a:cxn ang="0">
                  <a:pos x="106" y="81"/>
                </a:cxn>
                <a:cxn ang="0">
                  <a:pos x="106" y="110"/>
                </a:cxn>
                <a:cxn ang="0">
                  <a:pos x="105" y="111"/>
                </a:cxn>
                <a:cxn ang="0">
                  <a:pos x="102" y="112"/>
                </a:cxn>
                <a:cxn ang="0">
                  <a:pos x="44" y="44"/>
                </a:cxn>
                <a:cxn ang="0">
                  <a:pos x="25" y="21"/>
                </a:cxn>
                <a:cxn ang="0">
                  <a:pos x="24" y="21"/>
                </a:cxn>
                <a:cxn ang="0">
                  <a:pos x="24" y="32"/>
                </a:cxn>
                <a:cxn ang="0">
                  <a:pos x="24" y="68"/>
                </a:cxn>
                <a:cxn ang="0">
                  <a:pos x="25" y="96"/>
                </a:cxn>
                <a:cxn ang="0">
                  <a:pos x="27" y="102"/>
                </a:cxn>
                <a:cxn ang="0">
                  <a:pos x="30" y="104"/>
                </a:cxn>
                <a:cxn ang="0">
                  <a:pos x="40" y="105"/>
                </a:cxn>
                <a:cxn ang="0">
                  <a:pos x="40" y="108"/>
                </a:cxn>
                <a:cxn ang="0">
                  <a:pos x="40" y="110"/>
                </a:cxn>
                <a:cxn ang="0">
                  <a:pos x="20" y="109"/>
                </a:cxn>
                <a:cxn ang="0">
                  <a:pos x="4" y="110"/>
                </a:cxn>
                <a:cxn ang="0">
                  <a:pos x="3" y="105"/>
                </a:cxn>
                <a:cxn ang="0">
                  <a:pos x="8" y="105"/>
                </a:cxn>
                <a:cxn ang="0">
                  <a:pos x="15" y="102"/>
                </a:cxn>
                <a:cxn ang="0">
                  <a:pos x="16" y="95"/>
                </a:cxn>
                <a:cxn ang="0">
                  <a:pos x="17" y="68"/>
                </a:cxn>
                <a:cxn ang="0">
                  <a:pos x="17" y="20"/>
                </a:cxn>
                <a:cxn ang="0">
                  <a:pos x="15" y="11"/>
                </a:cxn>
                <a:cxn ang="0">
                  <a:pos x="13" y="8"/>
                </a:cxn>
                <a:cxn ang="0">
                  <a:pos x="9" y="6"/>
                </a:cxn>
                <a:cxn ang="0">
                  <a:pos x="1" y="4"/>
                </a:cxn>
                <a:cxn ang="0">
                  <a:pos x="0" y="2"/>
                </a:cxn>
                <a:cxn ang="0">
                  <a:pos x="1" y="0"/>
                </a:cxn>
                <a:cxn ang="0">
                  <a:pos x="19" y="1"/>
                </a:cxn>
                <a:cxn ang="0">
                  <a:pos x="27" y="0"/>
                </a:cxn>
                <a:cxn ang="0">
                  <a:pos x="32" y="8"/>
                </a:cxn>
                <a:cxn ang="0">
                  <a:pos x="54" y="36"/>
                </a:cxn>
                <a:cxn ang="0">
                  <a:pos x="70" y="55"/>
                </a:cxn>
                <a:cxn ang="0">
                  <a:pos x="97" y="84"/>
                </a:cxn>
                <a:cxn ang="0">
                  <a:pos x="98" y="82"/>
                </a:cxn>
                <a:cxn ang="0">
                  <a:pos x="98" y="43"/>
                </a:cxn>
                <a:cxn ang="0">
                  <a:pos x="97" y="24"/>
                </a:cxn>
                <a:cxn ang="0">
                  <a:pos x="96" y="10"/>
                </a:cxn>
                <a:cxn ang="0">
                  <a:pos x="95" y="8"/>
                </a:cxn>
                <a:cxn ang="0">
                  <a:pos x="92" y="6"/>
                </a:cxn>
                <a:cxn ang="0">
                  <a:pos x="82" y="4"/>
                </a:cxn>
                <a:cxn ang="0">
                  <a:pos x="81" y="2"/>
                </a:cxn>
                <a:cxn ang="0">
                  <a:pos x="82" y="0"/>
                </a:cxn>
                <a:cxn ang="0">
                  <a:pos x="101" y="1"/>
                </a:cxn>
                <a:cxn ang="0">
                  <a:pos x="119" y="0"/>
                </a:cxn>
                <a:cxn ang="0">
                  <a:pos x="120" y="2"/>
                </a:cxn>
                <a:cxn ang="0">
                  <a:pos x="117" y="5"/>
                </a:cxn>
                <a:cxn ang="0">
                  <a:pos x="111" y="6"/>
                </a:cxn>
                <a:cxn ang="0">
                  <a:pos x="108" y="8"/>
                </a:cxn>
                <a:cxn ang="0">
                  <a:pos x="106" y="24"/>
                </a:cxn>
                <a:cxn ang="0">
                  <a:pos x="106" y="81"/>
                </a:cxn>
              </a:cxnLst>
              <a:rect l="0" t="0" r="r" b="b"/>
              <a:pathLst>
                <a:path w="120" h="112">
                  <a:moveTo>
                    <a:pt x="106" y="81"/>
                  </a:moveTo>
                  <a:lnTo>
                    <a:pt x="106" y="81"/>
                  </a:lnTo>
                  <a:lnTo>
                    <a:pt x="106" y="96"/>
                  </a:lnTo>
                  <a:lnTo>
                    <a:pt x="106" y="110"/>
                  </a:lnTo>
                  <a:lnTo>
                    <a:pt x="106" y="110"/>
                  </a:lnTo>
                  <a:lnTo>
                    <a:pt x="105" y="111"/>
                  </a:lnTo>
                  <a:lnTo>
                    <a:pt x="102" y="112"/>
                  </a:lnTo>
                  <a:lnTo>
                    <a:pt x="102" y="112"/>
                  </a:lnTo>
                  <a:lnTo>
                    <a:pt x="81" y="87"/>
                  </a:lnTo>
                  <a:lnTo>
                    <a:pt x="44" y="44"/>
                  </a:lnTo>
                  <a:lnTo>
                    <a:pt x="44" y="44"/>
                  </a:lnTo>
                  <a:lnTo>
                    <a:pt x="25" y="21"/>
                  </a:lnTo>
                  <a:lnTo>
                    <a:pt x="24" y="21"/>
                  </a:lnTo>
                  <a:lnTo>
                    <a:pt x="24" y="21"/>
                  </a:lnTo>
                  <a:lnTo>
                    <a:pt x="24" y="25"/>
                  </a:lnTo>
                  <a:lnTo>
                    <a:pt x="24" y="32"/>
                  </a:lnTo>
                  <a:lnTo>
                    <a:pt x="24" y="68"/>
                  </a:lnTo>
                  <a:lnTo>
                    <a:pt x="24" y="68"/>
                  </a:lnTo>
                  <a:lnTo>
                    <a:pt x="24" y="86"/>
                  </a:lnTo>
                  <a:lnTo>
                    <a:pt x="25" y="96"/>
                  </a:lnTo>
                  <a:lnTo>
                    <a:pt x="27" y="102"/>
                  </a:lnTo>
                  <a:lnTo>
                    <a:pt x="27" y="102"/>
                  </a:lnTo>
                  <a:lnTo>
                    <a:pt x="28" y="103"/>
                  </a:lnTo>
                  <a:lnTo>
                    <a:pt x="30" y="104"/>
                  </a:lnTo>
                  <a:lnTo>
                    <a:pt x="35" y="105"/>
                  </a:lnTo>
                  <a:lnTo>
                    <a:pt x="40" y="105"/>
                  </a:lnTo>
                  <a:lnTo>
                    <a:pt x="40" y="105"/>
                  </a:lnTo>
                  <a:lnTo>
                    <a:pt x="40" y="108"/>
                  </a:lnTo>
                  <a:lnTo>
                    <a:pt x="40" y="110"/>
                  </a:lnTo>
                  <a:lnTo>
                    <a:pt x="40" y="110"/>
                  </a:lnTo>
                  <a:lnTo>
                    <a:pt x="20" y="109"/>
                  </a:lnTo>
                  <a:lnTo>
                    <a:pt x="20" y="109"/>
                  </a:lnTo>
                  <a:lnTo>
                    <a:pt x="4" y="110"/>
                  </a:lnTo>
                  <a:lnTo>
                    <a:pt x="4" y="110"/>
                  </a:lnTo>
                  <a:lnTo>
                    <a:pt x="3" y="108"/>
                  </a:lnTo>
                  <a:lnTo>
                    <a:pt x="3" y="105"/>
                  </a:lnTo>
                  <a:lnTo>
                    <a:pt x="8" y="105"/>
                  </a:lnTo>
                  <a:lnTo>
                    <a:pt x="8" y="105"/>
                  </a:lnTo>
                  <a:lnTo>
                    <a:pt x="12" y="104"/>
                  </a:lnTo>
                  <a:lnTo>
                    <a:pt x="15" y="102"/>
                  </a:lnTo>
                  <a:lnTo>
                    <a:pt x="15" y="102"/>
                  </a:lnTo>
                  <a:lnTo>
                    <a:pt x="16" y="95"/>
                  </a:lnTo>
                  <a:lnTo>
                    <a:pt x="17" y="86"/>
                  </a:lnTo>
                  <a:lnTo>
                    <a:pt x="17" y="68"/>
                  </a:lnTo>
                  <a:lnTo>
                    <a:pt x="17" y="20"/>
                  </a:lnTo>
                  <a:lnTo>
                    <a:pt x="17" y="20"/>
                  </a:lnTo>
                  <a:lnTo>
                    <a:pt x="16" y="14"/>
                  </a:lnTo>
                  <a:lnTo>
                    <a:pt x="15" y="11"/>
                  </a:lnTo>
                  <a:lnTo>
                    <a:pt x="13" y="8"/>
                  </a:lnTo>
                  <a:lnTo>
                    <a:pt x="13" y="8"/>
                  </a:lnTo>
                  <a:lnTo>
                    <a:pt x="11" y="7"/>
                  </a:lnTo>
                  <a:lnTo>
                    <a:pt x="9" y="6"/>
                  </a:lnTo>
                  <a:lnTo>
                    <a:pt x="3" y="5"/>
                  </a:lnTo>
                  <a:lnTo>
                    <a:pt x="1" y="4"/>
                  </a:lnTo>
                  <a:lnTo>
                    <a:pt x="1" y="4"/>
                  </a:lnTo>
                  <a:lnTo>
                    <a:pt x="0" y="2"/>
                  </a:lnTo>
                  <a:lnTo>
                    <a:pt x="0" y="1"/>
                  </a:lnTo>
                  <a:lnTo>
                    <a:pt x="1" y="0"/>
                  </a:lnTo>
                  <a:lnTo>
                    <a:pt x="1" y="0"/>
                  </a:lnTo>
                  <a:lnTo>
                    <a:pt x="19" y="1"/>
                  </a:lnTo>
                  <a:lnTo>
                    <a:pt x="19" y="1"/>
                  </a:lnTo>
                  <a:lnTo>
                    <a:pt x="27" y="0"/>
                  </a:lnTo>
                  <a:lnTo>
                    <a:pt x="27" y="0"/>
                  </a:lnTo>
                  <a:lnTo>
                    <a:pt x="32" y="8"/>
                  </a:lnTo>
                  <a:lnTo>
                    <a:pt x="40" y="19"/>
                  </a:lnTo>
                  <a:lnTo>
                    <a:pt x="54" y="36"/>
                  </a:lnTo>
                  <a:lnTo>
                    <a:pt x="70" y="55"/>
                  </a:lnTo>
                  <a:lnTo>
                    <a:pt x="70" y="55"/>
                  </a:lnTo>
                  <a:lnTo>
                    <a:pt x="97" y="84"/>
                  </a:lnTo>
                  <a:lnTo>
                    <a:pt x="97" y="84"/>
                  </a:lnTo>
                  <a:lnTo>
                    <a:pt x="97" y="84"/>
                  </a:lnTo>
                  <a:lnTo>
                    <a:pt x="98" y="82"/>
                  </a:lnTo>
                  <a:lnTo>
                    <a:pt x="98" y="77"/>
                  </a:lnTo>
                  <a:lnTo>
                    <a:pt x="98" y="43"/>
                  </a:lnTo>
                  <a:lnTo>
                    <a:pt x="98" y="43"/>
                  </a:lnTo>
                  <a:lnTo>
                    <a:pt x="97" y="24"/>
                  </a:lnTo>
                  <a:lnTo>
                    <a:pt x="97" y="14"/>
                  </a:lnTo>
                  <a:lnTo>
                    <a:pt x="96" y="10"/>
                  </a:lnTo>
                  <a:lnTo>
                    <a:pt x="95" y="8"/>
                  </a:lnTo>
                  <a:lnTo>
                    <a:pt x="95" y="8"/>
                  </a:lnTo>
                  <a:lnTo>
                    <a:pt x="94" y="7"/>
                  </a:lnTo>
                  <a:lnTo>
                    <a:pt x="92" y="6"/>
                  </a:lnTo>
                  <a:lnTo>
                    <a:pt x="85" y="5"/>
                  </a:lnTo>
                  <a:lnTo>
                    <a:pt x="82" y="4"/>
                  </a:lnTo>
                  <a:lnTo>
                    <a:pt x="82" y="4"/>
                  </a:lnTo>
                  <a:lnTo>
                    <a:pt x="81" y="2"/>
                  </a:lnTo>
                  <a:lnTo>
                    <a:pt x="81" y="1"/>
                  </a:lnTo>
                  <a:lnTo>
                    <a:pt x="82" y="0"/>
                  </a:lnTo>
                  <a:lnTo>
                    <a:pt x="82" y="0"/>
                  </a:lnTo>
                  <a:lnTo>
                    <a:pt x="101" y="1"/>
                  </a:lnTo>
                  <a:lnTo>
                    <a:pt x="101" y="1"/>
                  </a:lnTo>
                  <a:lnTo>
                    <a:pt x="119" y="0"/>
                  </a:lnTo>
                  <a:lnTo>
                    <a:pt x="119" y="0"/>
                  </a:lnTo>
                  <a:lnTo>
                    <a:pt x="120" y="2"/>
                  </a:lnTo>
                  <a:lnTo>
                    <a:pt x="119" y="4"/>
                  </a:lnTo>
                  <a:lnTo>
                    <a:pt x="117" y="5"/>
                  </a:lnTo>
                  <a:lnTo>
                    <a:pt x="117" y="5"/>
                  </a:lnTo>
                  <a:lnTo>
                    <a:pt x="111" y="6"/>
                  </a:lnTo>
                  <a:lnTo>
                    <a:pt x="108" y="8"/>
                  </a:lnTo>
                  <a:lnTo>
                    <a:pt x="108" y="8"/>
                  </a:lnTo>
                  <a:lnTo>
                    <a:pt x="106" y="15"/>
                  </a:lnTo>
                  <a:lnTo>
                    <a:pt x="106" y="24"/>
                  </a:lnTo>
                  <a:lnTo>
                    <a:pt x="106" y="43"/>
                  </a:lnTo>
                  <a:lnTo>
                    <a:pt x="106" y="81"/>
                  </a:lnTo>
                  <a:lnTo>
                    <a:pt x="106" y="8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9" name="Freeform 15"/>
            <p:cNvSpPr/>
            <p:nvPr/>
          </p:nvSpPr>
          <p:spPr>
            <a:xfrm>
              <a:off x="5713413" y="6396038"/>
              <a:ext cx="57150" cy="58738"/>
            </a:xfrm>
            <a:custGeom>
              <a:avLst/>
              <a:gdLst/>
              <a:ahLst/>
              <a:cxnLst>
                <a:cxn ang="0">
                  <a:pos x="31" y="22"/>
                </a:cxn>
                <a:cxn ang="0">
                  <a:pos x="31" y="22"/>
                </a:cxn>
                <a:cxn ang="0">
                  <a:pos x="31" y="6"/>
                </a:cxn>
                <a:cxn ang="0">
                  <a:pos x="30" y="6"/>
                </a:cxn>
                <a:cxn ang="0">
                  <a:pos x="30" y="6"/>
                </a:cxn>
                <a:cxn ang="0">
                  <a:pos x="26" y="20"/>
                </a:cxn>
                <a:cxn ang="0">
                  <a:pos x="19" y="37"/>
                </a:cxn>
                <a:cxn ang="0">
                  <a:pos x="16" y="37"/>
                </a:cxn>
                <a:cxn ang="0">
                  <a:pos x="10" y="20"/>
                </a:cxn>
                <a:cxn ang="0">
                  <a:pos x="10" y="20"/>
                </a:cxn>
                <a:cxn ang="0">
                  <a:pos x="6" y="6"/>
                </a:cxn>
                <a:cxn ang="0">
                  <a:pos x="6" y="6"/>
                </a:cxn>
                <a:cxn ang="0">
                  <a:pos x="6" y="6"/>
                </a:cxn>
                <a:cxn ang="0">
                  <a:pos x="5" y="22"/>
                </a:cxn>
                <a:cxn ang="0">
                  <a:pos x="4" y="37"/>
                </a:cxn>
                <a:cxn ang="0">
                  <a:pos x="0" y="37"/>
                </a:cxn>
                <a:cxn ang="0">
                  <a:pos x="2" y="0"/>
                </a:cxn>
                <a:cxn ang="0">
                  <a:pos x="8" y="0"/>
                </a:cxn>
                <a:cxn ang="0">
                  <a:pos x="14" y="19"/>
                </a:cxn>
                <a:cxn ang="0">
                  <a:pos x="14" y="19"/>
                </a:cxn>
                <a:cxn ang="0">
                  <a:pos x="18" y="31"/>
                </a:cxn>
                <a:cxn ang="0">
                  <a:pos x="18" y="31"/>
                </a:cxn>
                <a:cxn ang="0">
                  <a:pos x="18" y="31"/>
                </a:cxn>
                <a:cxn ang="0">
                  <a:pos x="22" y="19"/>
                </a:cxn>
                <a:cxn ang="0">
                  <a:pos x="28" y="0"/>
                </a:cxn>
                <a:cxn ang="0">
                  <a:pos x="34" y="0"/>
                </a:cxn>
                <a:cxn ang="0">
                  <a:pos x="36" y="37"/>
                </a:cxn>
                <a:cxn ang="0">
                  <a:pos x="32" y="37"/>
                </a:cxn>
                <a:cxn ang="0">
                  <a:pos x="31" y="22"/>
                </a:cxn>
                <a:cxn ang="0">
                  <a:pos x="31" y="22"/>
                </a:cxn>
              </a:cxnLst>
              <a:rect l="0" t="0" r="r" b="b"/>
              <a:pathLst>
                <a:path w="36" h="37">
                  <a:moveTo>
                    <a:pt x="31" y="22"/>
                  </a:moveTo>
                  <a:lnTo>
                    <a:pt x="31" y="22"/>
                  </a:lnTo>
                  <a:lnTo>
                    <a:pt x="31" y="6"/>
                  </a:lnTo>
                  <a:lnTo>
                    <a:pt x="30" y="6"/>
                  </a:lnTo>
                  <a:lnTo>
                    <a:pt x="30" y="6"/>
                  </a:lnTo>
                  <a:lnTo>
                    <a:pt x="26" y="20"/>
                  </a:lnTo>
                  <a:lnTo>
                    <a:pt x="19" y="37"/>
                  </a:lnTo>
                  <a:lnTo>
                    <a:pt x="16" y="37"/>
                  </a:lnTo>
                  <a:lnTo>
                    <a:pt x="10" y="20"/>
                  </a:lnTo>
                  <a:lnTo>
                    <a:pt x="10" y="20"/>
                  </a:lnTo>
                  <a:lnTo>
                    <a:pt x="6" y="6"/>
                  </a:lnTo>
                  <a:lnTo>
                    <a:pt x="6" y="6"/>
                  </a:lnTo>
                  <a:lnTo>
                    <a:pt x="6" y="6"/>
                  </a:lnTo>
                  <a:lnTo>
                    <a:pt x="5" y="22"/>
                  </a:lnTo>
                  <a:lnTo>
                    <a:pt x="4" y="37"/>
                  </a:lnTo>
                  <a:lnTo>
                    <a:pt x="0" y="37"/>
                  </a:lnTo>
                  <a:lnTo>
                    <a:pt x="2" y="0"/>
                  </a:lnTo>
                  <a:lnTo>
                    <a:pt x="8" y="0"/>
                  </a:lnTo>
                  <a:lnTo>
                    <a:pt x="14" y="19"/>
                  </a:lnTo>
                  <a:lnTo>
                    <a:pt x="14" y="19"/>
                  </a:lnTo>
                  <a:lnTo>
                    <a:pt x="18" y="31"/>
                  </a:lnTo>
                  <a:lnTo>
                    <a:pt x="18" y="31"/>
                  </a:lnTo>
                  <a:lnTo>
                    <a:pt x="18" y="31"/>
                  </a:lnTo>
                  <a:lnTo>
                    <a:pt x="22" y="19"/>
                  </a:lnTo>
                  <a:lnTo>
                    <a:pt x="28" y="0"/>
                  </a:lnTo>
                  <a:lnTo>
                    <a:pt x="34" y="0"/>
                  </a:lnTo>
                  <a:lnTo>
                    <a:pt x="36" y="37"/>
                  </a:lnTo>
                  <a:lnTo>
                    <a:pt x="32" y="37"/>
                  </a:lnTo>
                  <a:lnTo>
                    <a:pt x="31" y="22"/>
                  </a:lnTo>
                  <a:lnTo>
                    <a:pt x="31" y="22"/>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0" name="Freeform 16"/>
            <p:cNvSpPr>
              <a:spLocks noEditPoints="1"/>
            </p:cNvSpPr>
            <p:nvPr/>
          </p:nvSpPr>
          <p:spPr>
            <a:xfrm>
              <a:off x="5783263" y="6396038"/>
              <a:ext cx="7937" cy="58738"/>
            </a:xfrm>
            <a:custGeom>
              <a:avLst/>
              <a:gdLst/>
              <a:ahLst/>
              <a:cxnLst>
                <a:cxn ang="0">
                  <a:pos x="0" y="37"/>
                </a:cxn>
                <a:cxn ang="0">
                  <a:pos x="0" y="12"/>
                </a:cxn>
                <a:cxn ang="0">
                  <a:pos x="5" y="12"/>
                </a:cxn>
                <a:cxn ang="0">
                  <a:pos x="5" y="37"/>
                </a:cxn>
                <a:cxn ang="0">
                  <a:pos x="0" y="37"/>
                </a:cxn>
                <a:cxn ang="0">
                  <a:pos x="0" y="37"/>
                </a:cxn>
                <a:cxn ang="0">
                  <a:pos x="5" y="4"/>
                </a:cxn>
                <a:cxn ang="0">
                  <a:pos x="5" y="4"/>
                </a:cxn>
                <a:cxn ang="0">
                  <a:pos x="5" y="6"/>
                </a:cxn>
                <a:cxn ang="0">
                  <a:pos x="2" y="7"/>
                </a:cxn>
                <a:cxn ang="0">
                  <a:pos x="2" y="7"/>
                </a:cxn>
                <a:cxn ang="0">
                  <a:pos x="0" y="6"/>
                </a:cxn>
                <a:cxn ang="0">
                  <a:pos x="0" y="4"/>
                </a:cxn>
                <a:cxn ang="0">
                  <a:pos x="0" y="4"/>
                </a:cxn>
                <a:cxn ang="0">
                  <a:pos x="0" y="2"/>
                </a:cxn>
                <a:cxn ang="0">
                  <a:pos x="2" y="0"/>
                </a:cxn>
                <a:cxn ang="0">
                  <a:pos x="2" y="0"/>
                </a:cxn>
                <a:cxn ang="0">
                  <a:pos x="5" y="2"/>
                </a:cxn>
                <a:cxn ang="0">
                  <a:pos x="5" y="4"/>
                </a:cxn>
                <a:cxn ang="0">
                  <a:pos x="5" y="4"/>
                </a:cxn>
              </a:cxnLst>
              <a:rect l="0" t="0" r="r" b="b"/>
              <a:pathLst>
                <a:path w="5" h="37">
                  <a:moveTo>
                    <a:pt x="0" y="37"/>
                  </a:moveTo>
                  <a:lnTo>
                    <a:pt x="0" y="12"/>
                  </a:lnTo>
                  <a:lnTo>
                    <a:pt x="5" y="12"/>
                  </a:lnTo>
                  <a:lnTo>
                    <a:pt x="5" y="37"/>
                  </a:lnTo>
                  <a:lnTo>
                    <a:pt x="0" y="37"/>
                  </a:lnTo>
                  <a:lnTo>
                    <a:pt x="0" y="37"/>
                  </a:lnTo>
                  <a:close/>
                  <a:moveTo>
                    <a:pt x="5" y="4"/>
                  </a:moveTo>
                  <a:lnTo>
                    <a:pt x="5" y="4"/>
                  </a:lnTo>
                  <a:lnTo>
                    <a:pt x="5" y="6"/>
                  </a:lnTo>
                  <a:lnTo>
                    <a:pt x="2" y="7"/>
                  </a:lnTo>
                  <a:lnTo>
                    <a:pt x="2" y="7"/>
                  </a:lnTo>
                  <a:lnTo>
                    <a:pt x="0" y="6"/>
                  </a:lnTo>
                  <a:lnTo>
                    <a:pt x="0" y="4"/>
                  </a:lnTo>
                  <a:lnTo>
                    <a:pt x="0" y="4"/>
                  </a:lnTo>
                  <a:lnTo>
                    <a:pt x="0" y="2"/>
                  </a:lnTo>
                  <a:lnTo>
                    <a:pt x="2" y="0"/>
                  </a:lnTo>
                  <a:lnTo>
                    <a:pt x="2" y="0"/>
                  </a:lnTo>
                  <a:lnTo>
                    <a:pt x="5" y="2"/>
                  </a:lnTo>
                  <a:lnTo>
                    <a:pt x="5" y="4"/>
                  </a:lnTo>
                  <a:lnTo>
                    <a:pt x="5"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1" name="Freeform 17"/>
            <p:cNvSpPr/>
            <p:nvPr/>
          </p:nvSpPr>
          <p:spPr>
            <a:xfrm>
              <a:off x="5803900" y="6413501"/>
              <a:ext cx="34925" cy="41275"/>
            </a:xfrm>
            <a:custGeom>
              <a:avLst/>
              <a:gdLst/>
              <a:ahLst/>
              <a:cxnLst>
                <a:cxn ang="0">
                  <a:pos x="1" y="8"/>
                </a:cxn>
                <a:cxn ang="0">
                  <a:pos x="1" y="8"/>
                </a:cxn>
                <a:cxn ang="0">
                  <a:pos x="0" y="1"/>
                </a:cxn>
                <a:cxn ang="0">
                  <a:pos x="4" y="1"/>
                </a:cxn>
                <a:cxn ang="0">
                  <a:pos x="5" y="5"/>
                </a:cxn>
                <a:cxn ang="0">
                  <a:pos x="5" y="5"/>
                </a:cxn>
                <a:cxn ang="0">
                  <a:pos x="5" y="5"/>
                </a:cxn>
                <a:cxn ang="0">
                  <a:pos x="6" y="3"/>
                </a:cxn>
                <a:cxn ang="0">
                  <a:pos x="8" y="1"/>
                </a:cxn>
                <a:cxn ang="0">
                  <a:pos x="10" y="0"/>
                </a:cxn>
                <a:cxn ang="0">
                  <a:pos x="13" y="0"/>
                </a:cxn>
                <a:cxn ang="0">
                  <a:pos x="13" y="0"/>
                </a:cxn>
                <a:cxn ang="0">
                  <a:pos x="16" y="0"/>
                </a:cxn>
                <a:cxn ang="0">
                  <a:pos x="19" y="2"/>
                </a:cxn>
                <a:cxn ang="0">
                  <a:pos x="22" y="6"/>
                </a:cxn>
                <a:cxn ang="0">
                  <a:pos x="22" y="11"/>
                </a:cxn>
                <a:cxn ang="0">
                  <a:pos x="22" y="26"/>
                </a:cxn>
                <a:cxn ang="0">
                  <a:pos x="18" y="26"/>
                </a:cxn>
                <a:cxn ang="0">
                  <a:pos x="18" y="11"/>
                </a:cxn>
                <a:cxn ang="0">
                  <a:pos x="18" y="11"/>
                </a:cxn>
                <a:cxn ang="0">
                  <a:pos x="17" y="9"/>
                </a:cxn>
                <a:cxn ang="0">
                  <a:pos x="16" y="6"/>
                </a:cxn>
                <a:cxn ang="0">
                  <a:pos x="15" y="4"/>
                </a:cxn>
                <a:cxn ang="0">
                  <a:pos x="12" y="4"/>
                </a:cxn>
                <a:cxn ang="0">
                  <a:pos x="12" y="4"/>
                </a:cxn>
                <a:cxn ang="0">
                  <a:pos x="10" y="4"/>
                </a:cxn>
                <a:cxn ang="0">
                  <a:pos x="8" y="5"/>
                </a:cxn>
                <a:cxn ang="0">
                  <a:pos x="6" y="7"/>
                </a:cxn>
                <a:cxn ang="0">
                  <a:pos x="6" y="9"/>
                </a:cxn>
                <a:cxn ang="0">
                  <a:pos x="6" y="9"/>
                </a:cxn>
                <a:cxn ang="0">
                  <a:pos x="5" y="11"/>
                </a:cxn>
                <a:cxn ang="0">
                  <a:pos x="5" y="26"/>
                </a:cxn>
                <a:cxn ang="0">
                  <a:pos x="1" y="26"/>
                </a:cxn>
                <a:cxn ang="0">
                  <a:pos x="1" y="8"/>
                </a:cxn>
                <a:cxn ang="0">
                  <a:pos x="1" y="8"/>
                </a:cxn>
              </a:cxnLst>
              <a:rect l="0" t="0" r="r" b="b"/>
              <a:pathLst>
                <a:path w="22" h="26">
                  <a:moveTo>
                    <a:pt x="1" y="8"/>
                  </a:moveTo>
                  <a:lnTo>
                    <a:pt x="1" y="8"/>
                  </a:lnTo>
                  <a:lnTo>
                    <a:pt x="0" y="1"/>
                  </a:lnTo>
                  <a:lnTo>
                    <a:pt x="4" y="1"/>
                  </a:lnTo>
                  <a:lnTo>
                    <a:pt x="5" y="5"/>
                  </a:lnTo>
                  <a:lnTo>
                    <a:pt x="5" y="5"/>
                  </a:lnTo>
                  <a:lnTo>
                    <a:pt x="5" y="5"/>
                  </a:lnTo>
                  <a:lnTo>
                    <a:pt x="6" y="3"/>
                  </a:lnTo>
                  <a:lnTo>
                    <a:pt x="8" y="1"/>
                  </a:lnTo>
                  <a:lnTo>
                    <a:pt x="10" y="0"/>
                  </a:lnTo>
                  <a:lnTo>
                    <a:pt x="13" y="0"/>
                  </a:lnTo>
                  <a:lnTo>
                    <a:pt x="13" y="0"/>
                  </a:lnTo>
                  <a:lnTo>
                    <a:pt x="16" y="0"/>
                  </a:lnTo>
                  <a:lnTo>
                    <a:pt x="19" y="2"/>
                  </a:lnTo>
                  <a:lnTo>
                    <a:pt x="22" y="6"/>
                  </a:lnTo>
                  <a:lnTo>
                    <a:pt x="22" y="11"/>
                  </a:lnTo>
                  <a:lnTo>
                    <a:pt x="22" y="26"/>
                  </a:lnTo>
                  <a:lnTo>
                    <a:pt x="18" y="26"/>
                  </a:lnTo>
                  <a:lnTo>
                    <a:pt x="18" y="11"/>
                  </a:lnTo>
                  <a:lnTo>
                    <a:pt x="18" y="11"/>
                  </a:lnTo>
                  <a:lnTo>
                    <a:pt x="17" y="9"/>
                  </a:lnTo>
                  <a:lnTo>
                    <a:pt x="16" y="6"/>
                  </a:lnTo>
                  <a:lnTo>
                    <a:pt x="15" y="4"/>
                  </a:lnTo>
                  <a:lnTo>
                    <a:pt x="12" y="4"/>
                  </a:lnTo>
                  <a:lnTo>
                    <a:pt x="12" y="4"/>
                  </a:lnTo>
                  <a:lnTo>
                    <a:pt x="10" y="4"/>
                  </a:lnTo>
                  <a:lnTo>
                    <a:pt x="8" y="5"/>
                  </a:lnTo>
                  <a:lnTo>
                    <a:pt x="6" y="7"/>
                  </a:lnTo>
                  <a:lnTo>
                    <a:pt x="6" y="9"/>
                  </a:lnTo>
                  <a:lnTo>
                    <a:pt x="6" y="9"/>
                  </a:lnTo>
                  <a:lnTo>
                    <a:pt x="5" y="11"/>
                  </a:lnTo>
                  <a:lnTo>
                    <a:pt x="5" y="26"/>
                  </a:lnTo>
                  <a:lnTo>
                    <a:pt x="1" y="26"/>
                  </a:lnTo>
                  <a:lnTo>
                    <a:pt x="1" y="8"/>
                  </a:lnTo>
                  <a:lnTo>
                    <a:pt x="1" y="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2" name="Freeform 18"/>
            <p:cNvSpPr/>
            <p:nvPr/>
          </p:nvSpPr>
          <p:spPr>
            <a:xfrm>
              <a:off x="5846763" y="6403976"/>
              <a:ext cx="23812" cy="52388"/>
            </a:xfrm>
            <a:custGeom>
              <a:avLst/>
              <a:gdLst/>
              <a:ahLst/>
              <a:cxnLst>
                <a:cxn ang="0">
                  <a:pos x="9" y="0"/>
                </a:cxn>
                <a:cxn ang="0">
                  <a:pos x="9" y="7"/>
                </a:cxn>
                <a:cxn ang="0">
                  <a:pos x="15" y="7"/>
                </a:cxn>
                <a:cxn ang="0">
                  <a:pos x="15" y="10"/>
                </a:cxn>
                <a:cxn ang="0">
                  <a:pos x="9" y="10"/>
                </a:cxn>
                <a:cxn ang="0">
                  <a:pos x="9" y="24"/>
                </a:cxn>
                <a:cxn ang="0">
                  <a:pos x="9" y="24"/>
                </a:cxn>
                <a:cxn ang="0">
                  <a:pos x="9" y="28"/>
                </a:cxn>
                <a:cxn ang="0">
                  <a:pos x="10" y="29"/>
                </a:cxn>
                <a:cxn ang="0">
                  <a:pos x="12" y="29"/>
                </a:cxn>
                <a:cxn ang="0">
                  <a:pos x="12" y="29"/>
                </a:cxn>
                <a:cxn ang="0">
                  <a:pos x="15" y="29"/>
                </a:cxn>
                <a:cxn ang="0">
                  <a:pos x="15" y="32"/>
                </a:cxn>
                <a:cxn ang="0">
                  <a:pos x="15" y="32"/>
                </a:cxn>
                <a:cxn ang="0">
                  <a:pos x="11" y="33"/>
                </a:cxn>
                <a:cxn ang="0">
                  <a:pos x="11" y="33"/>
                </a:cxn>
                <a:cxn ang="0">
                  <a:pos x="8" y="32"/>
                </a:cxn>
                <a:cxn ang="0">
                  <a:pos x="6" y="31"/>
                </a:cxn>
                <a:cxn ang="0">
                  <a:pos x="6" y="31"/>
                </a:cxn>
                <a:cxn ang="0">
                  <a:pos x="4" y="28"/>
                </a:cxn>
                <a:cxn ang="0">
                  <a:pos x="4" y="24"/>
                </a:cxn>
                <a:cxn ang="0">
                  <a:pos x="4" y="10"/>
                </a:cxn>
                <a:cxn ang="0">
                  <a:pos x="0" y="10"/>
                </a:cxn>
                <a:cxn ang="0">
                  <a:pos x="0" y="7"/>
                </a:cxn>
                <a:cxn ang="0">
                  <a:pos x="4" y="7"/>
                </a:cxn>
                <a:cxn ang="0">
                  <a:pos x="4" y="2"/>
                </a:cxn>
                <a:cxn ang="0">
                  <a:pos x="9" y="0"/>
                </a:cxn>
                <a:cxn ang="0">
                  <a:pos x="9" y="0"/>
                </a:cxn>
              </a:cxnLst>
              <a:rect l="0" t="0" r="r" b="b"/>
              <a:pathLst>
                <a:path w="15" h="33">
                  <a:moveTo>
                    <a:pt x="9" y="0"/>
                  </a:moveTo>
                  <a:lnTo>
                    <a:pt x="9" y="7"/>
                  </a:lnTo>
                  <a:lnTo>
                    <a:pt x="15" y="7"/>
                  </a:lnTo>
                  <a:lnTo>
                    <a:pt x="15" y="10"/>
                  </a:lnTo>
                  <a:lnTo>
                    <a:pt x="9" y="10"/>
                  </a:lnTo>
                  <a:lnTo>
                    <a:pt x="9" y="24"/>
                  </a:lnTo>
                  <a:lnTo>
                    <a:pt x="9" y="24"/>
                  </a:lnTo>
                  <a:lnTo>
                    <a:pt x="9" y="28"/>
                  </a:lnTo>
                  <a:lnTo>
                    <a:pt x="10" y="29"/>
                  </a:lnTo>
                  <a:lnTo>
                    <a:pt x="12" y="29"/>
                  </a:lnTo>
                  <a:lnTo>
                    <a:pt x="12" y="29"/>
                  </a:lnTo>
                  <a:lnTo>
                    <a:pt x="15" y="29"/>
                  </a:lnTo>
                  <a:lnTo>
                    <a:pt x="15" y="32"/>
                  </a:lnTo>
                  <a:lnTo>
                    <a:pt x="15" y="32"/>
                  </a:lnTo>
                  <a:lnTo>
                    <a:pt x="11" y="33"/>
                  </a:lnTo>
                  <a:lnTo>
                    <a:pt x="11" y="33"/>
                  </a:lnTo>
                  <a:lnTo>
                    <a:pt x="8" y="32"/>
                  </a:lnTo>
                  <a:lnTo>
                    <a:pt x="6" y="31"/>
                  </a:lnTo>
                  <a:lnTo>
                    <a:pt x="6" y="31"/>
                  </a:lnTo>
                  <a:lnTo>
                    <a:pt x="4" y="28"/>
                  </a:lnTo>
                  <a:lnTo>
                    <a:pt x="4" y="24"/>
                  </a:lnTo>
                  <a:lnTo>
                    <a:pt x="4" y="10"/>
                  </a:lnTo>
                  <a:lnTo>
                    <a:pt x="0" y="10"/>
                  </a:lnTo>
                  <a:lnTo>
                    <a:pt x="0" y="7"/>
                  </a:lnTo>
                  <a:lnTo>
                    <a:pt x="4" y="7"/>
                  </a:lnTo>
                  <a:lnTo>
                    <a:pt x="4" y="2"/>
                  </a:lnTo>
                  <a:lnTo>
                    <a:pt x="9" y="0"/>
                  </a:lnTo>
                  <a:lnTo>
                    <a:pt x="9"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3" name="Freeform 19"/>
            <p:cNvSpPr/>
            <p:nvPr/>
          </p:nvSpPr>
          <p:spPr>
            <a:xfrm>
              <a:off x="5875338" y="6415088"/>
              <a:ext cx="33337" cy="39688"/>
            </a:xfrm>
            <a:custGeom>
              <a:avLst/>
              <a:gdLst/>
              <a:ahLst/>
              <a:cxnLst>
                <a:cxn ang="0">
                  <a:pos x="0" y="23"/>
                </a:cxn>
                <a:cxn ang="0">
                  <a:pos x="11" y="7"/>
                </a:cxn>
                <a:cxn ang="0">
                  <a:pos x="11" y="7"/>
                </a:cxn>
                <a:cxn ang="0">
                  <a:pos x="15" y="3"/>
                </a:cxn>
                <a:cxn ang="0">
                  <a:pos x="15" y="3"/>
                </a:cxn>
                <a:cxn ang="0">
                  <a:pos x="1" y="3"/>
                </a:cxn>
                <a:cxn ang="0">
                  <a:pos x="1" y="0"/>
                </a:cxn>
                <a:cxn ang="0">
                  <a:pos x="20" y="0"/>
                </a:cxn>
                <a:cxn ang="0">
                  <a:pos x="20" y="2"/>
                </a:cxn>
                <a:cxn ang="0">
                  <a:pos x="9" y="17"/>
                </a:cxn>
                <a:cxn ang="0">
                  <a:pos x="9" y="17"/>
                </a:cxn>
                <a:cxn ang="0">
                  <a:pos x="5" y="21"/>
                </a:cxn>
                <a:cxn ang="0">
                  <a:pos x="5" y="22"/>
                </a:cxn>
                <a:cxn ang="0">
                  <a:pos x="21" y="22"/>
                </a:cxn>
                <a:cxn ang="0">
                  <a:pos x="21" y="25"/>
                </a:cxn>
                <a:cxn ang="0">
                  <a:pos x="0" y="25"/>
                </a:cxn>
                <a:cxn ang="0">
                  <a:pos x="0" y="23"/>
                </a:cxn>
                <a:cxn ang="0">
                  <a:pos x="0" y="23"/>
                </a:cxn>
              </a:cxnLst>
              <a:rect l="0" t="0" r="r" b="b"/>
              <a:pathLst>
                <a:path w="21" h="25">
                  <a:moveTo>
                    <a:pt x="0" y="23"/>
                  </a:moveTo>
                  <a:lnTo>
                    <a:pt x="11" y="7"/>
                  </a:lnTo>
                  <a:lnTo>
                    <a:pt x="11" y="7"/>
                  </a:lnTo>
                  <a:lnTo>
                    <a:pt x="15" y="3"/>
                  </a:lnTo>
                  <a:lnTo>
                    <a:pt x="15" y="3"/>
                  </a:lnTo>
                  <a:lnTo>
                    <a:pt x="1" y="3"/>
                  </a:lnTo>
                  <a:lnTo>
                    <a:pt x="1" y="0"/>
                  </a:lnTo>
                  <a:lnTo>
                    <a:pt x="20" y="0"/>
                  </a:lnTo>
                  <a:lnTo>
                    <a:pt x="20" y="2"/>
                  </a:lnTo>
                  <a:lnTo>
                    <a:pt x="9" y="17"/>
                  </a:lnTo>
                  <a:lnTo>
                    <a:pt x="9" y="17"/>
                  </a:lnTo>
                  <a:lnTo>
                    <a:pt x="5" y="21"/>
                  </a:lnTo>
                  <a:lnTo>
                    <a:pt x="5" y="22"/>
                  </a:lnTo>
                  <a:lnTo>
                    <a:pt x="21" y="22"/>
                  </a:lnTo>
                  <a:lnTo>
                    <a:pt x="21" y="25"/>
                  </a:lnTo>
                  <a:lnTo>
                    <a:pt x="0" y="25"/>
                  </a:lnTo>
                  <a:lnTo>
                    <a:pt x="0" y="23"/>
                  </a:lnTo>
                  <a:lnTo>
                    <a:pt x="0" y="2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4" name="Freeform 20"/>
            <p:cNvSpPr/>
            <p:nvPr/>
          </p:nvSpPr>
          <p:spPr>
            <a:xfrm>
              <a:off x="5934075" y="6396038"/>
              <a:ext cx="31750" cy="58738"/>
            </a:xfrm>
            <a:custGeom>
              <a:avLst/>
              <a:gdLst/>
              <a:ahLst/>
              <a:cxnLst>
                <a:cxn ang="0">
                  <a:pos x="0" y="0"/>
                </a:cxn>
                <a:cxn ang="0">
                  <a:pos x="4" y="0"/>
                </a:cxn>
                <a:cxn ang="0">
                  <a:pos x="4" y="33"/>
                </a:cxn>
                <a:cxn ang="0">
                  <a:pos x="20" y="33"/>
                </a:cxn>
                <a:cxn ang="0">
                  <a:pos x="20" y="37"/>
                </a:cxn>
                <a:cxn ang="0">
                  <a:pos x="0" y="37"/>
                </a:cxn>
                <a:cxn ang="0">
                  <a:pos x="0" y="0"/>
                </a:cxn>
                <a:cxn ang="0">
                  <a:pos x="0" y="0"/>
                </a:cxn>
              </a:cxnLst>
              <a:rect l="0" t="0" r="r" b="b"/>
              <a:pathLst>
                <a:path w="20" h="37">
                  <a:moveTo>
                    <a:pt x="0" y="0"/>
                  </a:moveTo>
                  <a:lnTo>
                    <a:pt x="4" y="0"/>
                  </a:lnTo>
                  <a:lnTo>
                    <a:pt x="4" y="33"/>
                  </a:lnTo>
                  <a:lnTo>
                    <a:pt x="20" y="33"/>
                  </a:lnTo>
                  <a:lnTo>
                    <a:pt x="20" y="37"/>
                  </a:lnTo>
                  <a:lnTo>
                    <a:pt x="0" y="37"/>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5" name="Freeform 21"/>
            <p:cNvSpPr>
              <a:spLocks noEditPoints="1"/>
            </p:cNvSpPr>
            <p:nvPr/>
          </p:nvSpPr>
          <p:spPr>
            <a:xfrm>
              <a:off x="5969000" y="6413501"/>
              <a:ext cx="38100" cy="42863"/>
            </a:xfrm>
            <a:custGeom>
              <a:avLst/>
              <a:gdLst/>
              <a:ahLst/>
              <a:cxnLst>
                <a:cxn ang="0">
                  <a:pos x="19" y="11"/>
                </a:cxn>
                <a:cxn ang="0">
                  <a:pos x="19" y="11"/>
                </a:cxn>
                <a:cxn ang="0">
                  <a:pos x="19" y="8"/>
                </a:cxn>
                <a:cxn ang="0">
                  <a:pos x="18" y="6"/>
                </a:cxn>
                <a:cxn ang="0">
                  <a:pos x="15" y="4"/>
                </a:cxn>
                <a:cxn ang="0">
                  <a:pos x="12" y="3"/>
                </a:cxn>
                <a:cxn ang="0">
                  <a:pos x="12" y="3"/>
                </a:cxn>
                <a:cxn ang="0">
                  <a:pos x="9" y="4"/>
                </a:cxn>
                <a:cxn ang="0">
                  <a:pos x="7" y="6"/>
                </a:cxn>
                <a:cxn ang="0">
                  <a:pos x="5" y="8"/>
                </a:cxn>
                <a:cxn ang="0">
                  <a:pos x="5" y="11"/>
                </a:cxn>
                <a:cxn ang="0">
                  <a:pos x="19" y="11"/>
                </a:cxn>
                <a:cxn ang="0">
                  <a:pos x="19" y="11"/>
                </a:cxn>
                <a:cxn ang="0">
                  <a:pos x="5" y="14"/>
                </a:cxn>
                <a:cxn ang="0">
                  <a:pos x="5" y="14"/>
                </a:cxn>
                <a:cxn ang="0">
                  <a:pos x="5" y="18"/>
                </a:cxn>
                <a:cxn ang="0">
                  <a:pos x="7" y="21"/>
                </a:cxn>
                <a:cxn ang="0">
                  <a:pos x="10" y="23"/>
                </a:cxn>
                <a:cxn ang="0">
                  <a:pos x="13" y="23"/>
                </a:cxn>
                <a:cxn ang="0">
                  <a:pos x="13" y="23"/>
                </a:cxn>
                <a:cxn ang="0">
                  <a:pos x="19" y="23"/>
                </a:cxn>
                <a:cxn ang="0">
                  <a:pos x="22" y="22"/>
                </a:cxn>
                <a:cxn ang="0">
                  <a:pos x="22" y="25"/>
                </a:cxn>
                <a:cxn ang="0">
                  <a:pos x="22" y="25"/>
                </a:cxn>
                <a:cxn ang="0">
                  <a:pos x="19" y="26"/>
                </a:cxn>
                <a:cxn ang="0">
                  <a:pos x="13" y="27"/>
                </a:cxn>
                <a:cxn ang="0">
                  <a:pos x="13" y="27"/>
                </a:cxn>
                <a:cxn ang="0">
                  <a:pos x="7" y="26"/>
                </a:cxn>
                <a:cxn ang="0">
                  <a:pos x="3" y="23"/>
                </a:cxn>
                <a:cxn ang="0">
                  <a:pos x="1" y="19"/>
                </a:cxn>
                <a:cxn ang="0">
                  <a:pos x="0" y="14"/>
                </a:cxn>
                <a:cxn ang="0">
                  <a:pos x="0" y="14"/>
                </a:cxn>
                <a:cxn ang="0">
                  <a:pos x="1" y="8"/>
                </a:cxn>
                <a:cxn ang="0">
                  <a:pos x="3" y="4"/>
                </a:cxn>
                <a:cxn ang="0">
                  <a:pos x="7" y="1"/>
                </a:cxn>
                <a:cxn ang="0">
                  <a:pos x="12" y="0"/>
                </a:cxn>
                <a:cxn ang="0">
                  <a:pos x="12" y="0"/>
                </a:cxn>
                <a:cxn ang="0">
                  <a:pos x="15" y="0"/>
                </a:cxn>
                <a:cxn ang="0">
                  <a:pos x="18" y="1"/>
                </a:cxn>
                <a:cxn ang="0">
                  <a:pos x="22" y="4"/>
                </a:cxn>
                <a:cxn ang="0">
                  <a:pos x="23" y="8"/>
                </a:cxn>
                <a:cxn ang="0">
                  <a:pos x="24" y="12"/>
                </a:cxn>
                <a:cxn ang="0">
                  <a:pos x="24" y="12"/>
                </a:cxn>
                <a:cxn ang="0">
                  <a:pos x="24" y="14"/>
                </a:cxn>
                <a:cxn ang="0">
                  <a:pos x="5" y="14"/>
                </a:cxn>
                <a:cxn ang="0">
                  <a:pos x="5" y="14"/>
                </a:cxn>
              </a:cxnLst>
              <a:rect l="0" t="0" r="r" b="b"/>
              <a:pathLst>
                <a:path w="24" h="27">
                  <a:moveTo>
                    <a:pt x="19" y="11"/>
                  </a:moveTo>
                  <a:lnTo>
                    <a:pt x="19" y="11"/>
                  </a:lnTo>
                  <a:lnTo>
                    <a:pt x="19" y="8"/>
                  </a:lnTo>
                  <a:lnTo>
                    <a:pt x="18" y="6"/>
                  </a:lnTo>
                  <a:lnTo>
                    <a:pt x="15" y="4"/>
                  </a:lnTo>
                  <a:lnTo>
                    <a:pt x="12" y="3"/>
                  </a:lnTo>
                  <a:lnTo>
                    <a:pt x="12" y="3"/>
                  </a:lnTo>
                  <a:lnTo>
                    <a:pt x="9" y="4"/>
                  </a:lnTo>
                  <a:lnTo>
                    <a:pt x="7" y="6"/>
                  </a:lnTo>
                  <a:lnTo>
                    <a:pt x="5" y="8"/>
                  </a:lnTo>
                  <a:lnTo>
                    <a:pt x="5" y="11"/>
                  </a:lnTo>
                  <a:lnTo>
                    <a:pt x="19" y="11"/>
                  </a:lnTo>
                  <a:lnTo>
                    <a:pt x="19" y="11"/>
                  </a:lnTo>
                  <a:close/>
                  <a:moveTo>
                    <a:pt x="5" y="14"/>
                  </a:moveTo>
                  <a:lnTo>
                    <a:pt x="5" y="14"/>
                  </a:lnTo>
                  <a:lnTo>
                    <a:pt x="5" y="18"/>
                  </a:lnTo>
                  <a:lnTo>
                    <a:pt x="7" y="21"/>
                  </a:lnTo>
                  <a:lnTo>
                    <a:pt x="10" y="23"/>
                  </a:lnTo>
                  <a:lnTo>
                    <a:pt x="13" y="23"/>
                  </a:lnTo>
                  <a:lnTo>
                    <a:pt x="13" y="23"/>
                  </a:lnTo>
                  <a:lnTo>
                    <a:pt x="19" y="23"/>
                  </a:lnTo>
                  <a:lnTo>
                    <a:pt x="22" y="22"/>
                  </a:lnTo>
                  <a:lnTo>
                    <a:pt x="22" y="25"/>
                  </a:lnTo>
                  <a:lnTo>
                    <a:pt x="22" y="25"/>
                  </a:lnTo>
                  <a:lnTo>
                    <a:pt x="19" y="26"/>
                  </a:lnTo>
                  <a:lnTo>
                    <a:pt x="13" y="27"/>
                  </a:lnTo>
                  <a:lnTo>
                    <a:pt x="13" y="27"/>
                  </a:lnTo>
                  <a:lnTo>
                    <a:pt x="7" y="26"/>
                  </a:lnTo>
                  <a:lnTo>
                    <a:pt x="3" y="23"/>
                  </a:lnTo>
                  <a:lnTo>
                    <a:pt x="1" y="19"/>
                  </a:lnTo>
                  <a:lnTo>
                    <a:pt x="0" y="14"/>
                  </a:lnTo>
                  <a:lnTo>
                    <a:pt x="0" y="14"/>
                  </a:lnTo>
                  <a:lnTo>
                    <a:pt x="1" y="8"/>
                  </a:lnTo>
                  <a:lnTo>
                    <a:pt x="3" y="4"/>
                  </a:lnTo>
                  <a:lnTo>
                    <a:pt x="7" y="1"/>
                  </a:lnTo>
                  <a:lnTo>
                    <a:pt x="12" y="0"/>
                  </a:lnTo>
                  <a:lnTo>
                    <a:pt x="12" y="0"/>
                  </a:lnTo>
                  <a:lnTo>
                    <a:pt x="15" y="0"/>
                  </a:lnTo>
                  <a:lnTo>
                    <a:pt x="18" y="1"/>
                  </a:lnTo>
                  <a:lnTo>
                    <a:pt x="22" y="4"/>
                  </a:lnTo>
                  <a:lnTo>
                    <a:pt x="23" y="8"/>
                  </a:lnTo>
                  <a:lnTo>
                    <a:pt x="24" y="12"/>
                  </a:lnTo>
                  <a:lnTo>
                    <a:pt x="24" y="12"/>
                  </a:lnTo>
                  <a:lnTo>
                    <a:pt x="24" y="14"/>
                  </a:lnTo>
                  <a:lnTo>
                    <a:pt x="5" y="14"/>
                  </a:lnTo>
                  <a:lnTo>
                    <a:pt x="5" y="1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6" name="Freeform 22"/>
            <p:cNvSpPr/>
            <p:nvPr/>
          </p:nvSpPr>
          <p:spPr>
            <a:xfrm>
              <a:off x="6010275" y="6415088"/>
              <a:ext cx="39687" cy="39688"/>
            </a:xfrm>
            <a:custGeom>
              <a:avLst/>
              <a:gdLst/>
              <a:ahLst/>
              <a:cxnLst>
                <a:cxn ang="0">
                  <a:pos x="5" y="0"/>
                </a:cxn>
                <a:cxn ang="0">
                  <a:pos x="11" y="14"/>
                </a:cxn>
                <a:cxn ang="0">
                  <a:pos x="11" y="14"/>
                </a:cxn>
                <a:cxn ang="0">
                  <a:pos x="13" y="21"/>
                </a:cxn>
                <a:cxn ang="0">
                  <a:pos x="13" y="21"/>
                </a:cxn>
                <a:cxn ang="0">
                  <a:pos x="13" y="21"/>
                </a:cxn>
                <a:cxn ang="0">
                  <a:pos x="15" y="14"/>
                </a:cxn>
                <a:cxn ang="0">
                  <a:pos x="20" y="0"/>
                </a:cxn>
                <a:cxn ang="0">
                  <a:pos x="25" y="0"/>
                </a:cxn>
                <a:cxn ang="0">
                  <a:pos x="15" y="25"/>
                </a:cxn>
                <a:cxn ang="0">
                  <a:pos x="10" y="25"/>
                </a:cxn>
                <a:cxn ang="0">
                  <a:pos x="0" y="0"/>
                </a:cxn>
                <a:cxn ang="0">
                  <a:pos x="5" y="0"/>
                </a:cxn>
                <a:cxn ang="0">
                  <a:pos x="5" y="0"/>
                </a:cxn>
              </a:cxnLst>
              <a:rect l="0" t="0" r="r" b="b"/>
              <a:pathLst>
                <a:path w="25" h="25">
                  <a:moveTo>
                    <a:pt x="5" y="0"/>
                  </a:moveTo>
                  <a:lnTo>
                    <a:pt x="11" y="14"/>
                  </a:lnTo>
                  <a:lnTo>
                    <a:pt x="11" y="14"/>
                  </a:lnTo>
                  <a:lnTo>
                    <a:pt x="13" y="21"/>
                  </a:lnTo>
                  <a:lnTo>
                    <a:pt x="13" y="21"/>
                  </a:lnTo>
                  <a:lnTo>
                    <a:pt x="13" y="21"/>
                  </a:lnTo>
                  <a:lnTo>
                    <a:pt x="15" y="14"/>
                  </a:lnTo>
                  <a:lnTo>
                    <a:pt x="20" y="0"/>
                  </a:lnTo>
                  <a:lnTo>
                    <a:pt x="25" y="0"/>
                  </a:lnTo>
                  <a:lnTo>
                    <a:pt x="15" y="25"/>
                  </a:lnTo>
                  <a:lnTo>
                    <a:pt x="10" y="25"/>
                  </a:lnTo>
                  <a:lnTo>
                    <a:pt x="0" y="0"/>
                  </a:lnTo>
                  <a:lnTo>
                    <a:pt x="5" y="0"/>
                  </a:lnTo>
                  <a:lnTo>
                    <a:pt x="5"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7" name="Freeform 23"/>
            <p:cNvSpPr>
              <a:spLocks noEditPoints="1"/>
            </p:cNvSpPr>
            <p:nvPr/>
          </p:nvSpPr>
          <p:spPr>
            <a:xfrm>
              <a:off x="6056313" y="6396038"/>
              <a:ext cx="7937" cy="58738"/>
            </a:xfrm>
            <a:custGeom>
              <a:avLst/>
              <a:gdLst/>
              <a:ahLst/>
              <a:cxnLst>
                <a:cxn ang="0">
                  <a:pos x="0" y="37"/>
                </a:cxn>
                <a:cxn ang="0">
                  <a:pos x="0" y="12"/>
                </a:cxn>
                <a:cxn ang="0">
                  <a:pos x="5" y="12"/>
                </a:cxn>
                <a:cxn ang="0">
                  <a:pos x="5" y="37"/>
                </a:cxn>
                <a:cxn ang="0">
                  <a:pos x="0" y="37"/>
                </a:cxn>
                <a:cxn ang="0">
                  <a:pos x="0" y="37"/>
                </a:cxn>
                <a:cxn ang="0">
                  <a:pos x="5" y="4"/>
                </a:cxn>
                <a:cxn ang="0">
                  <a:pos x="5" y="4"/>
                </a:cxn>
                <a:cxn ang="0">
                  <a:pos x="5" y="6"/>
                </a:cxn>
                <a:cxn ang="0">
                  <a:pos x="2" y="7"/>
                </a:cxn>
                <a:cxn ang="0">
                  <a:pos x="2" y="7"/>
                </a:cxn>
                <a:cxn ang="0">
                  <a:pos x="0" y="6"/>
                </a:cxn>
                <a:cxn ang="0">
                  <a:pos x="0" y="4"/>
                </a:cxn>
                <a:cxn ang="0">
                  <a:pos x="0" y="4"/>
                </a:cxn>
                <a:cxn ang="0">
                  <a:pos x="0" y="2"/>
                </a:cxn>
                <a:cxn ang="0">
                  <a:pos x="3" y="0"/>
                </a:cxn>
                <a:cxn ang="0">
                  <a:pos x="3" y="0"/>
                </a:cxn>
                <a:cxn ang="0">
                  <a:pos x="5" y="2"/>
                </a:cxn>
                <a:cxn ang="0">
                  <a:pos x="5" y="4"/>
                </a:cxn>
                <a:cxn ang="0">
                  <a:pos x="5" y="4"/>
                </a:cxn>
              </a:cxnLst>
              <a:rect l="0" t="0" r="r" b="b"/>
              <a:pathLst>
                <a:path w="5" h="37">
                  <a:moveTo>
                    <a:pt x="0" y="37"/>
                  </a:moveTo>
                  <a:lnTo>
                    <a:pt x="0" y="12"/>
                  </a:lnTo>
                  <a:lnTo>
                    <a:pt x="5" y="12"/>
                  </a:lnTo>
                  <a:lnTo>
                    <a:pt x="5" y="37"/>
                  </a:lnTo>
                  <a:lnTo>
                    <a:pt x="0" y="37"/>
                  </a:lnTo>
                  <a:lnTo>
                    <a:pt x="0" y="37"/>
                  </a:lnTo>
                  <a:close/>
                  <a:moveTo>
                    <a:pt x="5" y="4"/>
                  </a:moveTo>
                  <a:lnTo>
                    <a:pt x="5" y="4"/>
                  </a:lnTo>
                  <a:lnTo>
                    <a:pt x="5" y="6"/>
                  </a:lnTo>
                  <a:lnTo>
                    <a:pt x="2" y="7"/>
                  </a:lnTo>
                  <a:lnTo>
                    <a:pt x="2" y="7"/>
                  </a:lnTo>
                  <a:lnTo>
                    <a:pt x="0" y="6"/>
                  </a:lnTo>
                  <a:lnTo>
                    <a:pt x="0" y="4"/>
                  </a:lnTo>
                  <a:lnTo>
                    <a:pt x="0" y="4"/>
                  </a:lnTo>
                  <a:lnTo>
                    <a:pt x="0" y="2"/>
                  </a:lnTo>
                  <a:lnTo>
                    <a:pt x="3" y="0"/>
                  </a:lnTo>
                  <a:lnTo>
                    <a:pt x="3" y="0"/>
                  </a:lnTo>
                  <a:lnTo>
                    <a:pt x="5" y="2"/>
                  </a:lnTo>
                  <a:lnTo>
                    <a:pt x="5" y="4"/>
                  </a:lnTo>
                  <a:lnTo>
                    <a:pt x="5"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8" name="Freeform 24"/>
            <p:cNvSpPr/>
            <p:nvPr/>
          </p:nvSpPr>
          <p:spPr>
            <a:xfrm>
              <a:off x="6075363" y="6413501"/>
              <a:ext cx="36512" cy="41275"/>
            </a:xfrm>
            <a:custGeom>
              <a:avLst/>
              <a:gdLst/>
              <a:ahLst/>
              <a:cxnLst>
                <a:cxn ang="0">
                  <a:pos x="1" y="8"/>
                </a:cxn>
                <a:cxn ang="0">
                  <a:pos x="1" y="8"/>
                </a:cxn>
                <a:cxn ang="0">
                  <a:pos x="0" y="1"/>
                </a:cxn>
                <a:cxn ang="0">
                  <a:pos x="5" y="1"/>
                </a:cxn>
                <a:cxn ang="0">
                  <a:pos x="5" y="5"/>
                </a:cxn>
                <a:cxn ang="0">
                  <a:pos x="5" y="5"/>
                </a:cxn>
                <a:cxn ang="0">
                  <a:pos x="5" y="5"/>
                </a:cxn>
                <a:cxn ang="0">
                  <a:pos x="6" y="3"/>
                </a:cxn>
                <a:cxn ang="0">
                  <a:pos x="8" y="1"/>
                </a:cxn>
                <a:cxn ang="0">
                  <a:pos x="11" y="0"/>
                </a:cxn>
                <a:cxn ang="0">
                  <a:pos x="14" y="0"/>
                </a:cxn>
                <a:cxn ang="0">
                  <a:pos x="14" y="0"/>
                </a:cxn>
                <a:cxn ang="0">
                  <a:pos x="16" y="0"/>
                </a:cxn>
                <a:cxn ang="0">
                  <a:pos x="19" y="2"/>
                </a:cxn>
                <a:cxn ang="0">
                  <a:pos x="22" y="6"/>
                </a:cxn>
                <a:cxn ang="0">
                  <a:pos x="23" y="11"/>
                </a:cxn>
                <a:cxn ang="0">
                  <a:pos x="23" y="26"/>
                </a:cxn>
                <a:cxn ang="0">
                  <a:pos x="18" y="26"/>
                </a:cxn>
                <a:cxn ang="0">
                  <a:pos x="18" y="11"/>
                </a:cxn>
                <a:cxn ang="0">
                  <a:pos x="18" y="11"/>
                </a:cxn>
                <a:cxn ang="0">
                  <a:pos x="18" y="9"/>
                </a:cxn>
                <a:cxn ang="0">
                  <a:pos x="17" y="6"/>
                </a:cxn>
                <a:cxn ang="0">
                  <a:pos x="15" y="4"/>
                </a:cxn>
                <a:cxn ang="0">
                  <a:pos x="12" y="4"/>
                </a:cxn>
                <a:cxn ang="0">
                  <a:pos x="12" y="4"/>
                </a:cxn>
                <a:cxn ang="0">
                  <a:pos x="10" y="4"/>
                </a:cxn>
                <a:cxn ang="0">
                  <a:pos x="8" y="5"/>
                </a:cxn>
                <a:cxn ang="0">
                  <a:pos x="7" y="7"/>
                </a:cxn>
                <a:cxn ang="0">
                  <a:pos x="6" y="9"/>
                </a:cxn>
                <a:cxn ang="0">
                  <a:pos x="6" y="9"/>
                </a:cxn>
                <a:cxn ang="0">
                  <a:pos x="5" y="11"/>
                </a:cxn>
                <a:cxn ang="0">
                  <a:pos x="5" y="26"/>
                </a:cxn>
                <a:cxn ang="0">
                  <a:pos x="1" y="26"/>
                </a:cxn>
                <a:cxn ang="0">
                  <a:pos x="1" y="8"/>
                </a:cxn>
                <a:cxn ang="0">
                  <a:pos x="1" y="8"/>
                </a:cxn>
              </a:cxnLst>
              <a:rect l="0" t="0" r="r" b="b"/>
              <a:pathLst>
                <a:path w="23" h="26">
                  <a:moveTo>
                    <a:pt x="1" y="8"/>
                  </a:moveTo>
                  <a:lnTo>
                    <a:pt x="1" y="8"/>
                  </a:lnTo>
                  <a:lnTo>
                    <a:pt x="0" y="1"/>
                  </a:lnTo>
                  <a:lnTo>
                    <a:pt x="5" y="1"/>
                  </a:lnTo>
                  <a:lnTo>
                    <a:pt x="5" y="5"/>
                  </a:lnTo>
                  <a:lnTo>
                    <a:pt x="5" y="5"/>
                  </a:lnTo>
                  <a:lnTo>
                    <a:pt x="5" y="5"/>
                  </a:lnTo>
                  <a:lnTo>
                    <a:pt x="6" y="3"/>
                  </a:lnTo>
                  <a:lnTo>
                    <a:pt x="8" y="1"/>
                  </a:lnTo>
                  <a:lnTo>
                    <a:pt x="11" y="0"/>
                  </a:lnTo>
                  <a:lnTo>
                    <a:pt x="14" y="0"/>
                  </a:lnTo>
                  <a:lnTo>
                    <a:pt x="14" y="0"/>
                  </a:lnTo>
                  <a:lnTo>
                    <a:pt x="16" y="0"/>
                  </a:lnTo>
                  <a:lnTo>
                    <a:pt x="19" y="2"/>
                  </a:lnTo>
                  <a:lnTo>
                    <a:pt x="22" y="6"/>
                  </a:lnTo>
                  <a:lnTo>
                    <a:pt x="23" y="11"/>
                  </a:lnTo>
                  <a:lnTo>
                    <a:pt x="23" y="26"/>
                  </a:lnTo>
                  <a:lnTo>
                    <a:pt x="18" y="26"/>
                  </a:lnTo>
                  <a:lnTo>
                    <a:pt x="18" y="11"/>
                  </a:lnTo>
                  <a:lnTo>
                    <a:pt x="18" y="11"/>
                  </a:lnTo>
                  <a:lnTo>
                    <a:pt x="18" y="9"/>
                  </a:lnTo>
                  <a:lnTo>
                    <a:pt x="17" y="6"/>
                  </a:lnTo>
                  <a:lnTo>
                    <a:pt x="15" y="4"/>
                  </a:lnTo>
                  <a:lnTo>
                    <a:pt x="12" y="4"/>
                  </a:lnTo>
                  <a:lnTo>
                    <a:pt x="12" y="4"/>
                  </a:lnTo>
                  <a:lnTo>
                    <a:pt x="10" y="4"/>
                  </a:lnTo>
                  <a:lnTo>
                    <a:pt x="8" y="5"/>
                  </a:lnTo>
                  <a:lnTo>
                    <a:pt x="7" y="7"/>
                  </a:lnTo>
                  <a:lnTo>
                    <a:pt x="6" y="9"/>
                  </a:lnTo>
                  <a:lnTo>
                    <a:pt x="6" y="9"/>
                  </a:lnTo>
                  <a:lnTo>
                    <a:pt x="5" y="11"/>
                  </a:lnTo>
                  <a:lnTo>
                    <a:pt x="5" y="26"/>
                  </a:lnTo>
                  <a:lnTo>
                    <a:pt x="1" y="26"/>
                  </a:lnTo>
                  <a:lnTo>
                    <a:pt x="1" y="8"/>
                  </a:lnTo>
                  <a:lnTo>
                    <a:pt x="1" y="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9" name="Freeform 25"/>
            <p:cNvSpPr/>
            <p:nvPr/>
          </p:nvSpPr>
          <p:spPr>
            <a:xfrm>
              <a:off x="6138863" y="6396038"/>
              <a:ext cx="42862" cy="60325"/>
            </a:xfrm>
            <a:custGeom>
              <a:avLst/>
              <a:gdLst/>
              <a:ahLst/>
              <a:cxnLst>
                <a:cxn ang="0">
                  <a:pos x="27" y="36"/>
                </a:cxn>
                <a:cxn ang="0">
                  <a:pos x="27" y="36"/>
                </a:cxn>
                <a:cxn ang="0">
                  <a:pos x="23" y="37"/>
                </a:cxn>
                <a:cxn ang="0">
                  <a:pos x="17" y="38"/>
                </a:cxn>
                <a:cxn ang="0">
                  <a:pos x="17" y="38"/>
                </a:cxn>
                <a:cxn ang="0">
                  <a:pos x="14" y="38"/>
                </a:cxn>
                <a:cxn ang="0">
                  <a:pos x="10" y="37"/>
                </a:cxn>
                <a:cxn ang="0">
                  <a:pos x="7" y="35"/>
                </a:cxn>
                <a:cxn ang="0">
                  <a:pos x="5" y="33"/>
                </a:cxn>
                <a:cxn ang="0">
                  <a:pos x="3" y="31"/>
                </a:cxn>
                <a:cxn ang="0">
                  <a:pos x="1" y="28"/>
                </a:cxn>
                <a:cxn ang="0">
                  <a:pos x="0" y="24"/>
                </a:cxn>
                <a:cxn ang="0">
                  <a:pos x="0" y="20"/>
                </a:cxn>
                <a:cxn ang="0">
                  <a:pos x="0" y="20"/>
                </a:cxn>
                <a:cxn ang="0">
                  <a:pos x="0" y="16"/>
                </a:cxn>
                <a:cxn ang="0">
                  <a:pos x="1" y="12"/>
                </a:cxn>
                <a:cxn ang="0">
                  <a:pos x="3" y="9"/>
                </a:cxn>
                <a:cxn ang="0">
                  <a:pos x="5" y="6"/>
                </a:cxn>
                <a:cxn ang="0">
                  <a:pos x="7" y="4"/>
                </a:cxn>
                <a:cxn ang="0">
                  <a:pos x="11" y="2"/>
                </a:cxn>
                <a:cxn ang="0">
                  <a:pos x="14" y="0"/>
                </a:cxn>
                <a:cxn ang="0">
                  <a:pos x="18" y="0"/>
                </a:cxn>
                <a:cxn ang="0">
                  <a:pos x="18" y="0"/>
                </a:cxn>
                <a:cxn ang="0">
                  <a:pos x="24" y="0"/>
                </a:cxn>
                <a:cxn ang="0">
                  <a:pos x="27" y="2"/>
                </a:cxn>
                <a:cxn ang="0">
                  <a:pos x="26" y="6"/>
                </a:cxn>
                <a:cxn ang="0">
                  <a:pos x="26" y="6"/>
                </a:cxn>
                <a:cxn ang="0">
                  <a:pos x="23" y="5"/>
                </a:cxn>
                <a:cxn ang="0">
                  <a:pos x="18" y="5"/>
                </a:cxn>
                <a:cxn ang="0">
                  <a:pos x="18" y="5"/>
                </a:cxn>
                <a:cxn ang="0">
                  <a:pos x="13" y="6"/>
                </a:cxn>
                <a:cxn ang="0">
                  <a:pos x="8" y="9"/>
                </a:cxn>
                <a:cxn ang="0">
                  <a:pos x="5" y="13"/>
                </a:cxn>
                <a:cxn ang="0">
                  <a:pos x="4" y="20"/>
                </a:cxn>
                <a:cxn ang="0">
                  <a:pos x="4" y="20"/>
                </a:cxn>
                <a:cxn ang="0">
                  <a:pos x="5" y="26"/>
                </a:cxn>
                <a:cxn ang="0">
                  <a:pos x="8" y="30"/>
                </a:cxn>
                <a:cxn ang="0">
                  <a:pos x="12" y="33"/>
                </a:cxn>
                <a:cxn ang="0">
                  <a:pos x="18" y="34"/>
                </a:cxn>
                <a:cxn ang="0">
                  <a:pos x="18" y="34"/>
                </a:cxn>
                <a:cxn ang="0">
                  <a:pos x="22" y="34"/>
                </a:cxn>
                <a:cxn ang="0">
                  <a:pos x="26" y="32"/>
                </a:cxn>
                <a:cxn ang="0">
                  <a:pos x="27" y="36"/>
                </a:cxn>
                <a:cxn ang="0">
                  <a:pos x="27" y="36"/>
                </a:cxn>
              </a:cxnLst>
              <a:rect l="0" t="0" r="r" b="b"/>
              <a:pathLst>
                <a:path w="27" h="38">
                  <a:moveTo>
                    <a:pt x="27" y="36"/>
                  </a:moveTo>
                  <a:lnTo>
                    <a:pt x="27" y="36"/>
                  </a:lnTo>
                  <a:lnTo>
                    <a:pt x="23" y="37"/>
                  </a:lnTo>
                  <a:lnTo>
                    <a:pt x="17" y="38"/>
                  </a:lnTo>
                  <a:lnTo>
                    <a:pt x="17" y="38"/>
                  </a:lnTo>
                  <a:lnTo>
                    <a:pt x="14" y="38"/>
                  </a:lnTo>
                  <a:lnTo>
                    <a:pt x="10" y="37"/>
                  </a:lnTo>
                  <a:lnTo>
                    <a:pt x="7" y="35"/>
                  </a:lnTo>
                  <a:lnTo>
                    <a:pt x="5" y="33"/>
                  </a:lnTo>
                  <a:lnTo>
                    <a:pt x="3" y="31"/>
                  </a:lnTo>
                  <a:lnTo>
                    <a:pt x="1" y="28"/>
                  </a:lnTo>
                  <a:lnTo>
                    <a:pt x="0" y="24"/>
                  </a:lnTo>
                  <a:lnTo>
                    <a:pt x="0" y="20"/>
                  </a:lnTo>
                  <a:lnTo>
                    <a:pt x="0" y="20"/>
                  </a:lnTo>
                  <a:lnTo>
                    <a:pt x="0" y="16"/>
                  </a:lnTo>
                  <a:lnTo>
                    <a:pt x="1" y="12"/>
                  </a:lnTo>
                  <a:lnTo>
                    <a:pt x="3" y="9"/>
                  </a:lnTo>
                  <a:lnTo>
                    <a:pt x="5" y="6"/>
                  </a:lnTo>
                  <a:lnTo>
                    <a:pt x="7" y="4"/>
                  </a:lnTo>
                  <a:lnTo>
                    <a:pt x="11" y="2"/>
                  </a:lnTo>
                  <a:lnTo>
                    <a:pt x="14" y="0"/>
                  </a:lnTo>
                  <a:lnTo>
                    <a:pt x="18" y="0"/>
                  </a:lnTo>
                  <a:lnTo>
                    <a:pt x="18" y="0"/>
                  </a:lnTo>
                  <a:lnTo>
                    <a:pt x="24" y="0"/>
                  </a:lnTo>
                  <a:lnTo>
                    <a:pt x="27" y="2"/>
                  </a:lnTo>
                  <a:lnTo>
                    <a:pt x="26" y="6"/>
                  </a:lnTo>
                  <a:lnTo>
                    <a:pt x="26" y="6"/>
                  </a:lnTo>
                  <a:lnTo>
                    <a:pt x="23" y="5"/>
                  </a:lnTo>
                  <a:lnTo>
                    <a:pt x="18" y="5"/>
                  </a:lnTo>
                  <a:lnTo>
                    <a:pt x="18" y="5"/>
                  </a:lnTo>
                  <a:lnTo>
                    <a:pt x="13" y="6"/>
                  </a:lnTo>
                  <a:lnTo>
                    <a:pt x="8" y="9"/>
                  </a:lnTo>
                  <a:lnTo>
                    <a:pt x="5" y="13"/>
                  </a:lnTo>
                  <a:lnTo>
                    <a:pt x="4" y="20"/>
                  </a:lnTo>
                  <a:lnTo>
                    <a:pt x="4" y="20"/>
                  </a:lnTo>
                  <a:lnTo>
                    <a:pt x="5" y="26"/>
                  </a:lnTo>
                  <a:lnTo>
                    <a:pt x="8" y="30"/>
                  </a:lnTo>
                  <a:lnTo>
                    <a:pt x="12" y="33"/>
                  </a:lnTo>
                  <a:lnTo>
                    <a:pt x="18" y="34"/>
                  </a:lnTo>
                  <a:lnTo>
                    <a:pt x="18" y="34"/>
                  </a:lnTo>
                  <a:lnTo>
                    <a:pt x="22" y="34"/>
                  </a:lnTo>
                  <a:lnTo>
                    <a:pt x="26" y="32"/>
                  </a:lnTo>
                  <a:lnTo>
                    <a:pt x="27" y="36"/>
                  </a:lnTo>
                  <a:lnTo>
                    <a:pt x="27" y="36"/>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0" name="Freeform 26"/>
            <p:cNvSpPr>
              <a:spLocks noEditPoints="1"/>
            </p:cNvSpPr>
            <p:nvPr/>
          </p:nvSpPr>
          <p:spPr>
            <a:xfrm>
              <a:off x="6188075" y="6413501"/>
              <a:ext cx="39687" cy="42863"/>
            </a:xfrm>
            <a:custGeom>
              <a:avLst/>
              <a:gdLst/>
              <a:ahLst/>
              <a:cxnLst>
                <a:cxn ang="0">
                  <a:pos x="5" y="14"/>
                </a:cxn>
                <a:cxn ang="0">
                  <a:pos x="5" y="14"/>
                </a:cxn>
                <a:cxn ang="0">
                  <a:pos x="5" y="17"/>
                </a:cxn>
                <a:cxn ang="0">
                  <a:pos x="7" y="21"/>
                </a:cxn>
                <a:cxn ang="0">
                  <a:pos x="9" y="23"/>
                </a:cxn>
                <a:cxn ang="0">
                  <a:pos x="13" y="23"/>
                </a:cxn>
                <a:cxn ang="0">
                  <a:pos x="13" y="23"/>
                </a:cxn>
                <a:cxn ang="0">
                  <a:pos x="16" y="23"/>
                </a:cxn>
                <a:cxn ang="0">
                  <a:pos x="18" y="21"/>
                </a:cxn>
                <a:cxn ang="0">
                  <a:pos x="20" y="17"/>
                </a:cxn>
                <a:cxn ang="0">
                  <a:pos x="20" y="13"/>
                </a:cxn>
                <a:cxn ang="0">
                  <a:pos x="20" y="13"/>
                </a:cxn>
                <a:cxn ang="0">
                  <a:pos x="20" y="10"/>
                </a:cxn>
                <a:cxn ang="0">
                  <a:pos x="19" y="7"/>
                </a:cxn>
                <a:cxn ang="0">
                  <a:pos x="16" y="4"/>
                </a:cxn>
                <a:cxn ang="0">
                  <a:pos x="13" y="3"/>
                </a:cxn>
                <a:cxn ang="0">
                  <a:pos x="13" y="3"/>
                </a:cxn>
                <a:cxn ang="0">
                  <a:pos x="9" y="4"/>
                </a:cxn>
                <a:cxn ang="0">
                  <a:pos x="7" y="7"/>
                </a:cxn>
                <a:cxn ang="0">
                  <a:pos x="5" y="10"/>
                </a:cxn>
                <a:cxn ang="0">
                  <a:pos x="5" y="14"/>
                </a:cxn>
                <a:cxn ang="0">
                  <a:pos x="5" y="14"/>
                </a:cxn>
                <a:cxn ang="0">
                  <a:pos x="25" y="13"/>
                </a:cxn>
                <a:cxn ang="0">
                  <a:pos x="25" y="13"/>
                </a:cxn>
                <a:cxn ang="0">
                  <a:pos x="25" y="17"/>
                </a:cxn>
                <a:cxn ang="0">
                  <a:pos x="24" y="19"/>
                </a:cxn>
                <a:cxn ang="0">
                  <a:pos x="21" y="24"/>
                </a:cxn>
                <a:cxn ang="0">
                  <a:pos x="17" y="26"/>
                </a:cxn>
                <a:cxn ang="0">
                  <a:pos x="12" y="27"/>
                </a:cxn>
                <a:cxn ang="0">
                  <a:pos x="12" y="27"/>
                </a:cxn>
                <a:cxn ang="0">
                  <a:pos x="7" y="26"/>
                </a:cxn>
                <a:cxn ang="0">
                  <a:pos x="4" y="23"/>
                </a:cxn>
                <a:cxn ang="0">
                  <a:pos x="1" y="19"/>
                </a:cxn>
                <a:cxn ang="0">
                  <a:pos x="0" y="14"/>
                </a:cxn>
                <a:cxn ang="0">
                  <a:pos x="0" y="14"/>
                </a:cxn>
                <a:cxn ang="0">
                  <a:pos x="1" y="8"/>
                </a:cxn>
                <a:cxn ang="0">
                  <a:pos x="4" y="4"/>
                </a:cxn>
                <a:cxn ang="0">
                  <a:pos x="8" y="1"/>
                </a:cxn>
                <a:cxn ang="0">
                  <a:pos x="13" y="0"/>
                </a:cxn>
                <a:cxn ang="0">
                  <a:pos x="13" y="0"/>
                </a:cxn>
                <a:cxn ang="0">
                  <a:pos x="18" y="1"/>
                </a:cxn>
                <a:cxn ang="0">
                  <a:pos x="22" y="4"/>
                </a:cxn>
                <a:cxn ang="0">
                  <a:pos x="24" y="8"/>
                </a:cxn>
                <a:cxn ang="0">
                  <a:pos x="25" y="13"/>
                </a:cxn>
                <a:cxn ang="0">
                  <a:pos x="25" y="13"/>
                </a:cxn>
              </a:cxnLst>
              <a:rect l="0" t="0" r="r" b="b"/>
              <a:pathLst>
                <a:path w="25" h="27">
                  <a:moveTo>
                    <a:pt x="5" y="14"/>
                  </a:moveTo>
                  <a:lnTo>
                    <a:pt x="5" y="14"/>
                  </a:lnTo>
                  <a:lnTo>
                    <a:pt x="5" y="17"/>
                  </a:lnTo>
                  <a:lnTo>
                    <a:pt x="7" y="21"/>
                  </a:lnTo>
                  <a:lnTo>
                    <a:pt x="9" y="23"/>
                  </a:lnTo>
                  <a:lnTo>
                    <a:pt x="13" y="23"/>
                  </a:lnTo>
                  <a:lnTo>
                    <a:pt x="13" y="23"/>
                  </a:lnTo>
                  <a:lnTo>
                    <a:pt x="16" y="23"/>
                  </a:lnTo>
                  <a:lnTo>
                    <a:pt x="18" y="21"/>
                  </a:lnTo>
                  <a:lnTo>
                    <a:pt x="20" y="17"/>
                  </a:lnTo>
                  <a:lnTo>
                    <a:pt x="20" y="13"/>
                  </a:lnTo>
                  <a:lnTo>
                    <a:pt x="20" y="13"/>
                  </a:lnTo>
                  <a:lnTo>
                    <a:pt x="20" y="10"/>
                  </a:lnTo>
                  <a:lnTo>
                    <a:pt x="19" y="7"/>
                  </a:lnTo>
                  <a:lnTo>
                    <a:pt x="16" y="4"/>
                  </a:lnTo>
                  <a:lnTo>
                    <a:pt x="13" y="3"/>
                  </a:lnTo>
                  <a:lnTo>
                    <a:pt x="13" y="3"/>
                  </a:lnTo>
                  <a:lnTo>
                    <a:pt x="9" y="4"/>
                  </a:lnTo>
                  <a:lnTo>
                    <a:pt x="7" y="7"/>
                  </a:lnTo>
                  <a:lnTo>
                    <a:pt x="5" y="10"/>
                  </a:lnTo>
                  <a:lnTo>
                    <a:pt x="5" y="14"/>
                  </a:lnTo>
                  <a:lnTo>
                    <a:pt x="5" y="14"/>
                  </a:lnTo>
                  <a:close/>
                  <a:moveTo>
                    <a:pt x="25" y="13"/>
                  </a:moveTo>
                  <a:lnTo>
                    <a:pt x="25" y="13"/>
                  </a:lnTo>
                  <a:lnTo>
                    <a:pt x="25" y="17"/>
                  </a:lnTo>
                  <a:lnTo>
                    <a:pt x="24" y="19"/>
                  </a:lnTo>
                  <a:lnTo>
                    <a:pt x="21" y="24"/>
                  </a:lnTo>
                  <a:lnTo>
                    <a:pt x="17" y="26"/>
                  </a:lnTo>
                  <a:lnTo>
                    <a:pt x="12" y="27"/>
                  </a:lnTo>
                  <a:lnTo>
                    <a:pt x="12" y="27"/>
                  </a:lnTo>
                  <a:lnTo>
                    <a:pt x="7" y="26"/>
                  </a:lnTo>
                  <a:lnTo>
                    <a:pt x="4" y="23"/>
                  </a:lnTo>
                  <a:lnTo>
                    <a:pt x="1" y="19"/>
                  </a:lnTo>
                  <a:lnTo>
                    <a:pt x="0" y="14"/>
                  </a:lnTo>
                  <a:lnTo>
                    <a:pt x="0" y="14"/>
                  </a:lnTo>
                  <a:lnTo>
                    <a:pt x="1" y="8"/>
                  </a:lnTo>
                  <a:lnTo>
                    <a:pt x="4" y="4"/>
                  </a:lnTo>
                  <a:lnTo>
                    <a:pt x="8" y="1"/>
                  </a:lnTo>
                  <a:lnTo>
                    <a:pt x="13" y="0"/>
                  </a:lnTo>
                  <a:lnTo>
                    <a:pt x="13" y="0"/>
                  </a:lnTo>
                  <a:lnTo>
                    <a:pt x="18" y="1"/>
                  </a:lnTo>
                  <a:lnTo>
                    <a:pt x="22" y="4"/>
                  </a:lnTo>
                  <a:lnTo>
                    <a:pt x="24" y="8"/>
                  </a:lnTo>
                  <a:lnTo>
                    <a:pt x="25" y="13"/>
                  </a:lnTo>
                  <a:lnTo>
                    <a:pt x="25"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1" name="Freeform 27"/>
            <p:cNvSpPr/>
            <p:nvPr/>
          </p:nvSpPr>
          <p:spPr>
            <a:xfrm>
              <a:off x="6237288" y="6394451"/>
              <a:ext cx="34925" cy="60325"/>
            </a:xfrm>
            <a:custGeom>
              <a:avLst/>
              <a:gdLst/>
              <a:ahLst/>
              <a:cxnLst>
                <a:cxn ang="0">
                  <a:pos x="0" y="0"/>
                </a:cxn>
                <a:cxn ang="0">
                  <a:pos x="5" y="0"/>
                </a:cxn>
                <a:cxn ang="0">
                  <a:pos x="5" y="17"/>
                </a:cxn>
                <a:cxn ang="0">
                  <a:pos x="5" y="17"/>
                </a:cxn>
                <a:cxn ang="0">
                  <a:pos x="5" y="17"/>
                </a:cxn>
                <a:cxn ang="0">
                  <a:pos x="6" y="15"/>
                </a:cxn>
                <a:cxn ang="0">
                  <a:pos x="8" y="13"/>
                </a:cxn>
                <a:cxn ang="0">
                  <a:pos x="8" y="13"/>
                </a:cxn>
                <a:cxn ang="0">
                  <a:pos x="10" y="12"/>
                </a:cxn>
                <a:cxn ang="0">
                  <a:pos x="13" y="12"/>
                </a:cxn>
                <a:cxn ang="0">
                  <a:pos x="13" y="12"/>
                </a:cxn>
                <a:cxn ang="0">
                  <a:pos x="16" y="12"/>
                </a:cxn>
                <a:cxn ang="0">
                  <a:pos x="19" y="14"/>
                </a:cxn>
                <a:cxn ang="0">
                  <a:pos x="21" y="18"/>
                </a:cxn>
                <a:cxn ang="0">
                  <a:pos x="22" y="23"/>
                </a:cxn>
                <a:cxn ang="0">
                  <a:pos x="22" y="38"/>
                </a:cxn>
                <a:cxn ang="0">
                  <a:pos x="17" y="38"/>
                </a:cxn>
                <a:cxn ang="0">
                  <a:pos x="17" y="24"/>
                </a:cxn>
                <a:cxn ang="0">
                  <a:pos x="17" y="24"/>
                </a:cxn>
                <a:cxn ang="0">
                  <a:pos x="17" y="21"/>
                </a:cxn>
                <a:cxn ang="0">
                  <a:pos x="16" y="18"/>
                </a:cxn>
                <a:cxn ang="0">
                  <a:pos x="14" y="16"/>
                </a:cxn>
                <a:cxn ang="0">
                  <a:pos x="11" y="16"/>
                </a:cxn>
                <a:cxn ang="0">
                  <a:pos x="11" y="16"/>
                </a:cxn>
                <a:cxn ang="0">
                  <a:pos x="9" y="16"/>
                </a:cxn>
                <a:cxn ang="0">
                  <a:pos x="7" y="17"/>
                </a:cxn>
                <a:cxn ang="0">
                  <a:pos x="5" y="21"/>
                </a:cxn>
                <a:cxn ang="0">
                  <a:pos x="5" y="21"/>
                </a:cxn>
                <a:cxn ang="0">
                  <a:pos x="5" y="23"/>
                </a:cxn>
                <a:cxn ang="0">
                  <a:pos x="5" y="38"/>
                </a:cxn>
                <a:cxn ang="0">
                  <a:pos x="0" y="38"/>
                </a:cxn>
                <a:cxn ang="0">
                  <a:pos x="0" y="0"/>
                </a:cxn>
                <a:cxn ang="0">
                  <a:pos x="0" y="0"/>
                </a:cxn>
              </a:cxnLst>
              <a:rect l="0" t="0" r="r" b="b"/>
              <a:pathLst>
                <a:path w="22" h="38">
                  <a:moveTo>
                    <a:pt x="0" y="0"/>
                  </a:moveTo>
                  <a:lnTo>
                    <a:pt x="5" y="0"/>
                  </a:lnTo>
                  <a:lnTo>
                    <a:pt x="5" y="17"/>
                  </a:lnTo>
                  <a:lnTo>
                    <a:pt x="5" y="17"/>
                  </a:lnTo>
                  <a:lnTo>
                    <a:pt x="5" y="17"/>
                  </a:lnTo>
                  <a:lnTo>
                    <a:pt x="6" y="15"/>
                  </a:lnTo>
                  <a:lnTo>
                    <a:pt x="8" y="13"/>
                  </a:lnTo>
                  <a:lnTo>
                    <a:pt x="8" y="13"/>
                  </a:lnTo>
                  <a:lnTo>
                    <a:pt x="10" y="12"/>
                  </a:lnTo>
                  <a:lnTo>
                    <a:pt x="13" y="12"/>
                  </a:lnTo>
                  <a:lnTo>
                    <a:pt x="13" y="12"/>
                  </a:lnTo>
                  <a:lnTo>
                    <a:pt x="16" y="12"/>
                  </a:lnTo>
                  <a:lnTo>
                    <a:pt x="19" y="14"/>
                  </a:lnTo>
                  <a:lnTo>
                    <a:pt x="21" y="18"/>
                  </a:lnTo>
                  <a:lnTo>
                    <a:pt x="22" y="23"/>
                  </a:lnTo>
                  <a:lnTo>
                    <a:pt x="22" y="38"/>
                  </a:lnTo>
                  <a:lnTo>
                    <a:pt x="17" y="38"/>
                  </a:lnTo>
                  <a:lnTo>
                    <a:pt x="17" y="24"/>
                  </a:lnTo>
                  <a:lnTo>
                    <a:pt x="17" y="24"/>
                  </a:lnTo>
                  <a:lnTo>
                    <a:pt x="17" y="21"/>
                  </a:lnTo>
                  <a:lnTo>
                    <a:pt x="16" y="18"/>
                  </a:lnTo>
                  <a:lnTo>
                    <a:pt x="14" y="16"/>
                  </a:lnTo>
                  <a:lnTo>
                    <a:pt x="11" y="16"/>
                  </a:lnTo>
                  <a:lnTo>
                    <a:pt x="11" y="16"/>
                  </a:lnTo>
                  <a:lnTo>
                    <a:pt x="9" y="16"/>
                  </a:lnTo>
                  <a:lnTo>
                    <a:pt x="7" y="17"/>
                  </a:lnTo>
                  <a:lnTo>
                    <a:pt x="5" y="21"/>
                  </a:lnTo>
                  <a:lnTo>
                    <a:pt x="5" y="21"/>
                  </a:lnTo>
                  <a:lnTo>
                    <a:pt x="5" y="23"/>
                  </a:lnTo>
                  <a:lnTo>
                    <a:pt x="5" y="38"/>
                  </a:lnTo>
                  <a:lnTo>
                    <a:pt x="0" y="38"/>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2" name="Freeform 28"/>
            <p:cNvSpPr/>
            <p:nvPr/>
          </p:nvSpPr>
          <p:spPr>
            <a:xfrm>
              <a:off x="6283325" y="6413501"/>
              <a:ext cx="36512" cy="41275"/>
            </a:xfrm>
            <a:custGeom>
              <a:avLst/>
              <a:gdLst/>
              <a:ahLst/>
              <a:cxnLst>
                <a:cxn ang="0">
                  <a:pos x="1" y="8"/>
                </a:cxn>
                <a:cxn ang="0">
                  <a:pos x="1" y="8"/>
                </a:cxn>
                <a:cxn ang="0">
                  <a:pos x="0" y="1"/>
                </a:cxn>
                <a:cxn ang="0">
                  <a:pos x="5" y="1"/>
                </a:cxn>
                <a:cxn ang="0">
                  <a:pos x="5" y="5"/>
                </a:cxn>
                <a:cxn ang="0">
                  <a:pos x="5" y="5"/>
                </a:cxn>
                <a:cxn ang="0">
                  <a:pos x="5" y="5"/>
                </a:cxn>
                <a:cxn ang="0">
                  <a:pos x="6" y="3"/>
                </a:cxn>
                <a:cxn ang="0">
                  <a:pos x="8" y="1"/>
                </a:cxn>
                <a:cxn ang="0">
                  <a:pos x="10" y="0"/>
                </a:cxn>
                <a:cxn ang="0">
                  <a:pos x="13" y="0"/>
                </a:cxn>
                <a:cxn ang="0">
                  <a:pos x="13" y="0"/>
                </a:cxn>
                <a:cxn ang="0">
                  <a:pos x="16" y="0"/>
                </a:cxn>
                <a:cxn ang="0">
                  <a:pos x="19" y="2"/>
                </a:cxn>
                <a:cxn ang="0">
                  <a:pos x="22" y="6"/>
                </a:cxn>
                <a:cxn ang="0">
                  <a:pos x="23" y="11"/>
                </a:cxn>
                <a:cxn ang="0">
                  <a:pos x="23" y="26"/>
                </a:cxn>
                <a:cxn ang="0">
                  <a:pos x="18" y="26"/>
                </a:cxn>
                <a:cxn ang="0">
                  <a:pos x="18" y="11"/>
                </a:cxn>
                <a:cxn ang="0">
                  <a:pos x="18" y="11"/>
                </a:cxn>
                <a:cxn ang="0">
                  <a:pos x="18" y="9"/>
                </a:cxn>
                <a:cxn ang="0">
                  <a:pos x="17" y="6"/>
                </a:cxn>
                <a:cxn ang="0">
                  <a:pos x="15" y="4"/>
                </a:cxn>
                <a:cxn ang="0">
                  <a:pos x="12" y="4"/>
                </a:cxn>
                <a:cxn ang="0">
                  <a:pos x="12" y="4"/>
                </a:cxn>
                <a:cxn ang="0">
                  <a:pos x="10" y="4"/>
                </a:cxn>
                <a:cxn ang="0">
                  <a:pos x="8" y="5"/>
                </a:cxn>
                <a:cxn ang="0">
                  <a:pos x="6" y="7"/>
                </a:cxn>
                <a:cxn ang="0">
                  <a:pos x="6" y="9"/>
                </a:cxn>
                <a:cxn ang="0">
                  <a:pos x="6" y="9"/>
                </a:cxn>
                <a:cxn ang="0">
                  <a:pos x="5" y="11"/>
                </a:cxn>
                <a:cxn ang="0">
                  <a:pos x="5" y="26"/>
                </a:cxn>
                <a:cxn ang="0">
                  <a:pos x="1" y="26"/>
                </a:cxn>
                <a:cxn ang="0">
                  <a:pos x="1" y="8"/>
                </a:cxn>
                <a:cxn ang="0">
                  <a:pos x="1" y="8"/>
                </a:cxn>
              </a:cxnLst>
              <a:rect l="0" t="0" r="r" b="b"/>
              <a:pathLst>
                <a:path w="23" h="26">
                  <a:moveTo>
                    <a:pt x="1" y="8"/>
                  </a:moveTo>
                  <a:lnTo>
                    <a:pt x="1" y="8"/>
                  </a:lnTo>
                  <a:lnTo>
                    <a:pt x="0" y="1"/>
                  </a:lnTo>
                  <a:lnTo>
                    <a:pt x="5" y="1"/>
                  </a:lnTo>
                  <a:lnTo>
                    <a:pt x="5" y="5"/>
                  </a:lnTo>
                  <a:lnTo>
                    <a:pt x="5" y="5"/>
                  </a:lnTo>
                  <a:lnTo>
                    <a:pt x="5" y="5"/>
                  </a:lnTo>
                  <a:lnTo>
                    <a:pt x="6" y="3"/>
                  </a:lnTo>
                  <a:lnTo>
                    <a:pt x="8" y="1"/>
                  </a:lnTo>
                  <a:lnTo>
                    <a:pt x="10" y="0"/>
                  </a:lnTo>
                  <a:lnTo>
                    <a:pt x="13" y="0"/>
                  </a:lnTo>
                  <a:lnTo>
                    <a:pt x="13" y="0"/>
                  </a:lnTo>
                  <a:lnTo>
                    <a:pt x="16" y="0"/>
                  </a:lnTo>
                  <a:lnTo>
                    <a:pt x="19" y="2"/>
                  </a:lnTo>
                  <a:lnTo>
                    <a:pt x="22" y="6"/>
                  </a:lnTo>
                  <a:lnTo>
                    <a:pt x="23" y="11"/>
                  </a:lnTo>
                  <a:lnTo>
                    <a:pt x="23" y="26"/>
                  </a:lnTo>
                  <a:lnTo>
                    <a:pt x="18" y="26"/>
                  </a:lnTo>
                  <a:lnTo>
                    <a:pt x="18" y="11"/>
                  </a:lnTo>
                  <a:lnTo>
                    <a:pt x="18" y="11"/>
                  </a:lnTo>
                  <a:lnTo>
                    <a:pt x="18" y="9"/>
                  </a:lnTo>
                  <a:lnTo>
                    <a:pt x="17" y="6"/>
                  </a:lnTo>
                  <a:lnTo>
                    <a:pt x="15" y="4"/>
                  </a:lnTo>
                  <a:lnTo>
                    <a:pt x="12" y="4"/>
                  </a:lnTo>
                  <a:lnTo>
                    <a:pt x="12" y="4"/>
                  </a:lnTo>
                  <a:lnTo>
                    <a:pt x="10" y="4"/>
                  </a:lnTo>
                  <a:lnTo>
                    <a:pt x="8" y="5"/>
                  </a:lnTo>
                  <a:lnTo>
                    <a:pt x="6" y="7"/>
                  </a:lnTo>
                  <a:lnTo>
                    <a:pt x="6" y="9"/>
                  </a:lnTo>
                  <a:lnTo>
                    <a:pt x="6" y="9"/>
                  </a:lnTo>
                  <a:lnTo>
                    <a:pt x="5" y="11"/>
                  </a:lnTo>
                  <a:lnTo>
                    <a:pt x="5" y="26"/>
                  </a:lnTo>
                  <a:lnTo>
                    <a:pt x="1" y="26"/>
                  </a:lnTo>
                  <a:lnTo>
                    <a:pt x="1" y="8"/>
                  </a:lnTo>
                  <a:lnTo>
                    <a:pt x="1" y="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3" name="Freeform 29"/>
            <p:cNvSpPr/>
            <p:nvPr/>
          </p:nvSpPr>
          <p:spPr>
            <a:xfrm>
              <a:off x="6350000" y="6396038"/>
              <a:ext cx="31750" cy="58738"/>
            </a:xfrm>
            <a:custGeom>
              <a:avLst/>
              <a:gdLst/>
              <a:ahLst/>
              <a:cxnLst>
                <a:cxn ang="0">
                  <a:pos x="0" y="0"/>
                </a:cxn>
                <a:cxn ang="0">
                  <a:pos x="20" y="0"/>
                </a:cxn>
                <a:cxn ang="0">
                  <a:pos x="20" y="5"/>
                </a:cxn>
                <a:cxn ang="0">
                  <a:pos x="4" y="5"/>
                </a:cxn>
                <a:cxn ang="0">
                  <a:pos x="4" y="17"/>
                </a:cxn>
                <a:cxn ang="0">
                  <a:pos x="19" y="17"/>
                </a:cxn>
                <a:cxn ang="0">
                  <a:pos x="19" y="21"/>
                </a:cxn>
                <a:cxn ang="0">
                  <a:pos x="4" y="21"/>
                </a:cxn>
                <a:cxn ang="0">
                  <a:pos x="4" y="37"/>
                </a:cxn>
                <a:cxn ang="0">
                  <a:pos x="0" y="37"/>
                </a:cxn>
                <a:cxn ang="0">
                  <a:pos x="0" y="0"/>
                </a:cxn>
                <a:cxn ang="0">
                  <a:pos x="0" y="0"/>
                </a:cxn>
              </a:cxnLst>
              <a:rect l="0" t="0" r="r" b="b"/>
              <a:pathLst>
                <a:path w="20" h="37">
                  <a:moveTo>
                    <a:pt x="0" y="0"/>
                  </a:moveTo>
                  <a:lnTo>
                    <a:pt x="20" y="0"/>
                  </a:lnTo>
                  <a:lnTo>
                    <a:pt x="20" y="5"/>
                  </a:lnTo>
                  <a:lnTo>
                    <a:pt x="4" y="5"/>
                  </a:lnTo>
                  <a:lnTo>
                    <a:pt x="4" y="17"/>
                  </a:lnTo>
                  <a:lnTo>
                    <a:pt x="19" y="17"/>
                  </a:lnTo>
                  <a:lnTo>
                    <a:pt x="19" y="21"/>
                  </a:lnTo>
                  <a:lnTo>
                    <a:pt x="4" y="21"/>
                  </a:lnTo>
                  <a:lnTo>
                    <a:pt x="4" y="37"/>
                  </a:lnTo>
                  <a:lnTo>
                    <a:pt x="0" y="37"/>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4" name="Freeform 30"/>
            <p:cNvSpPr>
              <a:spLocks noEditPoints="1"/>
            </p:cNvSpPr>
            <p:nvPr/>
          </p:nvSpPr>
          <p:spPr>
            <a:xfrm>
              <a:off x="6386513" y="6413501"/>
              <a:ext cx="36512" cy="42863"/>
            </a:xfrm>
            <a:custGeom>
              <a:avLst/>
              <a:gdLst/>
              <a:ahLst/>
              <a:cxnLst>
                <a:cxn ang="0">
                  <a:pos x="18" y="11"/>
                </a:cxn>
                <a:cxn ang="0">
                  <a:pos x="18" y="11"/>
                </a:cxn>
                <a:cxn ang="0">
                  <a:pos x="18" y="8"/>
                </a:cxn>
                <a:cxn ang="0">
                  <a:pos x="17" y="6"/>
                </a:cxn>
                <a:cxn ang="0">
                  <a:pos x="15" y="4"/>
                </a:cxn>
                <a:cxn ang="0">
                  <a:pos x="12" y="3"/>
                </a:cxn>
                <a:cxn ang="0">
                  <a:pos x="12" y="3"/>
                </a:cxn>
                <a:cxn ang="0">
                  <a:pos x="9" y="4"/>
                </a:cxn>
                <a:cxn ang="0">
                  <a:pos x="6" y="6"/>
                </a:cxn>
                <a:cxn ang="0">
                  <a:pos x="5" y="8"/>
                </a:cxn>
                <a:cxn ang="0">
                  <a:pos x="4" y="11"/>
                </a:cxn>
                <a:cxn ang="0">
                  <a:pos x="18" y="11"/>
                </a:cxn>
                <a:cxn ang="0">
                  <a:pos x="18" y="11"/>
                </a:cxn>
                <a:cxn ang="0">
                  <a:pos x="4" y="14"/>
                </a:cxn>
                <a:cxn ang="0">
                  <a:pos x="4" y="14"/>
                </a:cxn>
                <a:cxn ang="0">
                  <a:pos x="5" y="18"/>
                </a:cxn>
                <a:cxn ang="0">
                  <a:pos x="7" y="21"/>
                </a:cxn>
                <a:cxn ang="0">
                  <a:pos x="10" y="23"/>
                </a:cxn>
                <a:cxn ang="0">
                  <a:pos x="13" y="23"/>
                </a:cxn>
                <a:cxn ang="0">
                  <a:pos x="13" y="23"/>
                </a:cxn>
                <a:cxn ang="0">
                  <a:pos x="17" y="23"/>
                </a:cxn>
                <a:cxn ang="0">
                  <a:pos x="20" y="22"/>
                </a:cxn>
                <a:cxn ang="0">
                  <a:pos x="21" y="25"/>
                </a:cxn>
                <a:cxn ang="0">
                  <a:pos x="21" y="25"/>
                </a:cxn>
                <a:cxn ang="0">
                  <a:pos x="18" y="26"/>
                </a:cxn>
                <a:cxn ang="0">
                  <a:pos x="13" y="27"/>
                </a:cxn>
                <a:cxn ang="0">
                  <a:pos x="13" y="27"/>
                </a:cxn>
                <a:cxn ang="0">
                  <a:pos x="7" y="26"/>
                </a:cxn>
                <a:cxn ang="0">
                  <a:pos x="3" y="23"/>
                </a:cxn>
                <a:cxn ang="0">
                  <a:pos x="1" y="19"/>
                </a:cxn>
                <a:cxn ang="0">
                  <a:pos x="0" y="14"/>
                </a:cxn>
                <a:cxn ang="0">
                  <a:pos x="0" y="14"/>
                </a:cxn>
                <a:cxn ang="0">
                  <a:pos x="1" y="8"/>
                </a:cxn>
                <a:cxn ang="0">
                  <a:pos x="3" y="4"/>
                </a:cxn>
                <a:cxn ang="0">
                  <a:pos x="7" y="1"/>
                </a:cxn>
                <a:cxn ang="0">
                  <a:pos x="12" y="0"/>
                </a:cxn>
                <a:cxn ang="0">
                  <a:pos x="12" y="0"/>
                </a:cxn>
                <a:cxn ang="0">
                  <a:pos x="15" y="0"/>
                </a:cxn>
                <a:cxn ang="0">
                  <a:pos x="17" y="1"/>
                </a:cxn>
                <a:cxn ang="0">
                  <a:pos x="20" y="4"/>
                </a:cxn>
                <a:cxn ang="0">
                  <a:pos x="22" y="8"/>
                </a:cxn>
                <a:cxn ang="0">
                  <a:pos x="23" y="12"/>
                </a:cxn>
                <a:cxn ang="0">
                  <a:pos x="23" y="12"/>
                </a:cxn>
                <a:cxn ang="0">
                  <a:pos x="22" y="14"/>
                </a:cxn>
                <a:cxn ang="0">
                  <a:pos x="4" y="14"/>
                </a:cxn>
                <a:cxn ang="0">
                  <a:pos x="4" y="14"/>
                </a:cxn>
              </a:cxnLst>
              <a:rect l="0" t="0" r="r" b="b"/>
              <a:pathLst>
                <a:path w="23" h="27">
                  <a:moveTo>
                    <a:pt x="18" y="11"/>
                  </a:moveTo>
                  <a:lnTo>
                    <a:pt x="18" y="11"/>
                  </a:lnTo>
                  <a:lnTo>
                    <a:pt x="18" y="8"/>
                  </a:lnTo>
                  <a:lnTo>
                    <a:pt x="17" y="6"/>
                  </a:lnTo>
                  <a:lnTo>
                    <a:pt x="15" y="4"/>
                  </a:lnTo>
                  <a:lnTo>
                    <a:pt x="12" y="3"/>
                  </a:lnTo>
                  <a:lnTo>
                    <a:pt x="12" y="3"/>
                  </a:lnTo>
                  <a:lnTo>
                    <a:pt x="9" y="4"/>
                  </a:lnTo>
                  <a:lnTo>
                    <a:pt x="6" y="6"/>
                  </a:lnTo>
                  <a:lnTo>
                    <a:pt x="5" y="8"/>
                  </a:lnTo>
                  <a:lnTo>
                    <a:pt x="4" y="11"/>
                  </a:lnTo>
                  <a:lnTo>
                    <a:pt x="18" y="11"/>
                  </a:lnTo>
                  <a:lnTo>
                    <a:pt x="18" y="11"/>
                  </a:lnTo>
                  <a:close/>
                  <a:moveTo>
                    <a:pt x="4" y="14"/>
                  </a:moveTo>
                  <a:lnTo>
                    <a:pt x="4" y="14"/>
                  </a:lnTo>
                  <a:lnTo>
                    <a:pt x="5" y="18"/>
                  </a:lnTo>
                  <a:lnTo>
                    <a:pt x="7" y="21"/>
                  </a:lnTo>
                  <a:lnTo>
                    <a:pt x="10" y="23"/>
                  </a:lnTo>
                  <a:lnTo>
                    <a:pt x="13" y="23"/>
                  </a:lnTo>
                  <a:lnTo>
                    <a:pt x="13" y="23"/>
                  </a:lnTo>
                  <a:lnTo>
                    <a:pt x="17" y="23"/>
                  </a:lnTo>
                  <a:lnTo>
                    <a:pt x="20" y="22"/>
                  </a:lnTo>
                  <a:lnTo>
                    <a:pt x="21" y="25"/>
                  </a:lnTo>
                  <a:lnTo>
                    <a:pt x="21" y="25"/>
                  </a:lnTo>
                  <a:lnTo>
                    <a:pt x="18" y="26"/>
                  </a:lnTo>
                  <a:lnTo>
                    <a:pt x="13" y="27"/>
                  </a:lnTo>
                  <a:lnTo>
                    <a:pt x="13" y="27"/>
                  </a:lnTo>
                  <a:lnTo>
                    <a:pt x="7" y="26"/>
                  </a:lnTo>
                  <a:lnTo>
                    <a:pt x="3" y="23"/>
                  </a:lnTo>
                  <a:lnTo>
                    <a:pt x="1" y="19"/>
                  </a:lnTo>
                  <a:lnTo>
                    <a:pt x="0" y="14"/>
                  </a:lnTo>
                  <a:lnTo>
                    <a:pt x="0" y="14"/>
                  </a:lnTo>
                  <a:lnTo>
                    <a:pt x="1" y="8"/>
                  </a:lnTo>
                  <a:lnTo>
                    <a:pt x="3" y="4"/>
                  </a:lnTo>
                  <a:lnTo>
                    <a:pt x="7" y="1"/>
                  </a:lnTo>
                  <a:lnTo>
                    <a:pt x="12" y="0"/>
                  </a:lnTo>
                  <a:lnTo>
                    <a:pt x="12" y="0"/>
                  </a:lnTo>
                  <a:lnTo>
                    <a:pt x="15" y="0"/>
                  </a:lnTo>
                  <a:lnTo>
                    <a:pt x="17" y="1"/>
                  </a:lnTo>
                  <a:lnTo>
                    <a:pt x="20" y="4"/>
                  </a:lnTo>
                  <a:lnTo>
                    <a:pt x="22" y="8"/>
                  </a:lnTo>
                  <a:lnTo>
                    <a:pt x="23" y="12"/>
                  </a:lnTo>
                  <a:lnTo>
                    <a:pt x="23" y="12"/>
                  </a:lnTo>
                  <a:lnTo>
                    <a:pt x="22" y="14"/>
                  </a:lnTo>
                  <a:lnTo>
                    <a:pt x="4" y="14"/>
                  </a:lnTo>
                  <a:lnTo>
                    <a:pt x="4" y="1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5" name="Freeform 31"/>
            <p:cNvSpPr/>
            <p:nvPr/>
          </p:nvSpPr>
          <p:spPr>
            <a:xfrm>
              <a:off x="6430963" y="6413501"/>
              <a:ext cx="20637" cy="41275"/>
            </a:xfrm>
            <a:custGeom>
              <a:avLst/>
              <a:gdLst/>
              <a:ahLst/>
              <a:cxnLst>
                <a:cxn ang="0">
                  <a:pos x="0" y="9"/>
                </a:cxn>
                <a:cxn ang="0">
                  <a:pos x="0" y="9"/>
                </a:cxn>
                <a:cxn ang="0">
                  <a:pos x="0" y="1"/>
                </a:cxn>
                <a:cxn ang="0">
                  <a:pos x="4" y="1"/>
                </a:cxn>
                <a:cxn ang="0">
                  <a:pos x="4" y="6"/>
                </a:cxn>
                <a:cxn ang="0">
                  <a:pos x="5" y="6"/>
                </a:cxn>
                <a:cxn ang="0">
                  <a:pos x="5" y="6"/>
                </a:cxn>
                <a:cxn ang="0">
                  <a:pos x="6" y="3"/>
                </a:cxn>
                <a:cxn ang="0">
                  <a:pos x="7" y="2"/>
                </a:cxn>
                <a:cxn ang="0">
                  <a:pos x="10" y="0"/>
                </a:cxn>
                <a:cxn ang="0">
                  <a:pos x="12" y="0"/>
                </a:cxn>
                <a:cxn ang="0">
                  <a:pos x="12" y="0"/>
                </a:cxn>
                <a:cxn ang="0">
                  <a:pos x="13" y="0"/>
                </a:cxn>
                <a:cxn ang="0">
                  <a:pos x="13" y="5"/>
                </a:cxn>
                <a:cxn ang="0">
                  <a:pos x="13" y="5"/>
                </a:cxn>
                <a:cxn ang="0">
                  <a:pos x="12" y="4"/>
                </a:cxn>
                <a:cxn ang="0">
                  <a:pos x="12" y="4"/>
                </a:cxn>
                <a:cxn ang="0">
                  <a:pos x="9" y="5"/>
                </a:cxn>
                <a:cxn ang="0">
                  <a:pos x="7" y="6"/>
                </a:cxn>
                <a:cxn ang="0">
                  <a:pos x="6" y="8"/>
                </a:cxn>
                <a:cxn ang="0">
                  <a:pos x="5" y="10"/>
                </a:cxn>
                <a:cxn ang="0">
                  <a:pos x="5" y="10"/>
                </a:cxn>
                <a:cxn ang="0">
                  <a:pos x="5" y="13"/>
                </a:cxn>
                <a:cxn ang="0">
                  <a:pos x="5" y="26"/>
                </a:cxn>
                <a:cxn ang="0">
                  <a:pos x="0" y="26"/>
                </a:cxn>
                <a:cxn ang="0">
                  <a:pos x="0" y="9"/>
                </a:cxn>
                <a:cxn ang="0">
                  <a:pos x="0" y="9"/>
                </a:cxn>
              </a:cxnLst>
              <a:rect l="0" t="0" r="r" b="b"/>
              <a:pathLst>
                <a:path w="13" h="26">
                  <a:moveTo>
                    <a:pt x="0" y="9"/>
                  </a:moveTo>
                  <a:lnTo>
                    <a:pt x="0" y="9"/>
                  </a:lnTo>
                  <a:lnTo>
                    <a:pt x="0" y="1"/>
                  </a:lnTo>
                  <a:lnTo>
                    <a:pt x="4" y="1"/>
                  </a:lnTo>
                  <a:lnTo>
                    <a:pt x="4" y="6"/>
                  </a:lnTo>
                  <a:lnTo>
                    <a:pt x="5" y="6"/>
                  </a:lnTo>
                  <a:lnTo>
                    <a:pt x="5" y="6"/>
                  </a:lnTo>
                  <a:lnTo>
                    <a:pt x="6" y="3"/>
                  </a:lnTo>
                  <a:lnTo>
                    <a:pt x="7" y="2"/>
                  </a:lnTo>
                  <a:lnTo>
                    <a:pt x="10" y="0"/>
                  </a:lnTo>
                  <a:lnTo>
                    <a:pt x="12" y="0"/>
                  </a:lnTo>
                  <a:lnTo>
                    <a:pt x="12" y="0"/>
                  </a:lnTo>
                  <a:lnTo>
                    <a:pt x="13" y="0"/>
                  </a:lnTo>
                  <a:lnTo>
                    <a:pt x="13" y="5"/>
                  </a:lnTo>
                  <a:lnTo>
                    <a:pt x="13" y="5"/>
                  </a:lnTo>
                  <a:lnTo>
                    <a:pt x="12" y="4"/>
                  </a:lnTo>
                  <a:lnTo>
                    <a:pt x="12" y="4"/>
                  </a:lnTo>
                  <a:lnTo>
                    <a:pt x="9" y="5"/>
                  </a:lnTo>
                  <a:lnTo>
                    <a:pt x="7" y="6"/>
                  </a:lnTo>
                  <a:lnTo>
                    <a:pt x="6" y="8"/>
                  </a:lnTo>
                  <a:lnTo>
                    <a:pt x="5" y="10"/>
                  </a:lnTo>
                  <a:lnTo>
                    <a:pt x="5" y="10"/>
                  </a:lnTo>
                  <a:lnTo>
                    <a:pt x="5" y="13"/>
                  </a:lnTo>
                  <a:lnTo>
                    <a:pt x="5" y="26"/>
                  </a:lnTo>
                  <a:lnTo>
                    <a:pt x="0" y="26"/>
                  </a:lnTo>
                  <a:lnTo>
                    <a:pt x="0" y="9"/>
                  </a:lnTo>
                  <a:lnTo>
                    <a:pt x="0" y="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6" name="Freeform 32"/>
            <p:cNvSpPr/>
            <p:nvPr/>
          </p:nvSpPr>
          <p:spPr>
            <a:xfrm>
              <a:off x="6459538" y="6413501"/>
              <a:ext cx="20637" cy="41275"/>
            </a:xfrm>
            <a:custGeom>
              <a:avLst/>
              <a:gdLst/>
              <a:ahLst/>
              <a:cxnLst>
                <a:cxn ang="0">
                  <a:pos x="0" y="9"/>
                </a:cxn>
                <a:cxn ang="0">
                  <a:pos x="0" y="9"/>
                </a:cxn>
                <a:cxn ang="0">
                  <a:pos x="0" y="1"/>
                </a:cxn>
                <a:cxn ang="0">
                  <a:pos x="4" y="1"/>
                </a:cxn>
                <a:cxn ang="0">
                  <a:pos x="4" y="6"/>
                </a:cxn>
                <a:cxn ang="0">
                  <a:pos x="4" y="6"/>
                </a:cxn>
                <a:cxn ang="0">
                  <a:pos x="4" y="6"/>
                </a:cxn>
                <a:cxn ang="0">
                  <a:pos x="5" y="3"/>
                </a:cxn>
                <a:cxn ang="0">
                  <a:pos x="7" y="2"/>
                </a:cxn>
                <a:cxn ang="0">
                  <a:pos x="9" y="0"/>
                </a:cxn>
                <a:cxn ang="0">
                  <a:pos x="11" y="0"/>
                </a:cxn>
                <a:cxn ang="0">
                  <a:pos x="11" y="0"/>
                </a:cxn>
                <a:cxn ang="0">
                  <a:pos x="13" y="0"/>
                </a:cxn>
                <a:cxn ang="0">
                  <a:pos x="13" y="5"/>
                </a:cxn>
                <a:cxn ang="0">
                  <a:pos x="13" y="5"/>
                </a:cxn>
                <a:cxn ang="0">
                  <a:pos x="11" y="4"/>
                </a:cxn>
                <a:cxn ang="0">
                  <a:pos x="11" y="4"/>
                </a:cxn>
                <a:cxn ang="0">
                  <a:pos x="9" y="5"/>
                </a:cxn>
                <a:cxn ang="0">
                  <a:pos x="7" y="6"/>
                </a:cxn>
                <a:cxn ang="0">
                  <a:pos x="6" y="8"/>
                </a:cxn>
                <a:cxn ang="0">
                  <a:pos x="5" y="10"/>
                </a:cxn>
                <a:cxn ang="0">
                  <a:pos x="5" y="10"/>
                </a:cxn>
                <a:cxn ang="0">
                  <a:pos x="5" y="13"/>
                </a:cxn>
                <a:cxn ang="0">
                  <a:pos x="5" y="26"/>
                </a:cxn>
                <a:cxn ang="0">
                  <a:pos x="0" y="26"/>
                </a:cxn>
                <a:cxn ang="0">
                  <a:pos x="0" y="9"/>
                </a:cxn>
                <a:cxn ang="0">
                  <a:pos x="0" y="9"/>
                </a:cxn>
              </a:cxnLst>
              <a:rect l="0" t="0" r="r" b="b"/>
              <a:pathLst>
                <a:path w="13" h="26">
                  <a:moveTo>
                    <a:pt x="0" y="9"/>
                  </a:moveTo>
                  <a:lnTo>
                    <a:pt x="0" y="9"/>
                  </a:lnTo>
                  <a:lnTo>
                    <a:pt x="0" y="1"/>
                  </a:lnTo>
                  <a:lnTo>
                    <a:pt x="4" y="1"/>
                  </a:lnTo>
                  <a:lnTo>
                    <a:pt x="4" y="6"/>
                  </a:lnTo>
                  <a:lnTo>
                    <a:pt x="4" y="6"/>
                  </a:lnTo>
                  <a:lnTo>
                    <a:pt x="4" y="6"/>
                  </a:lnTo>
                  <a:lnTo>
                    <a:pt x="5" y="3"/>
                  </a:lnTo>
                  <a:lnTo>
                    <a:pt x="7" y="2"/>
                  </a:lnTo>
                  <a:lnTo>
                    <a:pt x="9" y="0"/>
                  </a:lnTo>
                  <a:lnTo>
                    <a:pt x="11" y="0"/>
                  </a:lnTo>
                  <a:lnTo>
                    <a:pt x="11" y="0"/>
                  </a:lnTo>
                  <a:lnTo>
                    <a:pt x="13" y="0"/>
                  </a:lnTo>
                  <a:lnTo>
                    <a:pt x="13" y="5"/>
                  </a:lnTo>
                  <a:lnTo>
                    <a:pt x="13" y="5"/>
                  </a:lnTo>
                  <a:lnTo>
                    <a:pt x="11" y="4"/>
                  </a:lnTo>
                  <a:lnTo>
                    <a:pt x="11" y="4"/>
                  </a:lnTo>
                  <a:lnTo>
                    <a:pt x="9" y="5"/>
                  </a:lnTo>
                  <a:lnTo>
                    <a:pt x="7" y="6"/>
                  </a:lnTo>
                  <a:lnTo>
                    <a:pt x="6" y="8"/>
                  </a:lnTo>
                  <a:lnTo>
                    <a:pt x="5" y="10"/>
                  </a:lnTo>
                  <a:lnTo>
                    <a:pt x="5" y="10"/>
                  </a:lnTo>
                  <a:lnTo>
                    <a:pt x="5" y="13"/>
                  </a:lnTo>
                  <a:lnTo>
                    <a:pt x="5" y="26"/>
                  </a:lnTo>
                  <a:lnTo>
                    <a:pt x="0" y="26"/>
                  </a:lnTo>
                  <a:lnTo>
                    <a:pt x="0" y="9"/>
                  </a:lnTo>
                  <a:lnTo>
                    <a:pt x="0" y="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7" name="Freeform 33"/>
            <p:cNvSpPr>
              <a:spLocks noEditPoints="1"/>
            </p:cNvSpPr>
            <p:nvPr/>
          </p:nvSpPr>
          <p:spPr>
            <a:xfrm>
              <a:off x="6486525" y="6396038"/>
              <a:ext cx="9525" cy="58738"/>
            </a:xfrm>
            <a:custGeom>
              <a:avLst/>
              <a:gdLst/>
              <a:ahLst/>
              <a:cxnLst>
                <a:cxn ang="0">
                  <a:pos x="1" y="37"/>
                </a:cxn>
                <a:cxn ang="0">
                  <a:pos x="1" y="12"/>
                </a:cxn>
                <a:cxn ang="0">
                  <a:pos x="5" y="12"/>
                </a:cxn>
                <a:cxn ang="0">
                  <a:pos x="5" y="37"/>
                </a:cxn>
                <a:cxn ang="0">
                  <a:pos x="1" y="37"/>
                </a:cxn>
                <a:cxn ang="0">
                  <a:pos x="1" y="37"/>
                </a:cxn>
                <a:cxn ang="0">
                  <a:pos x="6" y="4"/>
                </a:cxn>
                <a:cxn ang="0">
                  <a:pos x="6" y="4"/>
                </a:cxn>
                <a:cxn ang="0">
                  <a:pos x="5" y="6"/>
                </a:cxn>
                <a:cxn ang="0">
                  <a:pos x="3" y="7"/>
                </a:cxn>
                <a:cxn ang="0">
                  <a:pos x="3" y="7"/>
                </a:cxn>
                <a:cxn ang="0">
                  <a:pos x="1" y="6"/>
                </a:cxn>
                <a:cxn ang="0">
                  <a:pos x="0" y="4"/>
                </a:cxn>
                <a:cxn ang="0">
                  <a:pos x="0" y="4"/>
                </a:cxn>
                <a:cxn ang="0">
                  <a:pos x="1" y="2"/>
                </a:cxn>
                <a:cxn ang="0">
                  <a:pos x="3" y="0"/>
                </a:cxn>
                <a:cxn ang="0">
                  <a:pos x="3" y="0"/>
                </a:cxn>
                <a:cxn ang="0">
                  <a:pos x="5" y="2"/>
                </a:cxn>
                <a:cxn ang="0">
                  <a:pos x="6" y="4"/>
                </a:cxn>
                <a:cxn ang="0">
                  <a:pos x="6" y="4"/>
                </a:cxn>
              </a:cxnLst>
              <a:rect l="0" t="0" r="r" b="b"/>
              <a:pathLst>
                <a:path w="6" h="37">
                  <a:moveTo>
                    <a:pt x="1" y="37"/>
                  </a:moveTo>
                  <a:lnTo>
                    <a:pt x="1" y="12"/>
                  </a:lnTo>
                  <a:lnTo>
                    <a:pt x="5" y="12"/>
                  </a:lnTo>
                  <a:lnTo>
                    <a:pt x="5" y="37"/>
                  </a:lnTo>
                  <a:lnTo>
                    <a:pt x="1" y="37"/>
                  </a:lnTo>
                  <a:lnTo>
                    <a:pt x="1" y="37"/>
                  </a:lnTo>
                  <a:close/>
                  <a:moveTo>
                    <a:pt x="6" y="4"/>
                  </a:moveTo>
                  <a:lnTo>
                    <a:pt x="6" y="4"/>
                  </a:lnTo>
                  <a:lnTo>
                    <a:pt x="5" y="6"/>
                  </a:lnTo>
                  <a:lnTo>
                    <a:pt x="3" y="7"/>
                  </a:lnTo>
                  <a:lnTo>
                    <a:pt x="3" y="7"/>
                  </a:lnTo>
                  <a:lnTo>
                    <a:pt x="1" y="6"/>
                  </a:lnTo>
                  <a:lnTo>
                    <a:pt x="0" y="4"/>
                  </a:lnTo>
                  <a:lnTo>
                    <a:pt x="0" y="4"/>
                  </a:lnTo>
                  <a:lnTo>
                    <a:pt x="1" y="2"/>
                  </a:lnTo>
                  <a:lnTo>
                    <a:pt x="3" y="0"/>
                  </a:lnTo>
                  <a:lnTo>
                    <a:pt x="3" y="0"/>
                  </a:lnTo>
                  <a:lnTo>
                    <a:pt x="5" y="2"/>
                  </a:lnTo>
                  <a:lnTo>
                    <a:pt x="6" y="4"/>
                  </a:lnTo>
                  <a:lnTo>
                    <a:pt x="6"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8" name="Freeform 34"/>
            <p:cNvSpPr/>
            <p:nvPr/>
          </p:nvSpPr>
          <p:spPr>
            <a:xfrm>
              <a:off x="6503988" y="6413501"/>
              <a:ext cx="26987" cy="42863"/>
            </a:xfrm>
            <a:custGeom>
              <a:avLst/>
              <a:gdLst/>
              <a:ahLst/>
              <a:cxnLst>
                <a:cxn ang="0">
                  <a:pos x="1" y="22"/>
                </a:cxn>
                <a:cxn ang="0">
                  <a:pos x="1" y="22"/>
                </a:cxn>
                <a:cxn ang="0">
                  <a:pos x="4" y="23"/>
                </a:cxn>
                <a:cxn ang="0">
                  <a:pos x="8" y="23"/>
                </a:cxn>
                <a:cxn ang="0">
                  <a:pos x="8" y="23"/>
                </a:cxn>
                <a:cxn ang="0">
                  <a:pos x="10" y="23"/>
                </a:cxn>
                <a:cxn ang="0">
                  <a:pos x="11" y="22"/>
                </a:cxn>
                <a:cxn ang="0">
                  <a:pos x="12" y="21"/>
                </a:cxn>
                <a:cxn ang="0">
                  <a:pos x="13" y="20"/>
                </a:cxn>
                <a:cxn ang="0">
                  <a:pos x="13" y="20"/>
                </a:cxn>
                <a:cxn ang="0">
                  <a:pos x="12" y="18"/>
                </a:cxn>
                <a:cxn ang="0">
                  <a:pos x="12" y="17"/>
                </a:cxn>
                <a:cxn ang="0">
                  <a:pos x="8" y="15"/>
                </a:cxn>
                <a:cxn ang="0">
                  <a:pos x="8" y="15"/>
                </a:cxn>
                <a:cxn ang="0">
                  <a:pos x="5" y="13"/>
                </a:cxn>
                <a:cxn ang="0">
                  <a:pos x="3" y="12"/>
                </a:cxn>
                <a:cxn ang="0">
                  <a:pos x="1" y="10"/>
                </a:cxn>
                <a:cxn ang="0">
                  <a:pos x="1" y="8"/>
                </a:cxn>
                <a:cxn ang="0">
                  <a:pos x="1" y="8"/>
                </a:cxn>
                <a:cxn ang="0">
                  <a:pos x="2" y="5"/>
                </a:cxn>
                <a:cxn ang="0">
                  <a:pos x="3" y="2"/>
                </a:cxn>
                <a:cxn ang="0">
                  <a:pos x="6" y="1"/>
                </a:cxn>
                <a:cxn ang="0">
                  <a:pos x="10" y="0"/>
                </a:cxn>
                <a:cxn ang="0">
                  <a:pos x="10" y="0"/>
                </a:cxn>
                <a:cxn ang="0">
                  <a:pos x="14" y="0"/>
                </a:cxn>
                <a:cxn ang="0">
                  <a:pos x="16" y="2"/>
                </a:cxn>
                <a:cxn ang="0">
                  <a:pos x="15" y="5"/>
                </a:cxn>
                <a:cxn ang="0">
                  <a:pos x="15" y="5"/>
                </a:cxn>
                <a:cxn ang="0">
                  <a:pos x="13" y="4"/>
                </a:cxn>
                <a:cxn ang="0">
                  <a:pos x="10" y="3"/>
                </a:cxn>
                <a:cxn ang="0">
                  <a:pos x="10" y="3"/>
                </a:cxn>
                <a:cxn ang="0">
                  <a:pos x="8" y="4"/>
                </a:cxn>
                <a:cxn ang="0">
                  <a:pos x="7" y="5"/>
                </a:cxn>
                <a:cxn ang="0">
                  <a:pos x="6" y="6"/>
                </a:cxn>
                <a:cxn ang="0">
                  <a:pos x="6" y="7"/>
                </a:cxn>
                <a:cxn ang="0">
                  <a:pos x="6" y="7"/>
                </a:cxn>
                <a:cxn ang="0">
                  <a:pos x="6" y="8"/>
                </a:cxn>
                <a:cxn ang="0">
                  <a:pos x="7" y="10"/>
                </a:cxn>
                <a:cxn ang="0">
                  <a:pos x="10" y="11"/>
                </a:cxn>
                <a:cxn ang="0">
                  <a:pos x="10" y="11"/>
                </a:cxn>
                <a:cxn ang="0">
                  <a:pos x="13" y="13"/>
                </a:cxn>
                <a:cxn ang="0">
                  <a:pos x="15" y="14"/>
                </a:cxn>
                <a:cxn ang="0">
                  <a:pos x="17" y="17"/>
                </a:cxn>
                <a:cxn ang="0">
                  <a:pos x="17" y="19"/>
                </a:cxn>
                <a:cxn ang="0">
                  <a:pos x="17" y="19"/>
                </a:cxn>
                <a:cxn ang="0">
                  <a:pos x="17" y="22"/>
                </a:cxn>
                <a:cxn ang="0">
                  <a:pos x="15" y="25"/>
                </a:cxn>
                <a:cxn ang="0">
                  <a:pos x="12" y="26"/>
                </a:cxn>
                <a:cxn ang="0">
                  <a:pos x="8" y="27"/>
                </a:cxn>
                <a:cxn ang="0">
                  <a:pos x="8" y="27"/>
                </a:cxn>
                <a:cxn ang="0">
                  <a:pos x="4" y="26"/>
                </a:cxn>
                <a:cxn ang="0">
                  <a:pos x="0" y="25"/>
                </a:cxn>
                <a:cxn ang="0">
                  <a:pos x="1" y="22"/>
                </a:cxn>
                <a:cxn ang="0">
                  <a:pos x="1" y="22"/>
                </a:cxn>
              </a:cxnLst>
              <a:rect l="0" t="0" r="r" b="b"/>
              <a:pathLst>
                <a:path w="17" h="27">
                  <a:moveTo>
                    <a:pt x="1" y="22"/>
                  </a:moveTo>
                  <a:lnTo>
                    <a:pt x="1" y="22"/>
                  </a:lnTo>
                  <a:lnTo>
                    <a:pt x="4" y="23"/>
                  </a:lnTo>
                  <a:lnTo>
                    <a:pt x="8" y="23"/>
                  </a:lnTo>
                  <a:lnTo>
                    <a:pt x="8" y="23"/>
                  </a:lnTo>
                  <a:lnTo>
                    <a:pt x="10" y="23"/>
                  </a:lnTo>
                  <a:lnTo>
                    <a:pt x="11" y="22"/>
                  </a:lnTo>
                  <a:lnTo>
                    <a:pt x="12" y="21"/>
                  </a:lnTo>
                  <a:lnTo>
                    <a:pt x="13" y="20"/>
                  </a:lnTo>
                  <a:lnTo>
                    <a:pt x="13" y="20"/>
                  </a:lnTo>
                  <a:lnTo>
                    <a:pt x="12" y="18"/>
                  </a:lnTo>
                  <a:lnTo>
                    <a:pt x="12" y="17"/>
                  </a:lnTo>
                  <a:lnTo>
                    <a:pt x="8" y="15"/>
                  </a:lnTo>
                  <a:lnTo>
                    <a:pt x="8" y="15"/>
                  </a:lnTo>
                  <a:lnTo>
                    <a:pt x="5" y="13"/>
                  </a:lnTo>
                  <a:lnTo>
                    <a:pt x="3" y="12"/>
                  </a:lnTo>
                  <a:lnTo>
                    <a:pt x="1" y="10"/>
                  </a:lnTo>
                  <a:lnTo>
                    <a:pt x="1" y="8"/>
                  </a:lnTo>
                  <a:lnTo>
                    <a:pt x="1" y="8"/>
                  </a:lnTo>
                  <a:lnTo>
                    <a:pt x="2" y="5"/>
                  </a:lnTo>
                  <a:lnTo>
                    <a:pt x="3" y="2"/>
                  </a:lnTo>
                  <a:lnTo>
                    <a:pt x="6" y="1"/>
                  </a:lnTo>
                  <a:lnTo>
                    <a:pt x="10" y="0"/>
                  </a:lnTo>
                  <a:lnTo>
                    <a:pt x="10" y="0"/>
                  </a:lnTo>
                  <a:lnTo>
                    <a:pt x="14" y="0"/>
                  </a:lnTo>
                  <a:lnTo>
                    <a:pt x="16" y="2"/>
                  </a:lnTo>
                  <a:lnTo>
                    <a:pt x="15" y="5"/>
                  </a:lnTo>
                  <a:lnTo>
                    <a:pt x="15" y="5"/>
                  </a:lnTo>
                  <a:lnTo>
                    <a:pt x="13" y="4"/>
                  </a:lnTo>
                  <a:lnTo>
                    <a:pt x="10" y="3"/>
                  </a:lnTo>
                  <a:lnTo>
                    <a:pt x="10" y="3"/>
                  </a:lnTo>
                  <a:lnTo>
                    <a:pt x="8" y="4"/>
                  </a:lnTo>
                  <a:lnTo>
                    <a:pt x="7" y="5"/>
                  </a:lnTo>
                  <a:lnTo>
                    <a:pt x="6" y="6"/>
                  </a:lnTo>
                  <a:lnTo>
                    <a:pt x="6" y="7"/>
                  </a:lnTo>
                  <a:lnTo>
                    <a:pt x="6" y="7"/>
                  </a:lnTo>
                  <a:lnTo>
                    <a:pt x="6" y="8"/>
                  </a:lnTo>
                  <a:lnTo>
                    <a:pt x="7" y="10"/>
                  </a:lnTo>
                  <a:lnTo>
                    <a:pt x="10" y="11"/>
                  </a:lnTo>
                  <a:lnTo>
                    <a:pt x="10" y="11"/>
                  </a:lnTo>
                  <a:lnTo>
                    <a:pt x="13" y="13"/>
                  </a:lnTo>
                  <a:lnTo>
                    <a:pt x="15" y="14"/>
                  </a:lnTo>
                  <a:lnTo>
                    <a:pt x="17" y="17"/>
                  </a:lnTo>
                  <a:lnTo>
                    <a:pt x="17" y="19"/>
                  </a:lnTo>
                  <a:lnTo>
                    <a:pt x="17" y="19"/>
                  </a:lnTo>
                  <a:lnTo>
                    <a:pt x="17" y="22"/>
                  </a:lnTo>
                  <a:lnTo>
                    <a:pt x="15" y="25"/>
                  </a:lnTo>
                  <a:lnTo>
                    <a:pt x="12" y="26"/>
                  </a:lnTo>
                  <a:lnTo>
                    <a:pt x="8" y="27"/>
                  </a:lnTo>
                  <a:lnTo>
                    <a:pt x="8" y="27"/>
                  </a:lnTo>
                  <a:lnTo>
                    <a:pt x="4" y="26"/>
                  </a:lnTo>
                  <a:lnTo>
                    <a:pt x="0" y="25"/>
                  </a:lnTo>
                  <a:lnTo>
                    <a:pt x="1" y="22"/>
                  </a:lnTo>
                  <a:lnTo>
                    <a:pt x="1" y="22"/>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9" name="Freeform 35"/>
            <p:cNvSpPr/>
            <p:nvPr/>
          </p:nvSpPr>
          <p:spPr>
            <a:xfrm>
              <a:off x="6554788" y="6396038"/>
              <a:ext cx="49212" cy="60325"/>
            </a:xfrm>
            <a:custGeom>
              <a:avLst/>
              <a:gdLst/>
              <a:ahLst/>
              <a:cxnLst>
                <a:cxn ang="0">
                  <a:pos x="31" y="36"/>
                </a:cxn>
                <a:cxn ang="0">
                  <a:pos x="31" y="36"/>
                </a:cxn>
                <a:cxn ang="0">
                  <a:pos x="26" y="37"/>
                </a:cxn>
                <a:cxn ang="0">
                  <a:pos x="20" y="38"/>
                </a:cxn>
                <a:cxn ang="0">
                  <a:pos x="20" y="38"/>
                </a:cxn>
                <a:cxn ang="0">
                  <a:pos x="16" y="37"/>
                </a:cxn>
                <a:cxn ang="0">
                  <a:pos x="12" y="37"/>
                </a:cxn>
                <a:cxn ang="0">
                  <a:pos x="8" y="35"/>
                </a:cxn>
                <a:cxn ang="0">
                  <a:pos x="6" y="33"/>
                </a:cxn>
                <a:cxn ang="0">
                  <a:pos x="6" y="33"/>
                </a:cxn>
                <a:cxn ang="0">
                  <a:pos x="3" y="30"/>
                </a:cxn>
                <a:cxn ang="0">
                  <a:pos x="2" y="27"/>
                </a:cxn>
                <a:cxn ang="0">
                  <a:pos x="1" y="24"/>
                </a:cxn>
                <a:cxn ang="0">
                  <a:pos x="0" y="20"/>
                </a:cxn>
                <a:cxn ang="0">
                  <a:pos x="0" y="20"/>
                </a:cxn>
                <a:cxn ang="0">
                  <a:pos x="1" y="16"/>
                </a:cxn>
                <a:cxn ang="0">
                  <a:pos x="2" y="12"/>
                </a:cxn>
                <a:cxn ang="0">
                  <a:pos x="3" y="9"/>
                </a:cxn>
                <a:cxn ang="0">
                  <a:pos x="6" y="6"/>
                </a:cxn>
                <a:cxn ang="0">
                  <a:pos x="10" y="4"/>
                </a:cxn>
                <a:cxn ang="0">
                  <a:pos x="13" y="2"/>
                </a:cxn>
                <a:cxn ang="0">
                  <a:pos x="17" y="0"/>
                </a:cxn>
                <a:cxn ang="0">
                  <a:pos x="21" y="0"/>
                </a:cxn>
                <a:cxn ang="0">
                  <a:pos x="21" y="0"/>
                </a:cxn>
                <a:cxn ang="0">
                  <a:pos x="26" y="2"/>
                </a:cxn>
                <a:cxn ang="0">
                  <a:pos x="30" y="3"/>
                </a:cxn>
                <a:cxn ang="0">
                  <a:pos x="29" y="7"/>
                </a:cxn>
                <a:cxn ang="0">
                  <a:pos x="29" y="7"/>
                </a:cxn>
                <a:cxn ang="0">
                  <a:pos x="25" y="5"/>
                </a:cxn>
                <a:cxn ang="0">
                  <a:pos x="21" y="5"/>
                </a:cxn>
                <a:cxn ang="0">
                  <a:pos x="21" y="5"/>
                </a:cxn>
                <a:cxn ang="0">
                  <a:pos x="15" y="6"/>
                </a:cxn>
                <a:cxn ang="0">
                  <a:pos x="10" y="9"/>
                </a:cxn>
                <a:cxn ang="0">
                  <a:pos x="6" y="13"/>
                </a:cxn>
                <a:cxn ang="0">
                  <a:pos x="5" y="19"/>
                </a:cxn>
                <a:cxn ang="0">
                  <a:pos x="5" y="19"/>
                </a:cxn>
                <a:cxn ang="0">
                  <a:pos x="6" y="25"/>
                </a:cxn>
                <a:cxn ang="0">
                  <a:pos x="10" y="30"/>
                </a:cxn>
                <a:cxn ang="0">
                  <a:pos x="15" y="33"/>
                </a:cxn>
                <a:cxn ang="0">
                  <a:pos x="20" y="34"/>
                </a:cxn>
                <a:cxn ang="0">
                  <a:pos x="20" y="34"/>
                </a:cxn>
                <a:cxn ang="0">
                  <a:pos x="24" y="34"/>
                </a:cxn>
                <a:cxn ang="0">
                  <a:pos x="26" y="33"/>
                </a:cxn>
                <a:cxn ang="0">
                  <a:pos x="26" y="22"/>
                </a:cxn>
                <a:cxn ang="0">
                  <a:pos x="19" y="22"/>
                </a:cxn>
                <a:cxn ang="0">
                  <a:pos x="19" y="18"/>
                </a:cxn>
                <a:cxn ang="0">
                  <a:pos x="31" y="18"/>
                </a:cxn>
                <a:cxn ang="0">
                  <a:pos x="31" y="36"/>
                </a:cxn>
                <a:cxn ang="0">
                  <a:pos x="31" y="36"/>
                </a:cxn>
              </a:cxnLst>
              <a:rect l="0" t="0" r="r" b="b"/>
              <a:pathLst>
                <a:path w="31" h="38">
                  <a:moveTo>
                    <a:pt x="31" y="36"/>
                  </a:moveTo>
                  <a:lnTo>
                    <a:pt x="31" y="36"/>
                  </a:lnTo>
                  <a:lnTo>
                    <a:pt x="26" y="37"/>
                  </a:lnTo>
                  <a:lnTo>
                    <a:pt x="20" y="38"/>
                  </a:lnTo>
                  <a:lnTo>
                    <a:pt x="20" y="38"/>
                  </a:lnTo>
                  <a:lnTo>
                    <a:pt x="16" y="37"/>
                  </a:lnTo>
                  <a:lnTo>
                    <a:pt x="12" y="37"/>
                  </a:lnTo>
                  <a:lnTo>
                    <a:pt x="8" y="35"/>
                  </a:lnTo>
                  <a:lnTo>
                    <a:pt x="6" y="33"/>
                  </a:lnTo>
                  <a:lnTo>
                    <a:pt x="6" y="33"/>
                  </a:lnTo>
                  <a:lnTo>
                    <a:pt x="3" y="30"/>
                  </a:lnTo>
                  <a:lnTo>
                    <a:pt x="2" y="27"/>
                  </a:lnTo>
                  <a:lnTo>
                    <a:pt x="1" y="24"/>
                  </a:lnTo>
                  <a:lnTo>
                    <a:pt x="0" y="20"/>
                  </a:lnTo>
                  <a:lnTo>
                    <a:pt x="0" y="20"/>
                  </a:lnTo>
                  <a:lnTo>
                    <a:pt x="1" y="16"/>
                  </a:lnTo>
                  <a:lnTo>
                    <a:pt x="2" y="12"/>
                  </a:lnTo>
                  <a:lnTo>
                    <a:pt x="3" y="9"/>
                  </a:lnTo>
                  <a:lnTo>
                    <a:pt x="6" y="6"/>
                  </a:lnTo>
                  <a:lnTo>
                    <a:pt x="10" y="4"/>
                  </a:lnTo>
                  <a:lnTo>
                    <a:pt x="13" y="2"/>
                  </a:lnTo>
                  <a:lnTo>
                    <a:pt x="17" y="0"/>
                  </a:lnTo>
                  <a:lnTo>
                    <a:pt x="21" y="0"/>
                  </a:lnTo>
                  <a:lnTo>
                    <a:pt x="21" y="0"/>
                  </a:lnTo>
                  <a:lnTo>
                    <a:pt x="26" y="2"/>
                  </a:lnTo>
                  <a:lnTo>
                    <a:pt x="30" y="3"/>
                  </a:lnTo>
                  <a:lnTo>
                    <a:pt x="29" y="7"/>
                  </a:lnTo>
                  <a:lnTo>
                    <a:pt x="29" y="7"/>
                  </a:lnTo>
                  <a:lnTo>
                    <a:pt x="25" y="5"/>
                  </a:lnTo>
                  <a:lnTo>
                    <a:pt x="21" y="5"/>
                  </a:lnTo>
                  <a:lnTo>
                    <a:pt x="21" y="5"/>
                  </a:lnTo>
                  <a:lnTo>
                    <a:pt x="15" y="6"/>
                  </a:lnTo>
                  <a:lnTo>
                    <a:pt x="10" y="9"/>
                  </a:lnTo>
                  <a:lnTo>
                    <a:pt x="6" y="13"/>
                  </a:lnTo>
                  <a:lnTo>
                    <a:pt x="5" y="19"/>
                  </a:lnTo>
                  <a:lnTo>
                    <a:pt x="5" y="19"/>
                  </a:lnTo>
                  <a:lnTo>
                    <a:pt x="6" y="25"/>
                  </a:lnTo>
                  <a:lnTo>
                    <a:pt x="10" y="30"/>
                  </a:lnTo>
                  <a:lnTo>
                    <a:pt x="15" y="33"/>
                  </a:lnTo>
                  <a:lnTo>
                    <a:pt x="20" y="34"/>
                  </a:lnTo>
                  <a:lnTo>
                    <a:pt x="20" y="34"/>
                  </a:lnTo>
                  <a:lnTo>
                    <a:pt x="24" y="34"/>
                  </a:lnTo>
                  <a:lnTo>
                    <a:pt x="26" y="33"/>
                  </a:lnTo>
                  <a:lnTo>
                    <a:pt x="26" y="22"/>
                  </a:lnTo>
                  <a:lnTo>
                    <a:pt x="19" y="22"/>
                  </a:lnTo>
                  <a:lnTo>
                    <a:pt x="19" y="18"/>
                  </a:lnTo>
                  <a:lnTo>
                    <a:pt x="31" y="18"/>
                  </a:lnTo>
                  <a:lnTo>
                    <a:pt x="31" y="36"/>
                  </a:lnTo>
                  <a:lnTo>
                    <a:pt x="31" y="36"/>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0" name="Freeform 36"/>
            <p:cNvSpPr/>
            <p:nvPr/>
          </p:nvSpPr>
          <p:spPr>
            <a:xfrm>
              <a:off x="6615113" y="6394451"/>
              <a:ext cx="7937" cy="60325"/>
            </a:xfrm>
            <a:custGeom>
              <a:avLst/>
              <a:gdLst/>
              <a:ahLst/>
              <a:cxnLst>
                <a:cxn ang="0">
                  <a:pos x="0" y="0"/>
                </a:cxn>
                <a:cxn ang="0">
                  <a:pos x="5" y="0"/>
                </a:cxn>
                <a:cxn ang="0">
                  <a:pos x="5" y="38"/>
                </a:cxn>
                <a:cxn ang="0">
                  <a:pos x="0" y="38"/>
                </a:cxn>
                <a:cxn ang="0">
                  <a:pos x="0" y="0"/>
                </a:cxn>
                <a:cxn ang="0">
                  <a:pos x="0" y="0"/>
                </a:cxn>
              </a:cxnLst>
              <a:rect l="0" t="0" r="r" b="b"/>
              <a:pathLst>
                <a:path w="5" h="38">
                  <a:moveTo>
                    <a:pt x="0" y="0"/>
                  </a:moveTo>
                  <a:lnTo>
                    <a:pt x="5" y="0"/>
                  </a:lnTo>
                  <a:lnTo>
                    <a:pt x="5" y="38"/>
                  </a:lnTo>
                  <a:lnTo>
                    <a:pt x="0" y="38"/>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1" name="Freeform 37"/>
            <p:cNvSpPr>
              <a:spLocks noEditPoints="1"/>
            </p:cNvSpPr>
            <p:nvPr/>
          </p:nvSpPr>
          <p:spPr>
            <a:xfrm>
              <a:off x="6632575" y="6413501"/>
              <a:ext cx="39687" cy="42863"/>
            </a:xfrm>
            <a:custGeom>
              <a:avLst/>
              <a:gdLst/>
              <a:ahLst/>
              <a:cxnLst>
                <a:cxn ang="0">
                  <a:pos x="4" y="14"/>
                </a:cxn>
                <a:cxn ang="0">
                  <a:pos x="4" y="14"/>
                </a:cxn>
                <a:cxn ang="0">
                  <a:pos x="5" y="17"/>
                </a:cxn>
                <a:cxn ang="0">
                  <a:pos x="6" y="21"/>
                </a:cxn>
                <a:cxn ang="0">
                  <a:pos x="9" y="23"/>
                </a:cxn>
                <a:cxn ang="0">
                  <a:pos x="12" y="23"/>
                </a:cxn>
                <a:cxn ang="0">
                  <a:pos x="12" y="23"/>
                </a:cxn>
                <a:cxn ang="0">
                  <a:pos x="15" y="23"/>
                </a:cxn>
                <a:cxn ang="0">
                  <a:pos x="18" y="21"/>
                </a:cxn>
                <a:cxn ang="0">
                  <a:pos x="19" y="17"/>
                </a:cxn>
                <a:cxn ang="0">
                  <a:pos x="20" y="13"/>
                </a:cxn>
                <a:cxn ang="0">
                  <a:pos x="20" y="13"/>
                </a:cxn>
                <a:cxn ang="0">
                  <a:pos x="20" y="10"/>
                </a:cxn>
                <a:cxn ang="0">
                  <a:pos x="18" y="7"/>
                </a:cxn>
                <a:cxn ang="0">
                  <a:pos x="16" y="4"/>
                </a:cxn>
                <a:cxn ang="0">
                  <a:pos x="12" y="3"/>
                </a:cxn>
                <a:cxn ang="0">
                  <a:pos x="12" y="3"/>
                </a:cxn>
                <a:cxn ang="0">
                  <a:pos x="9" y="4"/>
                </a:cxn>
                <a:cxn ang="0">
                  <a:pos x="6" y="7"/>
                </a:cxn>
                <a:cxn ang="0">
                  <a:pos x="5" y="10"/>
                </a:cxn>
                <a:cxn ang="0">
                  <a:pos x="4" y="14"/>
                </a:cxn>
                <a:cxn ang="0">
                  <a:pos x="4" y="14"/>
                </a:cxn>
                <a:cxn ang="0">
                  <a:pos x="25" y="13"/>
                </a:cxn>
                <a:cxn ang="0">
                  <a:pos x="25" y="13"/>
                </a:cxn>
                <a:cxn ang="0">
                  <a:pos x="24" y="17"/>
                </a:cxn>
                <a:cxn ang="0">
                  <a:pos x="24" y="19"/>
                </a:cxn>
                <a:cxn ang="0">
                  <a:pos x="21" y="24"/>
                </a:cxn>
                <a:cxn ang="0">
                  <a:pos x="17" y="26"/>
                </a:cxn>
                <a:cxn ang="0">
                  <a:pos x="12" y="27"/>
                </a:cxn>
                <a:cxn ang="0">
                  <a:pos x="12" y="27"/>
                </a:cxn>
                <a:cxn ang="0">
                  <a:pos x="7" y="26"/>
                </a:cxn>
                <a:cxn ang="0">
                  <a:pos x="3" y="23"/>
                </a:cxn>
                <a:cxn ang="0">
                  <a:pos x="1" y="19"/>
                </a:cxn>
                <a:cxn ang="0">
                  <a:pos x="0" y="14"/>
                </a:cxn>
                <a:cxn ang="0">
                  <a:pos x="0" y="14"/>
                </a:cxn>
                <a:cxn ang="0">
                  <a:pos x="1" y="8"/>
                </a:cxn>
                <a:cxn ang="0">
                  <a:pos x="3" y="4"/>
                </a:cxn>
                <a:cxn ang="0">
                  <a:pos x="7" y="1"/>
                </a:cxn>
                <a:cxn ang="0">
                  <a:pos x="12" y="0"/>
                </a:cxn>
                <a:cxn ang="0">
                  <a:pos x="12" y="0"/>
                </a:cxn>
                <a:cxn ang="0">
                  <a:pos x="17" y="1"/>
                </a:cxn>
                <a:cxn ang="0">
                  <a:pos x="21" y="4"/>
                </a:cxn>
                <a:cxn ang="0">
                  <a:pos x="24" y="8"/>
                </a:cxn>
                <a:cxn ang="0">
                  <a:pos x="25" y="13"/>
                </a:cxn>
                <a:cxn ang="0">
                  <a:pos x="25" y="13"/>
                </a:cxn>
              </a:cxnLst>
              <a:rect l="0" t="0" r="r" b="b"/>
              <a:pathLst>
                <a:path w="25" h="27">
                  <a:moveTo>
                    <a:pt x="4" y="14"/>
                  </a:moveTo>
                  <a:lnTo>
                    <a:pt x="4" y="14"/>
                  </a:lnTo>
                  <a:lnTo>
                    <a:pt x="5" y="17"/>
                  </a:lnTo>
                  <a:lnTo>
                    <a:pt x="6" y="21"/>
                  </a:lnTo>
                  <a:lnTo>
                    <a:pt x="9" y="23"/>
                  </a:lnTo>
                  <a:lnTo>
                    <a:pt x="12" y="23"/>
                  </a:lnTo>
                  <a:lnTo>
                    <a:pt x="12" y="23"/>
                  </a:lnTo>
                  <a:lnTo>
                    <a:pt x="15" y="23"/>
                  </a:lnTo>
                  <a:lnTo>
                    <a:pt x="18" y="21"/>
                  </a:lnTo>
                  <a:lnTo>
                    <a:pt x="19" y="17"/>
                  </a:lnTo>
                  <a:lnTo>
                    <a:pt x="20" y="13"/>
                  </a:lnTo>
                  <a:lnTo>
                    <a:pt x="20" y="13"/>
                  </a:lnTo>
                  <a:lnTo>
                    <a:pt x="20" y="10"/>
                  </a:lnTo>
                  <a:lnTo>
                    <a:pt x="18" y="7"/>
                  </a:lnTo>
                  <a:lnTo>
                    <a:pt x="16" y="4"/>
                  </a:lnTo>
                  <a:lnTo>
                    <a:pt x="12" y="3"/>
                  </a:lnTo>
                  <a:lnTo>
                    <a:pt x="12" y="3"/>
                  </a:lnTo>
                  <a:lnTo>
                    <a:pt x="9" y="4"/>
                  </a:lnTo>
                  <a:lnTo>
                    <a:pt x="6" y="7"/>
                  </a:lnTo>
                  <a:lnTo>
                    <a:pt x="5" y="10"/>
                  </a:lnTo>
                  <a:lnTo>
                    <a:pt x="4" y="14"/>
                  </a:lnTo>
                  <a:lnTo>
                    <a:pt x="4" y="14"/>
                  </a:lnTo>
                  <a:close/>
                  <a:moveTo>
                    <a:pt x="25" y="13"/>
                  </a:moveTo>
                  <a:lnTo>
                    <a:pt x="25" y="13"/>
                  </a:lnTo>
                  <a:lnTo>
                    <a:pt x="24" y="17"/>
                  </a:lnTo>
                  <a:lnTo>
                    <a:pt x="24" y="19"/>
                  </a:lnTo>
                  <a:lnTo>
                    <a:pt x="21" y="24"/>
                  </a:lnTo>
                  <a:lnTo>
                    <a:pt x="17" y="26"/>
                  </a:lnTo>
                  <a:lnTo>
                    <a:pt x="12" y="27"/>
                  </a:lnTo>
                  <a:lnTo>
                    <a:pt x="12" y="27"/>
                  </a:lnTo>
                  <a:lnTo>
                    <a:pt x="7" y="26"/>
                  </a:lnTo>
                  <a:lnTo>
                    <a:pt x="3" y="23"/>
                  </a:lnTo>
                  <a:lnTo>
                    <a:pt x="1" y="19"/>
                  </a:lnTo>
                  <a:lnTo>
                    <a:pt x="0" y="14"/>
                  </a:lnTo>
                  <a:lnTo>
                    <a:pt x="0" y="14"/>
                  </a:lnTo>
                  <a:lnTo>
                    <a:pt x="1" y="8"/>
                  </a:lnTo>
                  <a:lnTo>
                    <a:pt x="3" y="4"/>
                  </a:lnTo>
                  <a:lnTo>
                    <a:pt x="7" y="1"/>
                  </a:lnTo>
                  <a:lnTo>
                    <a:pt x="12" y="0"/>
                  </a:lnTo>
                  <a:lnTo>
                    <a:pt x="12" y="0"/>
                  </a:lnTo>
                  <a:lnTo>
                    <a:pt x="17" y="1"/>
                  </a:lnTo>
                  <a:lnTo>
                    <a:pt x="21" y="4"/>
                  </a:lnTo>
                  <a:lnTo>
                    <a:pt x="24" y="8"/>
                  </a:lnTo>
                  <a:lnTo>
                    <a:pt x="25" y="13"/>
                  </a:lnTo>
                  <a:lnTo>
                    <a:pt x="25"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2" name="Freeform 38"/>
            <p:cNvSpPr/>
            <p:nvPr/>
          </p:nvSpPr>
          <p:spPr>
            <a:xfrm>
              <a:off x="6675438" y="6415088"/>
              <a:ext cx="38100" cy="39688"/>
            </a:xfrm>
            <a:custGeom>
              <a:avLst/>
              <a:gdLst/>
              <a:ahLst/>
              <a:cxnLst>
                <a:cxn ang="0">
                  <a:pos x="5" y="0"/>
                </a:cxn>
                <a:cxn ang="0">
                  <a:pos x="10" y="14"/>
                </a:cxn>
                <a:cxn ang="0">
                  <a:pos x="10" y="14"/>
                </a:cxn>
                <a:cxn ang="0">
                  <a:pos x="12" y="21"/>
                </a:cxn>
                <a:cxn ang="0">
                  <a:pos x="12" y="21"/>
                </a:cxn>
                <a:cxn ang="0">
                  <a:pos x="12" y="21"/>
                </a:cxn>
                <a:cxn ang="0">
                  <a:pos x="15" y="14"/>
                </a:cxn>
                <a:cxn ang="0">
                  <a:pos x="20" y="0"/>
                </a:cxn>
                <a:cxn ang="0">
                  <a:pos x="24" y="0"/>
                </a:cxn>
                <a:cxn ang="0">
                  <a:pos x="14" y="25"/>
                </a:cxn>
                <a:cxn ang="0">
                  <a:pos x="10" y="25"/>
                </a:cxn>
                <a:cxn ang="0">
                  <a:pos x="0" y="0"/>
                </a:cxn>
                <a:cxn ang="0">
                  <a:pos x="5" y="0"/>
                </a:cxn>
                <a:cxn ang="0">
                  <a:pos x="5" y="0"/>
                </a:cxn>
              </a:cxnLst>
              <a:rect l="0" t="0" r="r" b="b"/>
              <a:pathLst>
                <a:path w="24" h="25">
                  <a:moveTo>
                    <a:pt x="5" y="0"/>
                  </a:moveTo>
                  <a:lnTo>
                    <a:pt x="10" y="14"/>
                  </a:lnTo>
                  <a:lnTo>
                    <a:pt x="10" y="14"/>
                  </a:lnTo>
                  <a:lnTo>
                    <a:pt x="12" y="21"/>
                  </a:lnTo>
                  <a:lnTo>
                    <a:pt x="12" y="21"/>
                  </a:lnTo>
                  <a:lnTo>
                    <a:pt x="12" y="21"/>
                  </a:lnTo>
                  <a:lnTo>
                    <a:pt x="15" y="14"/>
                  </a:lnTo>
                  <a:lnTo>
                    <a:pt x="20" y="0"/>
                  </a:lnTo>
                  <a:lnTo>
                    <a:pt x="24" y="0"/>
                  </a:lnTo>
                  <a:lnTo>
                    <a:pt x="14" y="25"/>
                  </a:lnTo>
                  <a:lnTo>
                    <a:pt x="10" y="25"/>
                  </a:lnTo>
                  <a:lnTo>
                    <a:pt x="0" y="0"/>
                  </a:lnTo>
                  <a:lnTo>
                    <a:pt x="5" y="0"/>
                  </a:lnTo>
                  <a:lnTo>
                    <a:pt x="5"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3" name="Freeform 39"/>
            <p:cNvSpPr/>
            <p:nvPr/>
          </p:nvSpPr>
          <p:spPr>
            <a:xfrm>
              <a:off x="6718300" y="6413501"/>
              <a:ext cx="26987" cy="42863"/>
            </a:xfrm>
            <a:custGeom>
              <a:avLst/>
              <a:gdLst/>
              <a:ahLst/>
              <a:cxnLst>
                <a:cxn ang="0">
                  <a:pos x="1" y="22"/>
                </a:cxn>
                <a:cxn ang="0">
                  <a:pos x="1" y="22"/>
                </a:cxn>
                <a:cxn ang="0">
                  <a:pos x="4" y="23"/>
                </a:cxn>
                <a:cxn ang="0">
                  <a:pos x="7" y="23"/>
                </a:cxn>
                <a:cxn ang="0">
                  <a:pos x="7" y="23"/>
                </a:cxn>
                <a:cxn ang="0">
                  <a:pos x="9" y="23"/>
                </a:cxn>
                <a:cxn ang="0">
                  <a:pos x="11" y="22"/>
                </a:cxn>
                <a:cxn ang="0">
                  <a:pos x="12" y="21"/>
                </a:cxn>
                <a:cxn ang="0">
                  <a:pos x="12" y="20"/>
                </a:cxn>
                <a:cxn ang="0">
                  <a:pos x="12" y="20"/>
                </a:cxn>
                <a:cxn ang="0">
                  <a:pos x="12" y="18"/>
                </a:cxn>
                <a:cxn ang="0">
                  <a:pos x="11" y="17"/>
                </a:cxn>
                <a:cxn ang="0">
                  <a:pos x="7" y="15"/>
                </a:cxn>
                <a:cxn ang="0">
                  <a:pos x="7" y="15"/>
                </a:cxn>
                <a:cxn ang="0">
                  <a:pos x="4" y="13"/>
                </a:cxn>
                <a:cxn ang="0">
                  <a:pos x="2" y="12"/>
                </a:cxn>
                <a:cxn ang="0">
                  <a:pos x="1" y="10"/>
                </a:cxn>
                <a:cxn ang="0">
                  <a:pos x="1" y="8"/>
                </a:cxn>
                <a:cxn ang="0">
                  <a:pos x="1" y="8"/>
                </a:cxn>
                <a:cxn ang="0">
                  <a:pos x="1" y="5"/>
                </a:cxn>
                <a:cxn ang="0">
                  <a:pos x="3" y="2"/>
                </a:cxn>
                <a:cxn ang="0">
                  <a:pos x="6" y="1"/>
                </a:cxn>
                <a:cxn ang="0">
                  <a:pos x="9" y="0"/>
                </a:cxn>
                <a:cxn ang="0">
                  <a:pos x="9" y="0"/>
                </a:cxn>
                <a:cxn ang="0">
                  <a:pos x="13" y="0"/>
                </a:cxn>
                <a:cxn ang="0">
                  <a:pos x="16" y="2"/>
                </a:cxn>
                <a:cxn ang="0">
                  <a:pos x="15" y="5"/>
                </a:cxn>
                <a:cxn ang="0">
                  <a:pos x="15" y="5"/>
                </a:cxn>
                <a:cxn ang="0">
                  <a:pos x="12" y="4"/>
                </a:cxn>
                <a:cxn ang="0">
                  <a:pos x="9" y="3"/>
                </a:cxn>
                <a:cxn ang="0">
                  <a:pos x="9" y="3"/>
                </a:cxn>
                <a:cxn ang="0">
                  <a:pos x="7" y="4"/>
                </a:cxn>
                <a:cxn ang="0">
                  <a:pos x="6" y="5"/>
                </a:cxn>
                <a:cxn ang="0">
                  <a:pos x="5" y="6"/>
                </a:cxn>
                <a:cxn ang="0">
                  <a:pos x="5" y="7"/>
                </a:cxn>
                <a:cxn ang="0">
                  <a:pos x="5" y="7"/>
                </a:cxn>
                <a:cxn ang="0">
                  <a:pos x="5" y="8"/>
                </a:cxn>
                <a:cxn ang="0">
                  <a:pos x="6" y="10"/>
                </a:cxn>
                <a:cxn ang="0">
                  <a:pos x="10" y="11"/>
                </a:cxn>
                <a:cxn ang="0">
                  <a:pos x="10" y="11"/>
                </a:cxn>
                <a:cxn ang="0">
                  <a:pos x="13" y="13"/>
                </a:cxn>
                <a:cxn ang="0">
                  <a:pos x="15" y="14"/>
                </a:cxn>
                <a:cxn ang="0">
                  <a:pos x="16" y="17"/>
                </a:cxn>
                <a:cxn ang="0">
                  <a:pos x="17" y="19"/>
                </a:cxn>
                <a:cxn ang="0">
                  <a:pos x="17" y="19"/>
                </a:cxn>
                <a:cxn ang="0">
                  <a:pos x="16" y="22"/>
                </a:cxn>
                <a:cxn ang="0">
                  <a:pos x="14" y="25"/>
                </a:cxn>
                <a:cxn ang="0">
                  <a:pos x="11" y="26"/>
                </a:cxn>
                <a:cxn ang="0">
                  <a:pos x="7" y="27"/>
                </a:cxn>
                <a:cxn ang="0">
                  <a:pos x="7" y="27"/>
                </a:cxn>
                <a:cxn ang="0">
                  <a:pos x="3" y="26"/>
                </a:cxn>
                <a:cxn ang="0">
                  <a:pos x="0" y="25"/>
                </a:cxn>
                <a:cxn ang="0">
                  <a:pos x="1" y="22"/>
                </a:cxn>
                <a:cxn ang="0">
                  <a:pos x="1" y="22"/>
                </a:cxn>
              </a:cxnLst>
              <a:rect l="0" t="0" r="r" b="b"/>
              <a:pathLst>
                <a:path w="17" h="27">
                  <a:moveTo>
                    <a:pt x="1" y="22"/>
                  </a:moveTo>
                  <a:lnTo>
                    <a:pt x="1" y="22"/>
                  </a:lnTo>
                  <a:lnTo>
                    <a:pt x="4" y="23"/>
                  </a:lnTo>
                  <a:lnTo>
                    <a:pt x="7" y="23"/>
                  </a:lnTo>
                  <a:lnTo>
                    <a:pt x="7" y="23"/>
                  </a:lnTo>
                  <a:lnTo>
                    <a:pt x="9" y="23"/>
                  </a:lnTo>
                  <a:lnTo>
                    <a:pt x="11" y="22"/>
                  </a:lnTo>
                  <a:lnTo>
                    <a:pt x="12" y="21"/>
                  </a:lnTo>
                  <a:lnTo>
                    <a:pt x="12" y="20"/>
                  </a:lnTo>
                  <a:lnTo>
                    <a:pt x="12" y="20"/>
                  </a:lnTo>
                  <a:lnTo>
                    <a:pt x="12" y="18"/>
                  </a:lnTo>
                  <a:lnTo>
                    <a:pt x="11" y="17"/>
                  </a:lnTo>
                  <a:lnTo>
                    <a:pt x="7" y="15"/>
                  </a:lnTo>
                  <a:lnTo>
                    <a:pt x="7" y="15"/>
                  </a:lnTo>
                  <a:lnTo>
                    <a:pt x="4" y="13"/>
                  </a:lnTo>
                  <a:lnTo>
                    <a:pt x="2" y="12"/>
                  </a:lnTo>
                  <a:lnTo>
                    <a:pt x="1" y="10"/>
                  </a:lnTo>
                  <a:lnTo>
                    <a:pt x="1" y="8"/>
                  </a:lnTo>
                  <a:lnTo>
                    <a:pt x="1" y="8"/>
                  </a:lnTo>
                  <a:lnTo>
                    <a:pt x="1" y="5"/>
                  </a:lnTo>
                  <a:lnTo>
                    <a:pt x="3" y="2"/>
                  </a:lnTo>
                  <a:lnTo>
                    <a:pt x="6" y="1"/>
                  </a:lnTo>
                  <a:lnTo>
                    <a:pt x="9" y="0"/>
                  </a:lnTo>
                  <a:lnTo>
                    <a:pt x="9" y="0"/>
                  </a:lnTo>
                  <a:lnTo>
                    <a:pt x="13" y="0"/>
                  </a:lnTo>
                  <a:lnTo>
                    <a:pt x="16" y="2"/>
                  </a:lnTo>
                  <a:lnTo>
                    <a:pt x="15" y="5"/>
                  </a:lnTo>
                  <a:lnTo>
                    <a:pt x="15" y="5"/>
                  </a:lnTo>
                  <a:lnTo>
                    <a:pt x="12" y="4"/>
                  </a:lnTo>
                  <a:lnTo>
                    <a:pt x="9" y="3"/>
                  </a:lnTo>
                  <a:lnTo>
                    <a:pt x="9" y="3"/>
                  </a:lnTo>
                  <a:lnTo>
                    <a:pt x="7" y="4"/>
                  </a:lnTo>
                  <a:lnTo>
                    <a:pt x="6" y="5"/>
                  </a:lnTo>
                  <a:lnTo>
                    <a:pt x="5" y="6"/>
                  </a:lnTo>
                  <a:lnTo>
                    <a:pt x="5" y="7"/>
                  </a:lnTo>
                  <a:lnTo>
                    <a:pt x="5" y="7"/>
                  </a:lnTo>
                  <a:lnTo>
                    <a:pt x="5" y="8"/>
                  </a:lnTo>
                  <a:lnTo>
                    <a:pt x="6" y="10"/>
                  </a:lnTo>
                  <a:lnTo>
                    <a:pt x="10" y="11"/>
                  </a:lnTo>
                  <a:lnTo>
                    <a:pt x="10" y="11"/>
                  </a:lnTo>
                  <a:lnTo>
                    <a:pt x="13" y="13"/>
                  </a:lnTo>
                  <a:lnTo>
                    <a:pt x="15" y="14"/>
                  </a:lnTo>
                  <a:lnTo>
                    <a:pt x="16" y="17"/>
                  </a:lnTo>
                  <a:lnTo>
                    <a:pt x="17" y="19"/>
                  </a:lnTo>
                  <a:lnTo>
                    <a:pt x="17" y="19"/>
                  </a:lnTo>
                  <a:lnTo>
                    <a:pt x="16" y="22"/>
                  </a:lnTo>
                  <a:lnTo>
                    <a:pt x="14" y="25"/>
                  </a:lnTo>
                  <a:lnTo>
                    <a:pt x="11" y="26"/>
                  </a:lnTo>
                  <a:lnTo>
                    <a:pt x="7" y="27"/>
                  </a:lnTo>
                  <a:lnTo>
                    <a:pt x="7" y="27"/>
                  </a:lnTo>
                  <a:lnTo>
                    <a:pt x="3" y="26"/>
                  </a:lnTo>
                  <a:lnTo>
                    <a:pt x="0" y="25"/>
                  </a:lnTo>
                  <a:lnTo>
                    <a:pt x="1" y="22"/>
                  </a:lnTo>
                  <a:lnTo>
                    <a:pt x="1" y="22"/>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4" name="Freeform 40"/>
            <p:cNvSpPr/>
            <p:nvPr/>
          </p:nvSpPr>
          <p:spPr>
            <a:xfrm>
              <a:off x="6754813" y="6394451"/>
              <a:ext cx="34925" cy="60325"/>
            </a:xfrm>
            <a:custGeom>
              <a:avLst/>
              <a:gdLst/>
              <a:ahLst/>
              <a:cxnLst>
                <a:cxn ang="0">
                  <a:pos x="5" y="24"/>
                </a:cxn>
                <a:cxn ang="0">
                  <a:pos x="5" y="24"/>
                </a:cxn>
                <a:cxn ang="0">
                  <a:pos x="5" y="24"/>
                </a:cxn>
                <a:cxn ang="0">
                  <a:pos x="8" y="21"/>
                </a:cxn>
                <a:cxn ang="0">
                  <a:pos x="15" y="13"/>
                </a:cxn>
                <a:cxn ang="0">
                  <a:pos x="21" y="13"/>
                </a:cxn>
                <a:cxn ang="0">
                  <a:pos x="11" y="23"/>
                </a:cxn>
                <a:cxn ang="0">
                  <a:pos x="22" y="38"/>
                </a:cxn>
                <a:cxn ang="0">
                  <a:pos x="17" y="38"/>
                </a:cxn>
                <a:cxn ang="0">
                  <a:pos x="8" y="26"/>
                </a:cxn>
                <a:cxn ang="0">
                  <a:pos x="5" y="29"/>
                </a:cxn>
                <a:cxn ang="0">
                  <a:pos x="5" y="38"/>
                </a:cxn>
                <a:cxn ang="0">
                  <a:pos x="0" y="38"/>
                </a:cxn>
                <a:cxn ang="0">
                  <a:pos x="0" y="0"/>
                </a:cxn>
                <a:cxn ang="0">
                  <a:pos x="5" y="0"/>
                </a:cxn>
                <a:cxn ang="0">
                  <a:pos x="5" y="24"/>
                </a:cxn>
                <a:cxn ang="0">
                  <a:pos x="5" y="24"/>
                </a:cxn>
              </a:cxnLst>
              <a:rect l="0" t="0" r="r" b="b"/>
              <a:pathLst>
                <a:path w="22" h="38">
                  <a:moveTo>
                    <a:pt x="5" y="24"/>
                  </a:moveTo>
                  <a:lnTo>
                    <a:pt x="5" y="24"/>
                  </a:lnTo>
                  <a:lnTo>
                    <a:pt x="5" y="24"/>
                  </a:lnTo>
                  <a:lnTo>
                    <a:pt x="8" y="21"/>
                  </a:lnTo>
                  <a:lnTo>
                    <a:pt x="15" y="13"/>
                  </a:lnTo>
                  <a:lnTo>
                    <a:pt x="21" y="13"/>
                  </a:lnTo>
                  <a:lnTo>
                    <a:pt x="11" y="23"/>
                  </a:lnTo>
                  <a:lnTo>
                    <a:pt x="22" y="38"/>
                  </a:lnTo>
                  <a:lnTo>
                    <a:pt x="17" y="38"/>
                  </a:lnTo>
                  <a:lnTo>
                    <a:pt x="8" y="26"/>
                  </a:lnTo>
                  <a:lnTo>
                    <a:pt x="5" y="29"/>
                  </a:lnTo>
                  <a:lnTo>
                    <a:pt x="5" y="38"/>
                  </a:lnTo>
                  <a:lnTo>
                    <a:pt x="0" y="38"/>
                  </a:lnTo>
                  <a:lnTo>
                    <a:pt x="0" y="0"/>
                  </a:lnTo>
                  <a:lnTo>
                    <a:pt x="5" y="0"/>
                  </a:lnTo>
                  <a:lnTo>
                    <a:pt x="5" y="24"/>
                  </a:lnTo>
                  <a:lnTo>
                    <a:pt x="5" y="2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5" name="Freeform 41"/>
            <p:cNvSpPr/>
            <p:nvPr/>
          </p:nvSpPr>
          <p:spPr>
            <a:xfrm>
              <a:off x="6791325" y="6415088"/>
              <a:ext cx="38100" cy="58738"/>
            </a:xfrm>
            <a:custGeom>
              <a:avLst/>
              <a:gdLst/>
              <a:ahLst/>
              <a:cxnLst>
                <a:cxn ang="0">
                  <a:pos x="5" y="0"/>
                </a:cxn>
                <a:cxn ang="0">
                  <a:pos x="11" y="15"/>
                </a:cxn>
                <a:cxn ang="0">
                  <a:pos x="11" y="15"/>
                </a:cxn>
                <a:cxn ang="0">
                  <a:pos x="12" y="20"/>
                </a:cxn>
                <a:cxn ang="0">
                  <a:pos x="12" y="20"/>
                </a:cxn>
                <a:cxn ang="0">
                  <a:pos x="12" y="20"/>
                </a:cxn>
                <a:cxn ang="0">
                  <a:pos x="14" y="15"/>
                </a:cxn>
                <a:cxn ang="0">
                  <a:pos x="19" y="0"/>
                </a:cxn>
                <a:cxn ang="0">
                  <a:pos x="24" y="0"/>
                </a:cxn>
                <a:cxn ang="0">
                  <a:pos x="17" y="18"/>
                </a:cxn>
                <a:cxn ang="0">
                  <a:pos x="17" y="18"/>
                </a:cxn>
                <a:cxn ang="0">
                  <a:pos x="13" y="28"/>
                </a:cxn>
                <a:cxn ang="0">
                  <a:pos x="11" y="32"/>
                </a:cxn>
                <a:cxn ang="0">
                  <a:pos x="8" y="34"/>
                </a:cxn>
                <a:cxn ang="0">
                  <a:pos x="8" y="34"/>
                </a:cxn>
                <a:cxn ang="0">
                  <a:pos x="5" y="36"/>
                </a:cxn>
                <a:cxn ang="0">
                  <a:pos x="3" y="37"/>
                </a:cxn>
                <a:cxn ang="0">
                  <a:pos x="1" y="33"/>
                </a:cxn>
                <a:cxn ang="0">
                  <a:pos x="1" y="33"/>
                </a:cxn>
                <a:cxn ang="0">
                  <a:pos x="5" y="31"/>
                </a:cxn>
                <a:cxn ang="0">
                  <a:pos x="5" y="31"/>
                </a:cxn>
                <a:cxn ang="0">
                  <a:pos x="7" y="29"/>
                </a:cxn>
                <a:cxn ang="0">
                  <a:pos x="9" y="26"/>
                </a:cxn>
                <a:cxn ang="0">
                  <a:pos x="9" y="26"/>
                </a:cxn>
                <a:cxn ang="0">
                  <a:pos x="10" y="25"/>
                </a:cxn>
                <a:cxn ang="0">
                  <a:pos x="10" y="25"/>
                </a:cxn>
                <a:cxn ang="0">
                  <a:pos x="9" y="23"/>
                </a:cxn>
                <a:cxn ang="0">
                  <a:pos x="0" y="0"/>
                </a:cxn>
                <a:cxn ang="0">
                  <a:pos x="5" y="0"/>
                </a:cxn>
                <a:cxn ang="0">
                  <a:pos x="5" y="0"/>
                </a:cxn>
              </a:cxnLst>
              <a:rect l="0" t="0" r="r" b="b"/>
              <a:pathLst>
                <a:path w="24" h="37">
                  <a:moveTo>
                    <a:pt x="5" y="0"/>
                  </a:moveTo>
                  <a:lnTo>
                    <a:pt x="11" y="15"/>
                  </a:lnTo>
                  <a:lnTo>
                    <a:pt x="11" y="15"/>
                  </a:lnTo>
                  <a:lnTo>
                    <a:pt x="12" y="20"/>
                  </a:lnTo>
                  <a:lnTo>
                    <a:pt x="12" y="20"/>
                  </a:lnTo>
                  <a:lnTo>
                    <a:pt x="12" y="20"/>
                  </a:lnTo>
                  <a:lnTo>
                    <a:pt x="14" y="15"/>
                  </a:lnTo>
                  <a:lnTo>
                    <a:pt x="19" y="0"/>
                  </a:lnTo>
                  <a:lnTo>
                    <a:pt x="24" y="0"/>
                  </a:lnTo>
                  <a:lnTo>
                    <a:pt x="17" y="18"/>
                  </a:lnTo>
                  <a:lnTo>
                    <a:pt x="17" y="18"/>
                  </a:lnTo>
                  <a:lnTo>
                    <a:pt x="13" y="28"/>
                  </a:lnTo>
                  <a:lnTo>
                    <a:pt x="11" y="32"/>
                  </a:lnTo>
                  <a:lnTo>
                    <a:pt x="8" y="34"/>
                  </a:lnTo>
                  <a:lnTo>
                    <a:pt x="8" y="34"/>
                  </a:lnTo>
                  <a:lnTo>
                    <a:pt x="5" y="36"/>
                  </a:lnTo>
                  <a:lnTo>
                    <a:pt x="3" y="37"/>
                  </a:lnTo>
                  <a:lnTo>
                    <a:pt x="1" y="33"/>
                  </a:lnTo>
                  <a:lnTo>
                    <a:pt x="1" y="33"/>
                  </a:lnTo>
                  <a:lnTo>
                    <a:pt x="5" y="31"/>
                  </a:lnTo>
                  <a:lnTo>
                    <a:pt x="5" y="31"/>
                  </a:lnTo>
                  <a:lnTo>
                    <a:pt x="7" y="29"/>
                  </a:lnTo>
                  <a:lnTo>
                    <a:pt x="9" y="26"/>
                  </a:lnTo>
                  <a:lnTo>
                    <a:pt x="9" y="26"/>
                  </a:lnTo>
                  <a:lnTo>
                    <a:pt x="10" y="25"/>
                  </a:lnTo>
                  <a:lnTo>
                    <a:pt x="10" y="25"/>
                  </a:lnTo>
                  <a:lnTo>
                    <a:pt x="9" y="23"/>
                  </a:lnTo>
                  <a:lnTo>
                    <a:pt x="0" y="0"/>
                  </a:lnTo>
                  <a:lnTo>
                    <a:pt x="5" y="0"/>
                  </a:lnTo>
                  <a:lnTo>
                    <a:pt x="5"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6" name="Freeform 42"/>
            <p:cNvSpPr>
              <a:spLocks noEditPoints="1"/>
            </p:cNvSpPr>
            <p:nvPr/>
          </p:nvSpPr>
          <p:spPr>
            <a:xfrm>
              <a:off x="6851650" y="6413501"/>
              <a:ext cx="31750" cy="42863"/>
            </a:xfrm>
            <a:custGeom>
              <a:avLst/>
              <a:gdLst/>
              <a:ahLst/>
              <a:cxnLst>
                <a:cxn ang="0">
                  <a:pos x="15" y="13"/>
                </a:cxn>
                <a:cxn ang="0">
                  <a:pos x="15" y="13"/>
                </a:cxn>
                <a:cxn ang="0">
                  <a:pos x="11" y="13"/>
                </a:cxn>
                <a:cxn ang="0">
                  <a:pos x="8" y="14"/>
                </a:cxn>
                <a:cxn ang="0">
                  <a:pos x="5" y="16"/>
                </a:cxn>
                <a:cxn ang="0">
                  <a:pos x="4" y="19"/>
                </a:cxn>
                <a:cxn ang="0">
                  <a:pos x="4" y="19"/>
                </a:cxn>
                <a:cxn ang="0">
                  <a:pos x="5" y="21"/>
                </a:cxn>
                <a:cxn ang="0">
                  <a:pos x="6" y="22"/>
                </a:cxn>
                <a:cxn ang="0">
                  <a:pos x="7" y="23"/>
                </a:cxn>
                <a:cxn ang="0">
                  <a:pos x="9" y="23"/>
                </a:cxn>
                <a:cxn ang="0">
                  <a:pos x="9" y="23"/>
                </a:cxn>
                <a:cxn ang="0">
                  <a:pos x="11" y="23"/>
                </a:cxn>
                <a:cxn ang="0">
                  <a:pos x="13" y="22"/>
                </a:cxn>
                <a:cxn ang="0">
                  <a:pos x="15" y="19"/>
                </a:cxn>
                <a:cxn ang="0">
                  <a:pos x="15" y="19"/>
                </a:cxn>
                <a:cxn ang="0">
                  <a:pos x="15" y="18"/>
                </a:cxn>
                <a:cxn ang="0">
                  <a:pos x="15" y="13"/>
                </a:cxn>
                <a:cxn ang="0">
                  <a:pos x="15" y="13"/>
                </a:cxn>
                <a:cxn ang="0">
                  <a:pos x="20" y="20"/>
                </a:cxn>
                <a:cxn ang="0">
                  <a:pos x="20" y="20"/>
                </a:cxn>
                <a:cxn ang="0">
                  <a:pos x="20" y="26"/>
                </a:cxn>
                <a:cxn ang="0">
                  <a:pos x="16" y="26"/>
                </a:cxn>
                <a:cxn ang="0">
                  <a:pos x="16" y="23"/>
                </a:cxn>
                <a:cxn ang="0">
                  <a:pos x="15" y="23"/>
                </a:cxn>
                <a:cxn ang="0">
                  <a:pos x="15" y="23"/>
                </a:cxn>
                <a:cxn ang="0">
                  <a:pos x="12" y="26"/>
                </a:cxn>
                <a:cxn ang="0">
                  <a:pos x="10" y="27"/>
                </a:cxn>
                <a:cxn ang="0">
                  <a:pos x="8" y="27"/>
                </a:cxn>
                <a:cxn ang="0">
                  <a:pos x="8" y="27"/>
                </a:cxn>
                <a:cxn ang="0">
                  <a:pos x="4" y="26"/>
                </a:cxn>
                <a:cxn ang="0">
                  <a:pos x="2" y="25"/>
                </a:cxn>
                <a:cxn ang="0">
                  <a:pos x="0" y="22"/>
                </a:cxn>
                <a:cxn ang="0">
                  <a:pos x="0" y="20"/>
                </a:cxn>
                <a:cxn ang="0">
                  <a:pos x="0" y="20"/>
                </a:cxn>
                <a:cxn ang="0">
                  <a:pos x="1" y="15"/>
                </a:cxn>
                <a:cxn ang="0">
                  <a:pos x="4" y="12"/>
                </a:cxn>
                <a:cxn ang="0">
                  <a:pos x="9" y="11"/>
                </a:cxn>
                <a:cxn ang="0">
                  <a:pos x="15" y="10"/>
                </a:cxn>
                <a:cxn ang="0">
                  <a:pos x="15" y="9"/>
                </a:cxn>
                <a:cxn ang="0">
                  <a:pos x="15" y="9"/>
                </a:cxn>
                <a:cxn ang="0">
                  <a:pos x="15" y="8"/>
                </a:cxn>
                <a:cxn ang="0">
                  <a:pos x="14" y="6"/>
                </a:cxn>
                <a:cxn ang="0">
                  <a:pos x="12" y="4"/>
                </a:cxn>
                <a:cxn ang="0">
                  <a:pos x="9" y="3"/>
                </a:cxn>
                <a:cxn ang="0">
                  <a:pos x="9" y="3"/>
                </a:cxn>
                <a:cxn ang="0">
                  <a:pos x="6" y="4"/>
                </a:cxn>
                <a:cxn ang="0">
                  <a:pos x="3" y="5"/>
                </a:cxn>
                <a:cxn ang="0">
                  <a:pos x="2" y="2"/>
                </a:cxn>
                <a:cxn ang="0">
                  <a:pos x="2" y="2"/>
                </a:cxn>
                <a:cxn ang="0">
                  <a:pos x="5" y="1"/>
                </a:cxn>
                <a:cxn ang="0">
                  <a:pos x="10" y="0"/>
                </a:cxn>
                <a:cxn ang="0">
                  <a:pos x="10" y="0"/>
                </a:cxn>
                <a:cxn ang="0">
                  <a:pos x="15" y="1"/>
                </a:cxn>
                <a:cxn ang="0">
                  <a:pos x="18" y="3"/>
                </a:cxn>
                <a:cxn ang="0">
                  <a:pos x="19" y="7"/>
                </a:cxn>
                <a:cxn ang="0">
                  <a:pos x="20" y="11"/>
                </a:cxn>
                <a:cxn ang="0">
                  <a:pos x="20" y="20"/>
                </a:cxn>
                <a:cxn ang="0">
                  <a:pos x="20" y="20"/>
                </a:cxn>
              </a:cxnLst>
              <a:rect l="0" t="0" r="r" b="b"/>
              <a:pathLst>
                <a:path w="20" h="27">
                  <a:moveTo>
                    <a:pt x="15" y="13"/>
                  </a:moveTo>
                  <a:lnTo>
                    <a:pt x="15" y="13"/>
                  </a:lnTo>
                  <a:lnTo>
                    <a:pt x="11" y="13"/>
                  </a:lnTo>
                  <a:lnTo>
                    <a:pt x="8" y="14"/>
                  </a:lnTo>
                  <a:lnTo>
                    <a:pt x="5" y="16"/>
                  </a:lnTo>
                  <a:lnTo>
                    <a:pt x="4" y="19"/>
                  </a:lnTo>
                  <a:lnTo>
                    <a:pt x="4" y="19"/>
                  </a:lnTo>
                  <a:lnTo>
                    <a:pt x="5" y="21"/>
                  </a:lnTo>
                  <a:lnTo>
                    <a:pt x="6" y="22"/>
                  </a:lnTo>
                  <a:lnTo>
                    <a:pt x="7" y="23"/>
                  </a:lnTo>
                  <a:lnTo>
                    <a:pt x="9" y="23"/>
                  </a:lnTo>
                  <a:lnTo>
                    <a:pt x="9" y="23"/>
                  </a:lnTo>
                  <a:lnTo>
                    <a:pt x="11" y="23"/>
                  </a:lnTo>
                  <a:lnTo>
                    <a:pt x="13" y="22"/>
                  </a:lnTo>
                  <a:lnTo>
                    <a:pt x="15" y="19"/>
                  </a:lnTo>
                  <a:lnTo>
                    <a:pt x="15" y="19"/>
                  </a:lnTo>
                  <a:lnTo>
                    <a:pt x="15" y="18"/>
                  </a:lnTo>
                  <a:lnTo>
                    <a:pt x="15" y="13"/>
                  </a:lnTo>
                  <a:lnTo>
                    <a:pt x="15" y="13"/>
                  </a:lnTo>
                  <a:close/>
                  <a:moveTo>
                    <a:pt x="20" y="20"/>
                  </a:moveTo>
                  <a:lnTo>
                    <a:pt x="20" y="20"/>
                  </a:lnTo>
                  <a:lnTo>
                    <a:pt x="20" y="26"/>
                  </a:lnTo>
                  <a:lnTo>
                    <a:pt x="16" y="26"/>
                  </a:lnTo>
                  <a:lnTo>
                    <a:pt x="16" y="23"/>
                  </a:lnTo>
                  <a:lnTo>
                    <a:pt x="15" y="23"/>
                  </a:lnTo>
                  <a:lnTo>
                    <a:pt x="15" y="23"/>
                  </a:lnTo>
                  <a:lnTo>
                    <a:pt x="12" y="26"/>
                  </a:lnTo>
                  <a:lnTo>
                    <a:pt x="10" y="27"/>
                  </a:lnTo>
                  <a:lnTo>
                    <a:pt x="8" y="27"/>
                  </a:lnTo>
                  <a:lnTo>
                    <a:pt x="8" y="27"/>
                  </a:lnTo>
                  <a:lnTo>
                    <a:pt x="4" y="26"/>
                  </a:lnTo>
                  <a:lnTo>
                    <a:pt x="2" y="25"/>
                  </a:lnTo>
                  <a:lnTo>
                    <a:pt x="0" y="22"/>
                  </a:lnTo>
                  <a:lnTo>
                    <a:pt x="0" y="20"/>
                  </a:lnTo>
                  <a:lnTo>
                    <a:pt x="0" y="20"/>
                  </a:lnTo>
                  <a:lnTo>
                    <a:pt x="1" y="15"/>
                  </a:lnTo>
                  <a:lnTo>
                    <a:pt x="4" y="12"/>
                  </a:lnTo>
                  <a:lnTo>
                    <a:pt x="9" y="11"/>
                  </a:lnTo>
                  <a:lnTo>
                    <a:pt x="15" y="10"/>
                  </a:lnTo>
                  <a:lnTo>
                    <a:pt x="15" y="9"/>
                  </a:lnTo>
                  <a:lnTo>
                    <a:pt x="15" y="9"/>
                  </a:lnTo>
                  <a:lnTo>
                    <a:pt x="15" y="8"/>
                  </a:lnTo>
                  <a:lnTo>
                    <a:pt x="14" y="6"/>
                  </a:lnTo>
                  <a:lnTo>
                    <a:pt x="12" y="4"/>
                  </a:lnTo>
                  <a:lnTo>
                    <a:pt x="9" y="3"/>
                  </a:lnTo>
                  <a:lnTo>
                    <a:pt x="9" y="3"/>
                  </a:lnTo>
                  <a:lnTo>
                    <a:pt x="6" y="4"/>
                  </a:lnTo>
                  <a:lnTo>
                    <a:pt x="3" y="5"/>
                  </a:lnTo>
                  <a:lnTo>
                    <a:pt x="2" y="2"/>
                  </a:lnTo>
                  <a:lnTo>
                    <a:pt x="2" y="2"/>
                  </a:lnTo>
                  <a:lnTo>
                    <a:pt x="5" y="1"/>
                  </a:lnTo>
                  <a:lnTo>
                    <a:pt x="10" y="0"/>
                  </a:lnTo>
                  <a:lnTo>
                    <a:pt x="10" y="0"/>
                  </a:lnTo>
                  <a:lnTo>
                    <a:pt x="15" y="1"/>
                  </a:lnTo>
                  <a:lnTo>
                    <a:pt x="18" y="3"/>
                  </a:lnTo>
                  <a:lnTo>
                    <a:pt x="19" y="7"/>
                  </a:lnTo>
                  <a:lnTo>
                    <a:pt x="20" y="11"/>
                  </a:lnTo>
                  <a:lnTo>
                    <a:pt x="20" y="20"/>
                  </a:lnTo>
                  <a:lnTo>
                    <a:pt x="20" y="2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7" name="Freeform 43"/>
            <p:cNvSpPr/>
            <p:nvPr/>
          </p:nvSpPr>
          <p:spPr>
            <a:xfrm>
              <a:off x="6894513" y="6413501"/>
              <a:ext cx="34925" cy="41275"/>
            </a:xfrm>
            <a:custGeom>
              <a:avLst/>
              <a:gdLst/>
              <a:ahLst/>
              <a:cxnLst>
                <a:cxn ang="0">
                  <a:pos x="0" y="8"/>
                </a:cxn>
                <a:cxn ang="0">
                  <a:pos x="0" y="8"/>
                </a:cxn>
                <a:cxn ang="0">
                  <a:pos x="0" y="1"/>
                </a:cxn>
                <a:cxn ang="0">
                  <a:pos x="4" y="1"/>
                </a:cxn>
                <a:cxn ang="0">
                  <a:pos x="5" y="5"/>
                </a:cxn>
                <a:cxn ang="0">
                  <a:pos x="5" y="5"/>
                </a:cxn>
                <a:cxn ang="0">
                  <a:pos x="5" y="5"/>
                </a:cxn>
                <a:cxn ang="0">
                  <a:pos x="6" y="3"/>
                </a:cxn>
                <a:cxn ang="0">
                  <a:pos x="8" y="1"/>
                </a:cxn>
                <a:cxn ang="0">
                  <a:pos x="10" y="0"/>
                </a:cxn>
                <a:cxn ang="0">
                  <a:pos x="13" y="0"/>
                </a:cxn>
                <a:cxn ang="0">
                  <a:pos x="13" y="0"/>
                </a:cxn>
                <a:cxn ang="0">
                  <a:pos x="16" y="0"/>
                </a:cxn>
                <a:cxn ang="0">
                  <a:pos x="19" y="2"/>
                </a:cxn>
                <a:cxn ang="0">
                  <a:pos x="21" y="6"/>
                </a:cxn>
                <a:cxn ang="0">
                  <a:pos x="22" y="11"/>
                </a:cxn>
                <a:cxn ang="0">
                  <a:pos x="22" y="26"/>
                </a:cxn>
                <a:cxn ang="0">
                  <a:pos x="18" y="26"/>
                </a:cxn>
                <a:cxn ang="0">
                  <a:pos x="18" y="11"/>
                </a:cxn>
                <a:cxn ang="0">
                  <a:pos x="18" y="11"/>
                </a:cxn>
                <a:cxn ang="0">
                  <a:pos x="17" y="9"/>
                </a:cxn>
                <a:cxn ang="0">
                  <a:pos x="16" y="6"/>
                </a:cxn>
                <a:cxn ang="0">
                  <a:pos x="14" y="4"/>
                </a:cxn>
                <a:cxn ang="0">
                  <a:pos x="12" y="4"/>
                </a:cxn>
                <a:cxn ang="0">
                  <a:pos x="12" y="4"/>
                </a:cxn>
                <a:cxn ang="0">
                  <a:pos x="9" y="4"/>
                </a:cxn>
                <a:cxn ang="0">
                  <a:pos x="8" y="5"/>
                </a:cxn>
                <a:cxn ang="0">
                  <a:pos x="6" y="7"/>
                </a:cxn>
                <a:cxn ang="0">
                  <a:pos x="5" y="9"/>
                </a:cxn>
                <a:cxn ang="0">
                  <a:pos x="5" y="9"/>
                </a:cxn>
                <a:cxn ang="0">
                  <a:pos x="5" y="11"/>
                </a:cxn>
                <a:cxn ang="0">
                  <a:pos x="5" y="26"/>
                </a:cxn>
                <a:cxn ang="0">
                  <a:pos x="0" y="26"/>
                </a:cxn>
                <a:cxn ang="0">
                  <a:pos x="0" y="8"/>
                </a:cxn>
                <a:cxn ang="0">
                  <a:pos x="0" y="8"/>
                </a:cxn>
              </a:cxnLst>
              <a:rect l="0" t="0" r="r" b="b"/>
              <a:pathLst>
                <a:path w="22" h="26">
                  <a:moveTo>
                    <a:pt x="0" y="8"/>
                  </a:moveTo>
                  <a:lnTo>
                    <a:pt x="0" y="8"/>
                  </a:lnTo>
                  <a:lnTo>
                    <a:pt x="0" y="1"/>
                  </a:lnTo>
                  <a:lnTo>
                    <a:pt x="4" y="1"/>
                  </a:lnTo>
                  <a:lnTo>
                    <a:pt x="5" y="5"/>
                  </a:lnTo>
                  <a:lnTo>
                    <a:pt x="5" y="5"/>
                  </a:lnTo>
                  <a:lnTo>
                    <a:pt x="5" y="5"/>
                  </a:lnTo>
                  <a:lnTo>
                    <a:pt x="6" y="3"/>
                  </a:lnTo>
                  <a:lnTo>
                    <a:pt x="8" y="1"/>
                  </a:lnTo>
                  <a:lnTo>
                    <a:pt x="10" y="0"/>
                  </a:lnTo>
                  <a:lnTo>
                    <a:pt x="13" y="0"/>
                  </a:lnTo>
                  <a:lnTo>
                    <a:pt x="13" y="0"/>
                  </a:lnTo>
                  <a:lnTo>
                    <a:pt x="16" y="0"/>
                  </a:lnTo>
                  <a:lnTo>
                    <a:pt x="19" y="2"/>
                  </a:lnTo>
                  <a:lnTo>
                    <a:pt x="21" y="6"/>
                  </a:lnTo>
                  <a:lnTo>
                    <a:pt x="22" y="11"/>
                  </a:lnTo>
                  <a:lnTo>
                    <a:pt x="22" y="26"/>
                  </a:lnTo>
                  <a:lnTo>
                    <a:pt x="18" y="26"/>
                  </a:lnTo>
                  <a:lnTo>
                    <a:pt x="18" y="11"/>
                  </a:lnTo>
                  <a:lnTo>
                    <a:pt x="18" y="11"/>
                  </a:lnTo>
                  <a:lnTo>
                    <a:pt x="17" y="9"/>
                  </a:lnTo>
                  <a:lnTo>
                    <a:pt x="16" y="6"/>
                  </a:lnTo>
                  <a:lnTo>
                    <a:pt x="14" y="4"/>
                  </a:lnTo>
                  <a:lnTo>
                    <a:pt x="12" y="4"/>
                  </a:lnTo>
                  <a:lnTo>
                    <a:pt x="12" y="4"/>
                  </a:lnTo>
                  <a:lnTo>
                    <a:pt x="9" y="4"/>
                  </a:lnTo>
                  <a:lnTo>
                    <a:pt x="8" y="5"/>
                  </a:lnTo>
                  <a:lnTo>
                    <a:pt x="6" y="7"/>
                  </a:lnTo>
                  <a:lnTo>
                    <a:pt x="5" y="9"/>
                  </a:lnTo>
                  <a:lnTo>
                    <a:pt x="5" y="9"/>
                  </a:lnTo>
                  <a:lnTo>
                    <a:pt x="5" y="11"/>
                  </a:lnTo>
                  <a:lnTo>
                    <a:pt x="5" y="26"/>
                  </a:lnTo>
                  <a:lnTo>
                    <a:pt x="0" y="26"/>
                  </a:lnTo>
                  <a:lnTo>
                    <a:pt x="0" y="8"/>
                  </a:lnTo>
                  <a:lnTo>
                    <a:pt x="0" y="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8" name="Freeform 44"/>
            <p:cNvSpPr>
              <a:spLocks noEditPoints="1"/>
            </p:cNvSpPr>
            <p:nvPr/>
          </p:nvSpPr>
          <p:spPr>
            <a:xfrm>
              <a:off x="6938963" y="6394451"/>
              <a:ext cx="39687" cy="61913"/>
            </a:xfrm>
            <a:custGeom>
              <a:avLst/>
              <a:gdLst/>
              <a:ahLst/>
              <a:cxnLst>
                <a:cxn ang="0">
                  <a:pos x="20" y="23"/>
                </a:cxn>
                <a:cxn ang="0">
                  <a:pos x="20" y="23"/>
                </a:cxn>
                <a:cxn ang="0">
                  <a:pos x="20" y="21"/>
                </a:cxn>
                <a:cxn ang="0">
                  <a:pos x="20" y="21"/>
                </a:cxn>
                <a:cxn ang="0">
                  <a:pos x="19" y="19"/>
                </a:cxn>
                <a:cxn ang="0">
                  <a:pos x="18" y="17"/>
                </a:cxn>
                <a:cxn ang="0">
                  <a:pos x="16" y="16"/>
                </a:cxn>
                <a:cxn ang="0">
                  <a:pos x="13" y="16"/>
                </a:cxn>
                <a:cxn ang="0">
                  <a:pos x="13" y="16"/>
                </a:cxn>
                <a:cxn ang="0">
                  <a:pos x="10" y="16"/>
                </a:cxn>
                <a:cxn ang="0">
                  <a:pos x="7" y="18"/>
                </a:cxn>
                <a:cxn ang="0">
                  <a:pos x="5" y="22"/>
                </a:cxn>
                <a:cxn ang="0">
                  <a:pos x="5" y="26"/>
                </a:cxn>
                <a:cxn ang="0">
                  <a:pos x="5" y="26"/>
                </a:cxn>
                <a:cxn ang="0">
                  <a:pos x="5" y="29"/>
                </a:cxn>
                <a:cxn ang="0">
                  <a:pos x="7" y="32"/>
                </a:cxn>
                <a:cxn ang="0">
                  <a:pos x="10" y="34"/>
                </a:cxn>
                <a:cxn ang="0">
                  <a:pos x="13" y="35"/>
                </a:cxn>
                <a:cxn ang="0">
                  <a:pos x="13" y="35"/>
                </a:cxn>
                <a:cxn ang="0">
                  <a:pos x="16" y="35"/>
                </a:cxn>
                <a:cxn ang="0">
                  <a:pos x="18" y="34"/>
                </a:cxn>
                <a:cxn ang="0">
                  <a:pos x="19" y="32"/>
                </a:cxn>
                <a:cxn ang="0">
                  <a:pos x="20" y="30"/>
                </a:cxn>
                <a:cxn ang="0">
                  <a:pos x="20" y="30"/>
                </a:cxn>
                <a:cxn ang="0">
                  <a:pos x="20" y="28"/>
                </a:cxn>
                <a:cxn ang="0">
                  <a:pos x="20" y="23"/>
                </a:cxn>
                <a:cxn ang="0">
                  <a:pos x="20" y="23"/>
                </a:cxn>
                <a:cxn ang="0">
                  <a:pos x="25" y="0"/>
                </a:cxn>
                <a:cxn ang="0">
                  <a:pos x="25" y="32"/>
                </a:cxn>
                <a:cxn ang="0">
                  <a:pos x="25" y="32"/>
                </a:cxn>
                <a:cxn ang="0">
                  <a:pos x="25" y="38"/>
                </a:cxn>
                <a:cxn ang="0">
                  <a:pos x="21" y="38"/>
                </a:cxn>
                <a:cxn ang="0">
                  <a:pos x="21" y="34"/>
                </a:cxn>
                <a:cxn ang="0">
                  <a:pos x="21" y="34"/>
                </a:cxn>
                <a:cxn ang="0">
                  <a:pos x="21" y="34"/>
                </a:cxn>
                <a:cxn ang="0">
                  <a:pos x="19" y="36"/>
                </a:cxn>
                <a:cxn ang="0">
                  <a:pos x="17" y="37"/>
                </a:cxn>
                <a:cxn ang="0">
                  <a:pos x="15" y="39"/>
                </a:cxn>
                <a:cxn ang="0">
                  <a:pos x="12" y="39"/>
                </a:cxn>
                <a:cxn ang="0">
                  <a:pos x="12" y="39"/>
                </a:cxn>
                <a:cxn ang="0">
                  <a:pos x="7" y="38"/>
                </a:cxn>
                <a:cxn ang="0">
                  <a:pos x="3" y="35"/>
                </a:cxn>
                <a:cxn ang="0">
                  <a:pos x="1" y="31"/>
                </a:cxn>
                <a:cxn ang="0">
                  <a:pos x="0" y="26"/>
                </a:cxn>
                <a:cxn ang="0">
                  <a:pos x="0" y="26"/>
                </a:cxn>
                <a:cxn ang="0">
                  <a:pos x="1" y="20"/>
                </a:cxn>
                <a:cxn ang="0">
                  <a:pos x="3" y="16"/>
                </a:cxn>
                <a:cxn ang="0">
                  <a:pos x="7" y="13"/>
                </a:cxn>
                <a:cxn ang="0">
                  <a:pos x="13" y="12"/>
                </a:cxn>
                <a:cxn ang="0">
                  <a:pos x="13" y="12"/>
                </a:cxn>
                <a:cxn ang="0">
                  <a:pos x="15" y="12"/>
                </a:cxn>
                <a:cxn ang="0">
                  <a:pos x="17" y="13"/>
                </a:cxn>
                <a:cxn ang="0">
                  <a:pos x="20" y="16"/>
                </a:cxn>
                <a:cxn ang="0">
                  <a:pos x="20" y="16"/>
                </a:cxn>
                <a:cxn ang="0">
                  <a:pos x="20" y="0"/>
                </a:cxn>
                <a:cxn ang="0">
                  <a:pos x="25" y="0"/>
                </a:cxn>
                <a:cxn ang="0">
                  <a:pos x="25" y="0"/>
                </a:cxn>
              </a:cxnLst>
              <a:rect l="0" t="0" r="r" b="b"/>
              <a:pathLst>
                <a:path w="25" h="39">
                  <a:moveTo>
                    <a:pt x="20" y="23"/>
                  </a:moveTo>
                  <a:lnTo>
                    <a:pt x="20" y="23"/>
                  </a:lnTo>
                  <a:lnTo>
                    <a:pt x="20" y="21"/>
                  </a:lnTo>
                  <a:lnTo>
                    <a:pt x="20" y="21"/>
                  </a:lnTo>
                  <a:lnTo>
                    <a:pt x="19" y="19"/>
                  </a:lnTo>
                  <a:lnTo>
                    <a:pt x="18" y="17"/>
                  </a:lnTo>
                  <a:lnTo>
                    <a:pt x="16" y="16"/>
                  </a:lnTo>
                  <a:lnTo>
                    <a:pt x="13" y="16"/>
                  </a:lnTo>
                  <a:lnTo>
                    <a:pt x="13" y="16"/>
                  </a:lnTo>
                  <a:lnTo>
                    <a:pt x="10" y="16"/>
                  </a:lnTo>
                  <a:lnTo>
                    <a:pt x="7" y="18"/>
                  </a:lnTo>
                  <a:lnTo>
                    <a:pt x="5" y="22"/>
                  </a:lnTo>
                  <a:lnTo>
                    <a:pt x="5" y="26"/>
                  </a:lnTo>
                  <a:lnTo>
                    <a:pt x="5" y="26"/>
                  </a:lnTo>
                  <a:lnTo>
                    <a:pt x="5" y="29"/>
                  </a:lnTo>
                  <a:lnTo>
                    <a:pt x="7" y="32"/>
                  </a:lnTo>
                  <a:lnTo>
                    <a:pt x="10" y="34"/>
                  </a:lnTo>
                  <a:lnTo>
                    <a:pt x="13" y="35"/>
                  </a:lnTo>
                  <a:lnTo>
                    <a:pt x="13" y="35"/>
                  </a:lnTo>
                  <a:lnTo>
                    <a:pt x="16" y="35"/>
                  </a:lnTo>
                  <a:lnTo>
                    <a:pt x="18" y="34"/>
                  </a:lnTo>
                  <a:lnTo>
                    <a:pt x="19" y="32"/>
                  </a:lnTo>
                  <a:lnTo>
                    <a:pt x="20" y="30"/>
                  </a:lnTo>
                  <a:lnTo>
                    <a:pt x="20" y="30"/>
                  </a:lnTo>
                  <a:lnTo>
                    <a:pt x="20" y="28"/>
                  </a:lnTo>
                  <a:lnTo>
                    <a:pt x="20" y="23"/>
                  </a:lnTo>
                  <a:lnTo>
                    <a:pt x="20" y="23"/>
                  </a:lnTo>
                  <a:close/>
                  <a:moveTo>
                    <a:pt x="25" y="0"/>
                  </a:moveTo>
                  <a:lnTo>
                    <a:pt x="25" y="32"/>
                  </a:lnTo>
                  <a:lnTo>
                    <a:pt x="25" y="32"/>
                  </a:lnTo>
                  <a:lnTo>
                    <a:pt x="25" y="38"/>
                  </a:lnTo>
                  <a:lnTo>
                    <a:pt x="21" y="38"/>
                  </a:lnTo>
                  <a:lnTo>
                    <a:pt x="21" y="34"/>
                  </a:lnTo>
                  <a:lnTo>
                    <a:pt x="21" y="34"/>
                  </a:lnTo>
                  <a:lnTo>
                    <a:pt x="21" y="34"/>
                  </a:lnTo>
                  <a:lnTo>
                    <a:pt x="19" y="36"/>
                  </a:lnTo>
                  <a:lnTo>
                    <a:pt x="17" y="37"/>
                  </a:lnTo>
                  <a:lnTo>
                    <a:pt x="15" y="39"/>
                  </a:lnTo>
                  <a:lnTo>
                    <a:pt x="12" y="39"/>
                  </a:lnTo>
                  <a:lnTo>
                    <a:pt x="12" y="39"/>
                  </a:lnTo>
                  <a:lnTo>
                    <a:pt x="7" y="38"/>
                  </a:lnTo>
                  <a:lnTo>
                    <a:pt x="3" y="35"/>
                  </a:lnTo>
                  <a:lnTo>
                    <a:pt x="1" y="31"/>
                  </a:lnTo>
                  <a:lnTo>
                    <a:pt x="0" y="26"/>
                  </a:lnTo>
                  <a:lnTo>
                    <a:pt x="0" y="26"/>
                  </a:lnTo>
                  <a:lnTo>
                    <a:pt x="1" y="20"/>
                  </a:lnTo>
                  <a:lnTo>
                    <a:pt x="3" y="16"/>
                  </a:lnTo>
                  <a:lnTo>
                    <a:pt x="7" y="13"/>
                  </a:lnTo>
                  <a:lnTo>
                    <a:pt x="13" y="12"/>
                  </a:lnTo>
                  <a:lnTo>
                    <a:pt x="13" y="12"/>
                  </a:lnTo>
                  <a:lnTo>
                    <a:pt x="15" y="12"/>
                  </a:lnTo>
                  <a:lnTo>
                    <a:pt x="17" y="13"/>
                  </a:lnTo>
                  <a:lnTo>
                    <a:pt x="20" y="16"/>
                  </a:lnTo>
                  <a:lnTo>
                    <a:pt x="20" y="16"/>
                  </a:lnTo>
                  <a:lnTo>
                    <a:pt x="20" y="0"/>
                  </a:lnTo>
                  <a:lnTo>
                    <a:pt x="25" y="0"/>
                  </a:lnTo>
                  <a:lnTo>
                    <a:pt x="25"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9" name="Freeform 45"/>
            <p:cNvSpPr>
              <a:spLocks noEditPoints="1"/>
            </p:cNvSpPr>
            <p:nvPr/>
          </p:nvSpPr>
          <p:spPr>
            <a:xfrm>
              <a:off x="7008813" y="6396038"/>
              <a:ext cx="34925" cy="58738"/>
            </a:xfrm>
            <a:custGeom>
              <a:avLst/>
              <a:gdLst/>
              <a:ahLst/>
              <a:cxnLst>
                <a:cxn ang="0">
                  <a:pos x="5" y="19"/>
                </a:cxn>
                <a:cxn ang="0">
                  <a:pos x="5" y="19"/>
                </a:cxn>
                <a:cxn ang="0">
                  <a:pos x="9" y="20"/>
                </a:cxn>
                <a:cxn ang="0">
                  <a:pos x="9" y="20"/>
                </a:cxn>
                <a:cxn ang="0">
                  <a:pos x="13" y="19"/>
                </a:cxn>
                <a:cxn ang="0">
                  <a:pos x="15" y="18"/>
                </a:cxn>
                <a:cxn ang="0">
                  <a:pos x="17" y="15"/>
                </a:cxn>
                <a:cxn ang="0">
                  <a:pos x="18" y="12"/>
                </a:cxn>
                <a:cxn ang="0">
                  <a:pos x="18" y="12"/>
                </a:cxn>
                <a:cxn ang="0">
                  <a:pos x="17" y="9"/>
                </a:cxn>
                <a:cxn ang="0">
                  <a:pos x="15" y="7"/>
                </a:cxn>
                <a:cxn ang="0">
                  <a:pos x="13" y="5"/>
                </a:cxn>
                <a:cxn ang="0">
                  <a:pos x="9" y="5"/>
                </a:cxn>
                <a:cxn ang="0">
                  <a:pos x="9" y="5"/>
                </a:cxn>
                <a:cxn ang="0">
                  <a:pos x="5" y="5"/>
                </a:cxn>
                <a:cxn ang="0">
                  <a:pos x="5" y="19"/>
                </a:cxn>
                <a:cxn ang="0">
                  <a:pos x="5" y="19"/>
                </a:cxn>
                <a:cxn ang="0">
                  <a:pos x="0" y="2"/>
                </a:cxn>
                <a:cxn ang="0">
                  <a:pos x="0" y="2"/>
                </a:cxn>
                <a:cxn ang="0">
                  <a:pos x="9" y="0"/>
                </a:cxn>
                <a:cxn ang="0">
                  <a:pos x="9" y="0"/>
                </a:cxn>
                <a:cxn ang="0">
                  <a:pos x="15" y="2"/>
                </a:cxn>
                <a:cxn ang="0">
                  <a:pos x="19" y="4"/>
                </a:cxn>
                <a:cxn ang="0">
                  <a:pos x="19" y="4"/>
                </a:cxn>
                <a:cxn ang="0">
                  <a:pos x="22" y="7"/>
                </a:cxn>
                <a:cxn ang="0">
                  <a:pos x="22" y="12"/>
                </a:cxn>
                <a:cxn ang="0">
                  <a:pos x="22" y="12"/>
                </a:cxn>
                <a:cxn ang="0">
                  <a:pos x="22" y="16"/>
                </a:cxn>
                <a:cxn ang="0">
                  <a:pos x="20" y="19"/>
                </a:cxn>
                <a:cxn ang="0">
                  <a:pos x="20" y="19"/>
                </a:cxn>
                <a:cxn ang="0">
                  <a:pos x="18" y="21"/>
                </a:cxn>
                <a:cxn ang="0">
                  <a:pos x="15" y="22"/>
                </a:cxn>
                <a:cxn ang="0">
                  <a:pos x="9" y="23"/>
                </a:cxn>
                <a:cxn ang="0">
                  <a:pos x="9" y="23"/>
                </a:cxn>
                <a:cxn ang="0">
                  <a:pos x="5" y="23"/>
                </a:cxn>
                <a:cxn ang="0">
                  <a:pos x="5" y="37"/>
                </a:cxn>
                <a:cxn ang="0">
                  <a:pos x="0" y="37"/>
                </a:cxn>
                <a:cxn ang="0">
                  <a:pos x="0" y="2"/>
                </a:cxn>
                <a:cxn ang="0">
                  <a:pos x="0" y="2"/>
                </a:cxn>
              </a:cxnLst>
              <a:rect l="0" t="0" r="r" b="b"/>
              <a:pathLst>
                <a:path w="22" h="37">
                  <a:moveTo>
                    <a:pt x="5" y="19"/>
                  </a:moveTo>
                  <a:lnTo>
                    <a:pt x="5" y="19"/>
                  </a:lnTo>
                  <a:lnTo>
                    <a:pt x="9" y="20"/>
                  </a:lnTo>
                  <a:lnTo>
                    <a:pt x="9" y="20"/>
                  </a:lnTo>
                  <a:lnTo>
                    <a:pt x="13" y="19"/>
                  </a:lnTo>
                  <a:lnTo>
                    <a:pt x="15" y="18"/>
                  </a:lnTo>
                  <a:lnTo>
                    <a:pt x="17" y="15"/>
                  </a:lnTo>
                  <a:lnTo>
                    <a:pt x="18" y="12"/>
                  </a:lnTo>
                  <a:lnTo>
                    <a:pt x="18" y="12"/>
                  </a:lnTo>
                  <a:lnTo>
                    <a:pt x="17" y="9"/>
                  </a:lnTo>
                  <a:lnTo>
                    <a:pt x="15" y="7"/>
                  </a:lnTo>
                  <a:lnTo>
                    <a:pt x="13" y="5"/>
                  </a:lnTo>
                  <a:lnTo>
                    <a:pt x="9" y="5"/>
                  </a:lnTo>
                  <a:lnTo>
                    <a:pt x="9" y="5"/>
                  </a:lnTo>
                  <a:lnTo>
                    <a:pt x="5" y="5"/>
                  </a:lnTo>
                  <a:lnTo>
                    <a:pt x="5" y="19"/>
                  </a:lnTo>
                  <a:lnTo>
                    <a:pt x="5" y="19"/>
                  </a:lnTo>
                  <a:close/>
                  <a:moveTo>
                    <a:pt x="0" y="2"/>
                  </a:moveTo>
                  <a:lnTo>
                    <a:pt x="0" y="2"/>
                  </a:lnTo>
                  <a:lnTo>
                    <a:pt x="9" y="0"/>
                  </a:lnTo>
                  <a:lnTo>
                    <a:pt x="9" y="0"/>
                  </a:lnTo>
                  <a:lnTo>
                    <a:pt x="15" y="2"/>
                  </a:lnTo>
                  <a:lnTo>
                    <a:pt x="19" y="4"/>
                  </a:lnTo>
                  <a:lnTo>
                    <a:pt x="19" y="4"/>
                  </a:lnTo>
                  <a:lnTo>
                    <a:pt x="22" y="7"/>
                  </a:lnTo>
                  <a:lnTo>
                    <a:pt x="22" y="12"/>
                  </a:lnTo>
                  <a:lnTo>
                    <a:pt x="22" y="12"/>
                  </a:lnTo>
                  <a:lnTo>
                    <a:pt x="22" y="16"/>
                  </a:lnTo>
                  <a:lnTo>
                    <a:pt x="20" y="19"/>
                  </a:lnTo>
                  <a:lnTo>
                    <a:pt x="20" y="19"/>
                  </a:lnTo>
                  <a:lnTo>
                    <a:pt x="18" y="21"/>
                  </a:lnTo>
                  <a:lnTo>
                    <a:pt x="15" y="22"/>
                  </a:lnTo>
                  <a:lnTo>
                    <a:pt x="9" y="23"/>
                  </a:lnTo>
                  <a:lnTo>
                    <a:pt x="9" y="23"/>
                  </a:lnTo>
                  <a:lnTo>
                    <a:pt x="5" y="23"/>
                  </a:lnTo>
                  <a:lnTo>
                    <a:pt x="5" y="37"/>
                  </a:lnTo>
                  <a:lnTo>
                    <a:pt x="0" y="37"/>
                  </a:lnTo>
                  <a:lnTo>
                    <a:pt x="0" y="2"/>
                  </a:lnTo>
                  <a:lnTo>
                    <a:pt x="0" y="2"/>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0" name="Freeform 46"/>
            <p:cNvSpPr>
              <a:spLocks noEditPoints="1"/>
            </p:cNvSpPr>
            <p:nvPr/>
          </p:nvSpPr>
          <p:spPr>
            <a:xfrm>
              <a:off x="7048500" y="6413501"/>
              <a:ext cx="41275" cy="42863"/>
            </a:xfrm>
            <a:custGeom>
              <a:avLst/>
              <a:gdLst/>
              <a:ahLst/>
              <a:cxnLst>
                <a:cxn ang="0">
                  <a:pos x="5" y="14"/>
                </a:cxn>
                <a:cxn ang="0">
                  <a:pos x="5" y="14"/>
                </a:cxn>
                <a:cxn ang="0">
                  <a:pos x="6" y="17"/>
                </a:cxn>
                <a:cxn ang="0">
                  <a:pos x="7" y="21"/>
                </a:cxn>
                <a:cxn ang="0">
                  <a:pos x="10" y="23"/>
                </a:cxn>
                <a:cxn ang="0">
                  <a:pos x="13" y="23"/>
                </a:cxn>
                <a:cxn ang="0">
                  <a:pos x="13" y="23"/>
                </a:cxn>
                <a:cxn ang="0">
                  <a:pos x="16" y="23"/>
                </a:cxn>
                <a:cxn ang="0">
                  <a:pos x="18" y="21"/>
                </a:cxn>
                <a:cxn ang="0">
                  <a:pos x="20" y="17"/>
                </a:cxn>
                <a:cxn ang="0">
                  <a:pos x="21" y="13"/>
                </a:cxn>
                <a:cxn ang="0">
                  <a:pos x="21" y="13"/>
                </a:cxn>
                <a:cxn ang="0">
                  <a:pos x="20" y="10"/>
                </a:cxn>
                <a:cxn ang="0">
                  <a:pos x="19" y="7"/>
                </a:cxn>
                <a:cxn ang="0">
                  <a:pos x="17" y="4"/>
                </a:cxn>
                <a:cxn ang="0">
                  <a:pos x="13" y="3"/>
                </a:cxn>
                <a:cxn ang="0">
                  <a:pos x="13" y="3"/>
                </a:cxn>
                <a:cxn ang="0">
                  <a:pos x="9" y="4"/>
                </a:cxn>
                <a:cxn ang="0">
                  <a:pos x="7" y="7"/>
                </a:cxn>
                <a:cxn ang="0">
                  <a:pos x="6" y="10"/>
                </a:cxn>
                <a:cxn ang="0">
                  <a:pos x="5" y="14"/>
                </a:cxn>
                <a:cxn ang="0">
                  <a:pos x="5" y="14"/>
                </a:cxn>
                <a:cxn ang="0">
                  <a:pos x="26" y="13"/>
                </a:cxn>
                <a:cxn ang="0">
                  <a:pos x="26" y="13"/>
                </a:cxn>
                <a:cxn ang="0">
                  <a:pos x="25" y="17"/>
                </a:cxn>
                <a:cxn ang="0">
                  <a:pos x="24" y="19"/>
                </a:cxn>
                <a:cxn ang="0">
                  <a:pos x="21" y="24"/>
                </a:cxn>
                <a:cxn ang="0">
                  <a:pos x="17" y="26"/>
                </a:cxn>
                <a:cxn ang="0">
                  <a:pos x="13" y="27"/>
                </a:cxn>
                <a:cxn ang="0">
                  <a:pos x="13" y="27"/>
                </a:cxn>
                <a:cxn ang="0">
                  <a:pos x="8" y="26"/>
                </a:cxn>
                <a:cxn ang="0">
                  <a:pos x="4" y="23"/>
                </a:cxn>
                <a:cxn ang="0">
                  <a:pos x="1" y="19"/>
                </a:cxn>
                <a:cxn ang="0">
                  <a:pos x="0" y="14"/>
                </a:cxn>
                <a:cxn ang="0">
                  <a:pos x="0" y="14"/>
                </a:cxn>
                <a:cxn ang="0">
                  <a:pos x="1" y="8"/>
                </a:cxn>
                <a:cxn ang="0">
                  <a:pos x="4" y="4"/>
                </a:cxn>
                <a:cxn ang="0">
                  <a:pos x="8" y="1"/>
                </a:cxn>
                <a:cxn ang="0">
                  <a:pos x="13" y="0"/>
                </a:cxn>
                <a:cxn ang="0">
                  <a:pos x="13" y="0"/>
                </a:cxn>
                <a:cxn ang="0">
                  <a:pos x="18" y="1"/>
                </a:cxn>
                <a:cxn ang="0">
                  <a:pos x="22" y="4"/>
                </a:cxn>
                <a:cxn ang="0">
                  <a:pos x="25" y="8"/>
                </a:cxn>
                <a:cxn ang="0">
                  <a:pos x="26" y="13"/>
                </a:cxn>
                <a:cxn ang="0">
                  <a:pos x="26" y="13"/>
                </a:cxn>
              </a:cxnLst>
              <a:rect l="0" t="0" r="r" b="b"/>
              <a:pathLst>
                <a:path w="26" h="27">
                  <a:moveTo>
                    <a:pt x="5" y="14"/>
                  </a:moveTo>
                  <a:lnTo>
                    <a:pt x="5" y="14"/>
                  </a:lnTo>
                  <a:lnTo>
                    <a:pt x="6" y="17"/>
                  </a:lnTo>
                  <a:lnTo>
                    <a:pt x="7" y="21"/>
                  </a:lnTo>
                  <a:lnTo>
                    <a:pt x="10" y="23"/>
                  </a:lnTo>
                  <a:lnTo>
                    <a:pt x="13" y="23"/>
                  </a:lnTo>
                  <a:lnTo>
                    <a:pt x="13" y="23"/>
                  </a:lnTo>
                  <a:lnTo>
                    <a:pt x="16" y="23"/>
                  </a:lnTo>
                  <a:lnTo>
                    <a:pt x="18" y="21"/>
                  </a:lnTo>
                  <a:lnTo>
                    <a:pt x="20" y="17"/>
                  </a:lnTo>
                  <a:lnTo>
                    <a:pt x="21" y="13"/>
                  </a:lnTo>
                  <a:lnTo>
                    <a:pt x="21" y="13"/>
                  </a:lnTo>
                  <a:lnTo>
                    <a:pt x="20" y="10"/>
                  </a:lnTo>
                  <a:lnTo>
                    <a:pt x="19" y="7"/>
                  </a:lnTo>
                  <a:lnTo>
                    <a:pt x="17" y="4"/>
                  </a:lnTo>
                  <a:lnTo>
                    <a:pt x="13" y="3"/>
                  </a:lnTo>
                  <a:lnTo>
                    <a:pt x="13" y="3"/>
                  </a:lnTo>
                  <a:lnTo>
                    <a:pt x="9" y="4"/>
                  </a:lnTo>
                  <a:lnTo>
                    <a:pt x="7" y="7"/>
                  </a:lnTo>
                  <a:lnTo>
                    <a:pt x="6" y="10"/>
                  </a:lnTo>
                  <a:lnTo>
                    <a:pt x="5" y="14"/>
                  </a:lnTo>
                  <a:lnTo>
                    <a:pt x="5" y="14"/>
                  </a:lnTo>
                  <a:close/>
                  <a:moveTo>
                    <a:pt x="26" y="13"/>
                  </a:moveTo>
                  <a:lnTo>
                    <a:pt x="26" y="13"/>
                  </a:lnTo>
                  <a:lnTo>
                    <a:pt x="25" y="17"/>
                  </a:lnTo>
                  <a:lnTo>
                    <a:pt x="24" y="19"/>
                  </a:lnTo>
                  <a:lnTo>
                    <a:pt x="21" y="24"/>
                  </a:lnTo>
                  <a:lnTo>
                    <a:pt x="17" y="26"/>
                  </a:lnTo>
                  <a:lnTo>
                    <a:pt x="13" y="27"/>
                  </a:lnTo>
                  <a:lnTo>
                    <a:pt x="13" y="27"/>
                  </a:lnTo>
                  <a:lnTo>
                    <a:pt x="8" y="26"/>
                  </a:lnTo>
                  <a:lnTo>
                    <a:pt x="4" y="23"/>
                  </a:lnTo>
                  <a:lnTo>
                    <a:pt x="1" y="19"/>
                  </a:lnTo>
                  <a:lnTo>
                    <a:pt x="0" y="14"/>
                  </a:lnTo>
                  <a:lnTo>
                    <a:pt x="0" y="14"/>
                  </a:lnTo>
                  <a:lnTo>
                    <a:pt x="1" y="8"/>
                  </a:lnTo>
                  <a:lnTo>
                    <a:pt x="4" y="4"/>
                  </a:lnTo>
                  <a:lnTo>
                    <a:pt x="8" y="1"/>
                  </a:lnTo>
                  <a:lnTo>
                    <a:pt x="13" y="0"/>
                  </a:lnTo>
                  <a:lnTo>
                    <a:pt x="13" y="0"/>
                  </a:lnTo>
                  <a:lnTo>
                    <a:pt x="18" y="1"/>
                  </a:lnTo>
                  <a:lnTo>
                    <a:pt x="22" y="4"/>
                  </a:lnTo>
                  <a:lnTo>
                    <a:pt x="25" y="8"/>
                  </a:lnTo>
                  <a:lnTo>
                    <a:pt x="26" y="13"/>
                  </a:lnTo>
                  <a:lnTo>
                    <a:pt x="26"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1" name="Freeform 47"/>
            <p:cNvSpPr>
              <a:spLocks noEditPoints="1"/>
            </p:cNvSpPr>
            <p:nvPr/>
          </p:nvSpPr>
          <p:spPr>
            <a:xfrm>
              <a:off x="7097713" y="6413501"/>
              <a:ext cx="39687" cy="58738"/>
            </a:xfrm>
            <a:custGeom>
              <a:avLst/>
              <a:gdLst/>
              <a:ahLst/>
              <a:cxnLst>
                <a:cxn ang="0">
                  <a:pos x="5" y="16"/>
                </a:cxn>
                <a:cxn ang="0">
                  <a:pos x="5" y="16"/>
                </a:cxn>
                <a:cxn ang="0">
                  <a:pos x="5" y="18"/>
                </a:cxn>
                <a:cxn ang="0">
                  <a:pos x="5" y="18"/>
                </a:cxn>
                <a:cxn ang="0">
                  <a:pos x="6" y="20"/>
                </a:cxn>
                <a:cxn ang="0">
                  <a:pos x="8" y="22"/>
                </a:cxn>
                <a:cxn ang="0">
                  <a:pos x="10" y="23"/>
                </a:cxn>
                <a:cxn ang="0">
                  <a:pos x="12" y="23"/>
                </a:cxn>
                <a:cxn ang="0">
                  <a:pos x="12" y="23"/>
                </a:cxn>
                <a:cxn ang="0">
                  <a:pos x="16" y="23"/>
                </a:cxn>
                <a:cxn ang="0">
                  <a:pos x="18" y="20"/>
                </a:cxn>
                <a:cxn ang="0">
                  <a:pos x="20" y="17"/>
                </a:cxn>
                <a:cxn ang="0">
                  <a:pos x="20" y="13"/>
                </a:cxn>
                <a:cxn ang="0">
                  <a:pos x="20" y="13"/>
                </a:cxn>
                <a:cxn ang="0">
                  <a:pos x="20" y="10"/>
                </a:cxn>
                <a:cxn ang="0">
                  <a:pos x="18" y="7"/>
                </a:cxn>
                <a:cxn ang="0">
                  <a:pos x="16" y="4"/>
                </a:cxn>
                <a:cxn ang="0">
                  <a:pos x="12" y="4"/>
                </a:cxn>
                <a:cxn ang="0">
                  <a:pos x="12" y="4"/>
                </a:cxn>
                <a:cxn ang="0">
                  <a:pos x="10" y="4"/>
                </a:cxn>
                <a:cxn ang="0">
                  <a:pos x="8" y="5"/>
                </a:cxn>
                <a:cxn ang="0">
                  <a:pos x="6" y="7"/>
                </a:cxn>
                <a:cxn ang="0">
                  <a:pos x="5" y="10"/>
                </a:cxn>
                <a:cxn ang="0">
                  <a:pos x="5" y="10"/>
                </a:cxn>
                <a:cxn ang="0">
                  <a:pos x="5" y="11"/>
                </a:cxn>
                <a:cxn ang="0">
                  <a:pos x="5" y="16"/>
                </a:cxn>
                <a:cxn ang="0">
                  <a:pos x="5" y="16"/>
                </a:cxn>
                <a:cxn ang="0">
                  <a:pos x="0" y="9"/>
                </a:cxn>
                <a:cxn ang="0">
                  <a:pos x="0" y="9"/>
                </a:cxn>
                <a:cxn ang="0">
                  <a:pos x="0" y="1"/>
                </a:cxn>
                <a:cxn ang="0">
                  <a:pos x="4" y="1"/>
                </a:cxn>
                <a:cxn ang="0">
                  <a:pos x="5" y="5"/>
                </a:cxn>
                <a:cxn ang="0">
                  <a:pos x="5" y="5"/>
                </a:cxn>
                <a:cxn ang="0">
                  <a:pos x="5" y="5"/>
                </a:cxn>
                <a:cxn ang="0">
                  <a:pos x="6" y="3"/>
                </a:cxn>
                <a:cxn ang="0">
                  <a:pos x="8" y="1"/>
                </a:cxn>
                <a:cxn ang="0">
                  <a:pos x="11" y="0"/>
                </a:cxn>
                <a:cxn ang="0">
                  <a:pos x="14" y="0"/>
                </a:cxn>
                <a:cxn ang="0">
                  <a:pos x="14" y="0"/>
                </a:cxn>
                <a:cxn ang="0">
                  <a:pos x="18" y="1"/>
                </a:cxn>
                <a:cxn ang="0">
                  <a:pos x="22" y="4"/>
                </a:cxn>
                <a:cxn ang="0">
                  <a:pos x="24" y="8"/>
                </a:cxn>
                <a:cxn ang="0">
                  <a:pos x="25" y="13"/>
                </a:cxn>
                <a:cxn ang="0">
                  <a:pos x="25" y="13"/>
                </a:cxn>
                <a:cxn ang="0">
                  <a:pos x="24" y="19"/>
                </a:cxn>
                <a:cxn ang="0">
                  <a:pos x="21" y="23"/>
                </a:cxn>
                <a:cxn ang="0">
                  <a:pos x="17" y="26"/>
                </a:cxn>
                <a:cxn ang="0">
                  <a:pos x="13" y="27"/>
                </a:cxn>
                <a:cxn ang="0">
                  <a:pos x="13" y="27"/>
                </a:cxn>
                <a:cxn ang="0">
                  <a:pos x="8" y="26"/>
                </a:cxn>
                <a:cxn ang="0">
                  <a:pos x="7" y="25"/>
                </a:cxn>
                <a:cxn ang="0">
                  <a:pos x="5" y="23"/>
                </a:cxn>
                <a:cxn ang="0">
                  <a:pos x="5" y="23"/>
                </a:cxn>
                <a:cxn ang="0">
                  <a:pos x="5" y="37"/>
                </a:cxn>
                <a:cxn ang="0">
                  <a:pos x="0" y="37"/>
                </a:cxn>
                <a:cxn ang="0">
                  <a:pos x="0" y="9"/>
                </a:cxn>
                <a:cxn ang="0">
                  <a:pos x="0" y="9"/>
                </a:cxn>
              </a:cxnLst>
              <a:rect l="0" t="0" r="r" b="b"/>
              <a:pathLst>
                <a:path w="25" h="37">
                  <a:moveTo>
                    <a:pt x="5" y="16"/>
                  </a:moveTo>
                  <a:lnTo>
                    <a:pt x="5" y="16"/>
                  </a:lnTo>
                  <a:lnTo>
                    <a:pt x="5" y="18"/>
                  </a:lnTo>
                  <a:lnTo>
                    <a:pt x="5" y="18"/>
                  </a:lnTo>
                  <a:lnTo>
                    <a:pt x="6" y="20"/>
                  </a:lnTo>
                  <a:lnTo>
                    <a:pt x="8" y="22"/>
                  </a:lnTo>
                  <a:lnTo>
                    <a:pt x="10" y="23"/>
                  </a:lnTo>
                  <a:lnTo>
                    <a:pt x="12" y="23"/>
                  </a:lnTo>
                  <a:lnTo>
                    <a:pt x="12" y="23"/>
                  </a:lnTo>
                  <a:lnTo>
                    <a:pt x="16" y="23"/>
                  </a:lnTo>
                  <a:lnTo>
                    <a:pt x="18" y="20"/>
                  </a:lnTo>
                  <a:lnTo>
                    <a:pt x="20" y="17"/>
                  </a:lnTo>
                  <a:lnTo>
                    <a:pt x="20" y="13"/>
                  </a:lnTo>
                  <a:lnTo>
                    <a:pt x="20" y="13"/>
                  </a:lnTo>
                  <a:lnTo>
                    <a:pt x="20" y="10"/>
                  </a:lnTo>
                  <a:lnTo>
                    <a:pt x="18" y="7"/>
                  </a:lnTo>
                  <a:lnTo>
                    <a:pt x="16" y="4"/>
                  </a:lnTo>
                  <a:lnTo>
                    <a:pt x="12" y="4"/>
                  </a:lnTo>
                  <a:lnTo>
                    <a:pt x="12" y="4"/>
                  </a:lnTo>
                  <a:lnTo>
                    <a:pt x="10" y="4"/>
                  </a:lnTo>
                  <a:lnTo>
                    <a:pt x="8" y="5"/>
                  </a:lnTo>
                  <a:lnTo>
                    <a:pt x="6" y="7"/>
                  </a:lnTo>
                  <a:lnTo>
                    <a:pt x="5" y="10"/>
                  </a:lnTo>
                  <a:lnTo>
                    <a:pt x="5" y="10"/>
                  </a:lnTo>
                  <a:lnTo>
                    <a:pt x="5" y="11"/>
                  </a:lnTo>
                  <a:lnTo>
                    <a:pt x="5" y="16"/>
                  </a:lnTo>
                  <a:lnTo>
                    <a:pt x="5" y="16"/>
                  </a:lnTo>
                  <a:close/>
                  <a:moveTo>
                    <a:pt x="0" y="9"/>
                  </a:moveTo>
                  <a:lnTo>
                    <a:pt x="0" y="9"/>
                  </a:lnTo>
                  <a:lnTo>
                    <a:pt x="0" y="1"/>
                  </a:lnTo>
                  <a:lnTo>
                    <a:pt x="4" y="1"/>
                  </a:lnTo>
                  <a:lnTo>
                    <a:pt x="5" y="5"/>
                  </a:lnTo>
                  <a:lnTo>
                    <a:pt x="5" y="5"/>
                  </a:lnTo>
                  <a:lnTo>
                    <a:pt x="5" y="5"/>
                  </a:lnTo>
                  <a:lnTo>
                    <a:pt x="6" y="3"/>
                  </a:lnTo>
                  <a:lnTo>
                    <a:pt x="8" y="1"/>
                  </a:lnTo>
                  <a:lnTo>
                    <a:pt x="11" y="0"/>
                  </a:lnTo>
                  <a:lnTo>
                    <a:pt x="14" y="0"/>
                  </a:lnTo>
                  <a:lnTo>
                    <a:pt x="14" y="0"/>
                  </a:lnTo>
                  <a:lnTo>
                    <a:pt x="18" y="1"/>
                  </a:lnTo>
                  <a:lnTo>
                    <a:pt x="22" y="4"/>
                  </a:lnTo>
                  <a:lnTo>
                    <a:pt x="24" y="8"/>
                  </a:lnTo>
                  <a:lnTo>
                    <a:pt x="25" y="13"/>
                  </a:lnTo>
                  <a:lnTo>
                    <a:pt x="25" y="13"/>
                  </a:lnTo>
                  <a:lnTo>
                    <a:pt x="24" y="19"/>
                  </a:lnTo>
                  <a:lnTo>
                    <a:pt x="21" y="23"/>
                  </a:lnTo>
                  <a:lnTo>
                    <a:pt x="17" y="26"/>
                  </a:lnTo>
                  <a:lnTo>
                    <a:pt x="13" y="27"/>
                  </a:lnTo>
                  <a:lnTo>
                    <a:pt x="13" y="27"/>
                  </a:lnTo>
                  <a:lnTo>
                    <a:pt x="8" y="26"/>
                  </a:lnTo>
                  <a:lnTo>
                    <a:pt x="7" y="25"/>
                  </a:lnTo>
                  <a:lnTo>
                    <a:pt x="5" y="23"/>
                  </a:lnTo>
                  <a:lnTo>
                    <a:pt x="5" y="23"/>
                  </a:lnTo>
                  <a:lnTo>
                    <a:pt x="5" y="37"/>
                  </a:lnTo>
                  <a:lnTo>
                    <a:pt x="0" y="37"/>
                  </a:lnTo>
                  <a:lnTo>
                    <a:pt x="0" y="9"/>
                  </a:lnTo>
                  <a:lnTo>
                    <a:pt x="0" y="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2" name="Freeform 48"/>
            <p:cNvSpPr>
              <a:spLocks noEditPoints="1"/>
            </p:cNvSpPr>
            <p:nvPr/>
          </p:nvSpPr>
          <p:spPr>
            <a:xfrm>
              <a:off x="7145338" y="6413501"/>
              <a:ext cx="36512" cy="42863"/>
            </a:xfrm>
            <a:custGeom>
              <a:avLst/>
              <a:gdLst/>
              <a:ahLst/>
              <a:cxnLst>
                <a:cxn ang="0">
                  <a:pos x="18" y="11"/>
                </a:cxn>
                <a:cxn ang="0">
                  <a:pos x="18" y="11"/>
                </a:cxn>
                <a:cxn ang="0">
                  <a:pos x="18" y="8"/>
                </a:cxn>
                <a:cxn ang="0">
                  <a:pos x="17" y="6"/>
                </a:cxn>
                <a:cxn ang="0">
                  <a:pos x="15" y="4"/>
                </a:cxn>
                <a:cxn ang="0">
                  <a:pos x="12" y="3"/>
                </a:cxn>
                <a:cxn ang="0">
                  <a:pos x="12" y="3"/>
                </a:cxn>
                <a:cxn ang="0">
                  <a:pos x="8" y="4"/>
                </a:cxn>
                <a:cxn ang="0">
                  <a:pos x="6" y="6"/>
                </a:cxn>
                <a:cxn ang="0">
                  <a:pos x="5" y="8"/>
                </a:cxn>
                <a:cxn ang="0">
                  <a:pos x="4" y="11"/>
                </a:cxn>
                <a:cxn ang="0">
                  <a:pos x="18" y="11"/>
                </a:cxn>
                <a:cxn ang="0">
                  <a:pos x="18" y="11"/>
                </a:cxn>
                <a:cxn ang="0">
                  <a:pos x="4" y="14"/>
                </a:cxn>
                <a:cxn ang="0">
                  <a:pos x="4" y="14"/>
                </a:cxn>
                <a:cxn ang="0">
                  <a:pos x="5" y="18"/>
                </a:cxn>
                <a:cxn ang="0">
                  <a:pos x="7" y="21"/>
                </a:cxn>
                <a:cxn ang="0">
                  <a:pos x="10" y="23"/>
                </a:cxn>
                <a:cxn ang="0">
                  <a:pos x="13" y="23"/>
                </a:cxn>
                <a:cxn ang="0">
                  <a:pos x="13" y="23"/>
                </a:cxn>
                <a:cxn ang="0">
                  <a:pos x="17" y="23"/>
                </a:cxn>
                <a:cxn ang="0">
                  <a:pos x="20" y="22"/>
                </a:cxn>
                <a:cxn ang="0">
                  <a:pos x="21" y="25"/>
                </a:cxn>
                <a:cxn ang="0">
                  <a:pos x="21" y="25"/>
                </a:cxn>
                <a:cxn ang="0">
                  <a:pos x="18" y="26"/>
                </a:cxn>
                <a:cxn ang="0">
                  <a:pos x="13" y="27"/>
                </a:cxn>
                <a:cxn ang="0">
                  <a:pos x="13" y="27"/>
                </a:cxn>
                <a:cxn ang="0">
                  <a:pos x="7" y="26"/>
                </a:cxn>
                <a:cxn ang="0">
                  <a:pos x="3" y="23"/>
                </a:cxn>
                <a:cxn ang="0">
                  <a:pos x="1" y="19"/>
                </a:cxn>
                <a:cxn ang="0">
                  <a:pos x="0" y="14"/>
                </a:cxn>
                <a:cxn ang="0">
                  <a:pos x="0" y="14"/>
                </a:cxn>
                <a:cxn ang="0">
                  <a:pos x="1" y="8"/>
                </a:cxn>
                <a:cxn ang="0">
                  <a:pos x="3" y="4"/>
                </a:cxn>
                <a:cxn ang="0">
                  <a:pos x="7" y="1"/>
                </a:cxn>
                <a:cxn ang="0">
                  <a:pos x="12" y="0"/>
                </a:cxn>
                <a:cxn ang="0">
                  <a:pos x="12" y="0"/>
                </a:cxn>
                <a:cxn ang="0">
                  <a:pos x="15" y="0"/>
                </a:cxn>
                <a:cxn ang="0">
                  <a:pos x="17" y="1"/>
                </a:cxn>
                <a:cxn ang="0">
                  <a:pos x="20" y="4"/>
                </a:cxn>
                <a:cxn ang="0">
                  <a:pos x="22" y="8"/>
                </a:cxn>
                <a:cxn ang="0">
                  <a:pos x="23" y="12"/>
                </a:cxn>
                <a:cxn ang="0">
                  <a:pos x="23" y="12"/>
                </a:cxn>
                <a:cxn ang="0">
                  <a:pos x="22" y="14"/>
                </a:cxn>
                <a:cxn ang="0">
                  <a:pos x="4" y="14"/>
                </a:cxn>
                <a:cxn ang="0">
                  <a:pos x="4" y="14"/>
                </a:cxn>
              </a:cxnLst>
              <a:rect l="0" t="0" r="r" b="b"/>
              <a:pathLst>
                <a:path w="23" h="27">
                  <a:moveTo>
                    <a:pt x="18" y="11"/>
                  </a:moveTo>
                  <a:lnTo>
                    <a:pt x="18" y="11"/>
                  </a:lnTo>
                  <a:lnTo>
                    <a:pt x="18" y="8"/>
                  </a:lnTo>
                  <a:lnTo>
                    <a:pt x="17" y="6"/>
                  </a:lnTo>
                  <a:lnTo>
                    <a:pt x="15" y="4"/>
                  </a:lnTo>
                  <a:lnTo>
                    <a:pt x="12" y="3"/>
                  </a:lnTo>
                  <a:lnTo>
                    <a:pt x="12" y="3"/>
                  </a:lnTo>
                  <a:lnTo>
                    <a:pt x="8" y="4"/>
                  </a:lnTo>
                  <a:lnTo>
                    <a:pt x="6" y="6"/>
                  </a:lnTo>
                  <a:lnTo>
                    <a:pt x="5" y="8"/>
                  </a:lnTo>
                  <a:lnTo>
                    <a:pt x="4" y="11"/>
                  </a:lnTo>
                  <a:lnTo>
                    <a:pt x="18" y="11"/>
                  </a:lnTo>
                  <a:lnTo>
                    <a:pt x="18" y="11"/>
                  </a:lnTo>
                  <a:close/>
                  <a:moveTo>
                    <a:pt x="4" y="14"/>
                  </a:moveTo>
                  <a:lnTo>
                    <a:pt x="4" y="14"/>
                  </a:lnTo>
                  <a:lnTo>
                    <a:pt x="5" y="18"/>
                  </a:lnTo>
                  <a:lnTo>
                    <a:pt x="7" y="21"/>
                  </a:lnTo>
                  <a:lnTo>
                    <a:pt x="10" y="23"/>
                  </a:lnTo>
                  <a:lnTo>
                    <a:pt x="13" y="23"/>
                  </a:lnTo>
                  <a:lnTo>
                    <a:pt x="13" y="23"/>
                  </a:lnTo>
                  <a:lnTo>
                    <a:pt x="17" y="23"/>
                  </a:lnTo>
                  <a:lnTo>
                    <a:pt x="20" y="22"/>
                  </a:lnTo>
                  <a:lnTo>
                    <a:pt x="21" y="25"/>
                  </a:lnTo>
                  <a:lnTo>
                    <a:pt x="21" y="25"/>
                  </a:lnTo>
                  <a:lnTo>
                    <a:pt x="18" y="26"/>
                  </a:lnTo>
                  <a:lnTo>
                    <a:pt x="13" y="27"/>
                  </a:lnTo>
                  <a:lnTo>
                    <a:pt x="13" y="27"/>
                  </a:lnTo>
                  <a:lnTo>
                    <a:pt x="7" y="26"/>
                  </a:lnTo>
                  <a:lnTo>
                    <a:pt x="3" y="23"/>
                  </a:lnTo>
                  <a:lnTo>
                    <a:pt x="1" y="19"/>
                  </a:lnTo>
                  <a:lnTo>
                    <a:pt x="0" y="14"/>
                  </a:lnTo>
                  <a:lnTo>
                    <a:pt x="0" y="14"/>
                  </a:lnTo>
                  <a:lnTo>
                    <a:pt x="1" y="8"/>
                  </a:lnTo>
                  <a:lnTo>
                    <a:pt x="3" y="4"/>
                  </a:lnTo>
                  <a:lnTo>
                    <a:pt x="7" y="1"/>
                  </a:lnTo>
                  <a:lnTo>
                    <a:pt x="12" y="0"/>
                  </a:lnTo>
                  <a:lnTo>
                    <a:pt x="12" y="0"/>
                  </a:lnTo>
                  <a:lnTo>
                    <a:pt x="15" y="0"/>
                  </a:lnTo>
                  <a:lnTo>
                    <a:pt x="17" y="1"/>
                  </a:lnTo>
                  <a:lnTo>
                    <a:pt x="20" y="4"/>
                  </a:lnTo>
                  <a:lnTo>
                    <a:pt x="22" y="8"/>
                  </a:lnTo>
                  <a:lnTo>
                    <a:pt x="23" y="12"/>
                  </a:lnTo>
                  <a:lnTo>
                    <a:pt x="23" y="12"/>
                  </a:lnTo>
                  <a:lnTo>
                    <a:pt x="22" y="14"/>
                  </a:lnTo>
                  <a:lnTo>
                    <a:pt x="4" y="14"/>
                  </a:lnTo>
                  <a:lnTo>
                    <a:pt x="4" y="1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3" name="Freeform 49"/>
            <p:cNvSpPr>
              <a:spLocks noEditPoints="1"/>
            </p:cNvSpPr>
            <p:nvPr/>
          </p:nvSpPr>
          <p:spPr>
            <a:xfrm>
              <a:off x="7188200" y="6413501"/>
              <a:ext cx="39687" cy="42863"/>
            </a:xfrm>
            <a:custGeom>
              <a:avLst/>
              <a:gdLst/>
              <a:ahLst/>
              <a:cxnLst>
                <a:cxn ang="0">
                  <a:pos x="4" y="14"/>
                </a:cxn>
                <a:cxn ang="0">
                  <a:pos x="4" y="14"/>
                </a:cxn>
                <a:cxn ang="0">
                  <a:pos x="5" y="17"/>
                </a:cxn>
                <a:cxn ang="0">
                  <a:pos x="6" y="21"/>
                </a:cxn>
                <a:cxn ang="0">
                  <a:pos x="9" y="23"/>
                </a:cxn>
                <a:cxn ang="0">
                  <a:pos x="12" y="23"/>
                </a:cxn>
                <a:cxn ang="0">
                  <a:pos x="12" y="23"/>
                </a:cxn>
                <a:cxn ang="0">
                  <a:pos x="15" y="23"/>
                </a:cxn>
                <a:cxn ang="0">
                  <a:pos x="18" y="21"/>
                </a:cxn>
                <a:cxn ang="0">
                  <a:pos x="19" y="17"/>
                </a:cxn>
                <a:cxn ang="0">
                  <a:pos x="20" y="13"/>
                </a:cxn>
                <a:cxn ang="0">
                  <a:pos x="20" y="13"/>
                </a:cxn>
                <a:cxn ang="0">
                  <a:pos x="19" y="10"/>
                </a:cxn>
                <a:cxn ang="0">
                  <a:pos x="18" y="7"/>
                </a:cxn>
                <a:cxn ang="0">
                  <a:pos x="16" y="4"/>
                </a:cxn>
                <a:cxn ang="0">
                  <a:pos x="12" y="3"/>
                </a:cxn>
                <a:cxn ang="0">
                  <a:pos x="12" y="3"/>
                </a:cxn>
                <a:cxn ang="0">
                  <a:pos x="9" y="4"/>
                </a:cxn>
                <a:cxn ang="0">
                  <a:pos x="6" y="7"/>
                </a:cxn>
                <a:cxn ang="0">
                  <a:pos x="5" y="10"/>
                </a:cxn>
                <a:cxn ang="0">
                  <a:pos x="4" y="14"/>
                </a:cxn>
                <a:cxn ang="0">
                  <a:pos x="4" y="14"/>
                </a:cxn>
                <a:cxn ang="0">
                  <a:pos x="25" y="13"/>
                </a:cxn>
                <a:cxn ang="0">
                  <a:pos x="25" y="13"/>
                </a:cxn>
                <a:cxn ang="0">
                  <a:pos x="24" y="17"/>
                </a:cxn>
                <a:cxn ang="0">
                  <a:pos x="24" y="19"/>
                </a:cxn>
                <a:cxn ang="0">
                  <a:pos x="21" y="24"/>
                </a:cxn>
                <a:cxn ang="0">
                  <a:pos x="17" y="26"/>
                </a:cxn>
                <a:cxn ang="0">
                  <a:pos x="12" y="27"/>
                </a:cxn>
                <a:cxn ang="0">
                  <a:pos x="12" y="27"/>
                </a:cxn>
                <a:cxn ang="0">
                  <a:pos x="7" y="26"/>
                </a:cxn>
                <a:cxn ang="0">
                  <a:pos x="3" y="23"/>
                </a:cxn>
                <a:cxn ang="0">
                  <a:pos x="0" y="19"/>
                </a:cxn>
                <a:cxn ang="0">
                  <a:pos x="0" y="14"/>
                </a:cxn>
                <a:cxn ang="0">
                  <a:pos x="0" y="14"/>
                </a:cxn>
                <a:cxn ang="0">
                  <a:pos x="1" y="8"/>
                </a:cxn>
                <a:cxn ang="0">
                  <a:pos x="3" y="4"/>
                </a:cxn>
                <a:cxn ang="0">
                  <a:pos x="7" y="1"/>
                </a:cxn>
                <a:cxn ang="0">
                  <a:pos x="12" y="0"/>
                </a:cxn>
                <a:cxn ang="0">
                  <a:pos x="12" y="0"/>
                </a:cxn>
                <a:cxn ang="0">
                  <a:pos x="17" y="1"/>
                </a:cxn>
                <a:cxn ang="0">
                  <a:pos x="21" y="4"/>
                </a:cxn>
                <a:cxn ang="0">
                  <a:pos x="24" y="8"/>
                </a:cxn>
                <a:cxn ang="0">
                  <a:pos x="25" y="13"/>
                </a:cxn>
                <a:cxn ang="0">
                  <a:pos x="25" y="13"/>
                </a:cxn>
              </a:cxnLst>
              <a:rect l="0" t="0" r="r" b="b"/>
              <a:pathLst>
                <a:path w="25" h="27">
                  <a:moveTo>
                    <a:pt x="4" y="14"/>
                  </a:moveTo>
                  <a:lnTo>
                    <a:pt x="4" y="14"/>
                  </a:lnTo>
                  <a:lnTo>
                    <a:pt x="5" y="17"/>
                  </a:lnTo>
                  <a:lnTo>
                    <a:pt x="6" y="21"/>
                  </a:lnTo>
                  <a:lnTo>
                    <a:pt x="9" y="23"/>
                  </a:lnTo>
                  <a:lnTo>
                    <a:pt x="12" y="23"/>
                  </a:lnTo>
                  <a:lnTo>
                    <a:pt x="12" y="23"/>
                  </a:lnTo>
                  <a:lnTo>
                    <a:pt x="15" y="23"/>
                  </a:lnTo>
                  <a:lnTo>
                    <a:pt x="18" y="21"/>
                  </a:lnTo>
                  <a:lnTo>
                    <a:pt x="19" y="17"/>
                  </a:lnTo>
                  <a:lnTo>
                    <a:pt x="20" y="13"/>
                  </a:lnTo>
                  <a:lnTo>
                    <a:pt x="20" y="13"/>
                  </a:lnTo>
                  <a:lnTo>
                    <a:pt x="19" y="10"/>
                  </a:lnTo>
                  <a:lnTo>
                    <a:pt x="18" y="7"/>
                  </a:lnTo>
                  <a:lnTo>
                    <a:pt x="16" y="4"/>
                  </a:lnTo>
                  <a:lnTo>
                    <a:pt x="12" y="3"/>
                  </a:lnTo>
                  <a:lnTo>
                    <a:pt x="12" y="3"/>
                  </a:lnTo>
                  <a:lnTo>
                    <a:pt x="9" y="4"/>
                  </a:lnTo>
                  <a:lnTo>
                    <a:pt x="6" y="7"/>
                  </a:lnTo>
                  <a:lnTo>
                    <a:pt x="5" y="10"/>
                  </a:lnTo>
                  <a:lnTo>
                    <a:pt x="4" y="14"/>
                  </a:lnTo>
                  <a:lnTo>
                    <a:pt x="4" y="14"/>
                  </a:lnTo>
                  <a:close/>
                  <a:moveTo>
                    <a:pt x="25" y="13"/>
                  </a:moveTo>
                  <a:lnTo>
                    <a:pt x="25" y="13"/>
                  </a:lnTo>
                  <a:lnTo>
                    <a:pt x="24" y="17"/>
                  </a:lnTo>
                  <a:lnTo>
                    <a:pt x="24" y="19"/>
                  </a:lnTo>
                  <a:lnTo>
                    <a:pt x="21" y="24"/>
                  </a:lnTo>
                  <a:lnTo>
                    <a:pt x="17" y="26"/>
                  </a:lnTo>
                  <a:lnTo>
                    <a:pt x="12" y="27"/>
                  </a:lnTo>
                  <a:lnTo>
                    <a:pt x="12" y="27"/>
                  </a:lnTo>
                  <a:lnTo>
                    <a:pt x="7" y="26"/>
                  </a:lnTo>
                  <a:lnTo>
                    <a:pt x="3" y="23"/>
                  </a:lnTo>
                  <a:lnTo>
                    <a:pt x="0" y="19"/>
                  </a:lnTo>
                  <a:lnTo>
                    <a:pt x="0" y="14"/>
                  </a:lnTo>
                  <a:lnTo>
                    <a:pt x="0" y="14"/>
                  </a:lnTo>
                  <a:lnTo>
                    <a:pt x="1" y="8"/>
                  </a:lnTo>
                  <a:lnTo>
                    <a:pt x="3" y="4"/>
                  </a:lnTo>
                  <a:lnTo>
                    <a:pt x="7" y="1"/>
                  </a:lnTo>
                  <a:lnTo>
                    <a:pt x="12" y="0"/>
                  </a:lnTo>
                  <a:lnTo>
                    <a:pt x="12" y="0"/>
                  </a:lnTo>
                  <a:lnTo>
                    <a:pt x="17" y="1"/>
                  </a:lnTo>
                  <a:lnTo>
                    <a:pt x="21" y="4"/>
                  </a:lnTo>
                  <a:lnTo>
                    <a:pt x="24" y="8"/>
                  </a:lnTo>
                  <a:lnTo>
                    <a:pt x="25" y="13"/>
                  </a:lnTo>
                  <a:lnTo>
                    <a:pt x="25"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4" name="Freeform 50"/>
            <p:cNvSpPr>
              <a:spLocks noEditPoints="1"/>
            </p:cNvSpPr>
            <p:nvPr/>
          </p:nvSpPr>
          <p:spPr>
            <a:xfrm>
              <a:off x="7254875" y="6396038"/>
              <a:ext cx="34925" cy="58738"/>
            </a:xfrm>
            <a:custGeom>
              <a:avLst/>
              <a:gdLst/>
              <a:ahLst/>
              <a:cxnLst>
                <a:cxn ang="0">
                  <a:pos x="5" y="19"/>
                </a:cxn>
                <a:cxn ang="0">
                  <a:pos x="5" y="19"/>
                </a:cxn>
                <a:cxn ang="0">
                  <a:pos x="9" y="20"/>
                </a:cxn>
                <a:cxn ang="0">
                  <a:pos x="9" y="20"/>
                </a:cxn>
                <a:cxn ang="0">
                  <a:pos x="12" y="19"/>
                </a:cxn>
                <a:cxn ang="0">
                  <a:pos x="15" y="18"/>
                </a:cxn>
                <a:cxn ang="0">
                  <a:pos x="17" y="15"/>
                </a:cxn>
                <a:cxn ang="0">
                  <a:pos x="18" y="12"/>
                </a:cxn>
                <a:cxn ang="0">
                  <a:pos x="18" y="12"/>
                </a:cxn>
                <a:cxn ang="0">
                  <a:pos x="17" y="9"/>
                </a:cxn>
                <a:cxn ang="0">
                  <a:pos x="15" y="7"/>
                </a:cxn>
                <a:cxn ang="0">
                  <a:pos x="13" y="5"/>
                </a:cxn>
                <a:cxn ang="0">
                  <a:pos x="9" y="5"/>
                </a:cxn>
                <a:cxn ang="0">
                  <a:pos x="9" y="5"/>
                </a:cxn>
                <a:cxn ang="0">
                  <a:pos x="5" y="5"/>
                </a:cxn>
                <a:cxn ang="0">
                  <a:pos x="5" y="19"/>
                </a:cxn>
                <a:cxn ang="0">
                  <a:pos x="5" y="19"/>
                </a:cxn>
                <a:cxn ang="0">
                  <a:pos x="0" y="2"/>
                </a:cxn>
                <a:cxn ang="0">
                  <a:pos x="0" y="2"/>
                </a:cxn>
                <a:cxn ang="0">
                  <a:pos x="9" y="0"/>
                </a:cxn>
                <a:cxn ang="0">
                  <a:pos x="9" y="0"/>
                </a:cxn>
                <a:cxn ang="0">
                  <a:pos x="15" y="2"/>
                </a:cxn>
                <a:cxn ang="0">
                  <a:pos x="19" y="4"/>
                </a:cxn>
                <a:cxn ang="0">
                  <a:pos x="19" y="4"/>
                </a:cxn>
                <a:cxn ang="0">
                  <a:pos x="21" y="7"/>
                </a:cxn>
                <a:cxn ang="0">
                  <a:pos x="22" y="12"/>
                </a:cxn>
                <a:cxn ang="0">
                  <a:pos x="22" y="12"/>
                </a:cxn>
                <a:cxn ang="0">
                  <a:pos x="21" y="16"/>
                </a:cxn>
                <a:cxn ang="0">
                  <a:pos x="19" y="19"/>
                </a:cxn>
                <a:cxn ang="0">
                  <a:pos x="19" y="19"/>
                </a:cxn>
                <a:cxn ang="0">
                  <a:pos x="17" y="21"/>
                </a:cxn>
                <a:cxn ang="0">
                  <a:pos x="15" y="22"/>
                </a:cxn>
                <a:cxn ang="0">
                  <a:pos x="8" y="23"/>
                </a:cxn>
                <a:cxn ang="0">
                  <a:pos x="8" y="23"/>
                </a:cxn>
                <a:cxn ang="0">
                  <a:pos x="5" y="23"/>
                </a:cxn>
                <a:cxn ang="0">
                  <a:pos x="5" y="37"/>
                </a:cxn>
                <a:cxn ang="0">
                  <a:pos x="0" y="37"/>
                </a:cxn>
                <a:cxn ang="0">
                  <a:pos x="0" y="2"/>
                </a:cxn>
                <a:cxn ang="0">
                  <a:pos x="0" y="2"/>
                </a:cxn>
              </a:cxnLst>
              <a:rect l="0" t="0" r="r" b="b"/>
              <a:pathLst>
                <a:path w="22" h="37">
                  <a:moveTo>
                    <a:pt x="5" y="19"/>
                  </a:moveTo>
                  <a:lnTo>
                    <a:pt x="5" y="19"/>
                  </a:lnTo>
                  <a:lnTo>
                    <a:pt x="9" y="20"/>
                  </a:lnTo>
                  <a:lnTo>
                    <a:pt x="9" y="20"/>
                  </a:lnTo>
                  <a:lnTo>
                    <a:pt x="12" y="19"/>
                  </a:lnTo>
                  <a:lnTo>
                    <a:pt x="15" y="18"/>
                  </a:lnTo>
                  <a:lnTo>
                    <a:pt x="17" y="15"/>
                  </a:lnTo>
                  <a:lnTo>
                    <a:pt x="18" y="12"/>
                  </a:lnTo>
                  <a:lnTo>
                    <a:pt x="18" y="12"/>
                  </a:lnTo>
                  <a:lnTo>
                    <a:pt x="17" y="9"/>
                  </a:lnTo>
                  <a:lnTo>
                    <a:pt x="15" y="7"/>
                  </a:lnTo>
                  <a:lnTo>
                    <a:pt x="13" y="5"/>
                  </a:lnTo>
                  <a:lnTo>
                    <a:pt x="9" y="5"/>
                  </a:lnTo>
                  <a:lnTo>
                    <a:pt x="9" y="5"/>
                  </a:lnTo>
                  <a:lnTo>
                    <a:pt x="5" y="5"/>
                  </a:lnTo>
                  <a:lnTo>
                    <a:pt x="5" y="19"/>
                  </a:lnTo>
                  <a:lnTo>
                    <a:pt x="5" y="19"/>
                  </a:lnTo>
                  <a:close/>
                  <a:moveTo>
                    <a:pt x="0" y="2"/>
                  </a:moveTo>
                  <a:lnTo>
                    <a:pt x="0" y="2"/>
                  </a:lnTo>
                  <a:lnTo>
                    <a:pt x="9" y="0"/>
                  </a:lnTo>
                  <a:lnTo>
                    <a:pt x="9" y="0"/>
                  </a:lnTo>
                  <a:lnTo>
                    <a:pt x="15" y="2"/>
                  </a:lnTo>
                  <a:lnTo>
                    <a:pt x="19" y="4"/>
                  </a:lnTo>
                  <a:lnTo>
                    <a:pt x="19" y="4"/>
                  </a:lnTo>
                  <a:lnTo>
                    <a:pt x="21" y="7"/>
                  </a:lnTo>
                  <a:lnTo>
                    <a:pt x="22" y="12"/>
                  </a:lnTo>
                  <a:lnTo>
                    <a:pt x="22" y="12"/>
                  </a:lnTo>
                  <a:lnTo>
                    <a:pt x="21" y="16"/>
                  </a:lnTo>
                  <a:lnTo>
                    <a:pt x="19" y="19"/>
                  </a:lnTo>
                  <a:lnTo>
                    <a:pt x="19" y="19"/>
                  </a:lnTo>
                  <a:lnTo>
                    <a:pt x="17" y="21"/>
                  </a:lnTo>
                  <a:lnTo>
                    <a:pt x="15" y="22"/>
                  </a:lnTo>
                  <a:lnTo>
                    <a:pt x="8" y="23"/>
                  </a:lnTo>
                  <a:lnTo>
                    <a:pt x="8" y="23"/>
                  </a:lnTo>
                  <a:lnTo>
                    <a:pt x="5" y="23"/>
                  </a:lnTo>
                  <a:lnTo>
                    <a:pt x="5" y="37"/>
                  </a:lnTo>
                  <a:lnTo>
                    <a:pt x="0" y="37"/>
                  </a:lnTo>
                  <a:lnTo>
                    <a:pt x="0" y="2"/>
                  </a:lnTo>
                  <a:lnTo>
                    <a:pt x="0" y="2"/>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5" name="Freeform 51"/>
            <p:cNvSpPr/>
            <p:nvPr/>
          </p:nvSpPr>
          <p:spPr>
            <a:xfrm>
              <a:off x="7296150" y="6396038"/>
              <a:ext cx="46037" cy="60325"/>
            </a:xfrm>
            <a:custGeom>
              <a:avLst/>
              <a:gdLst/>
              <a:ahLst/>
              <a:cxnLst>
                <a:cxn ang="0">
                  <a:pos x="28" y="36"/>
                </a:cxn>
                <a:cxn ang="0">
                  <a:pos x="28" y="36"/>
                </a:cxn>
                <a:cxn ang="0">
                  <a:pos x="24" y="37"/>
                </a:cxn>
                <a:cxn ang="0">
                  <a:pos x="18" y="38"/>
                </a:cxn>
                <a:cxn ang="0">
                  <a:pos x="18" y="38"/>
                </a:cxn>
                <a:cxn ang="0">
                  <a:pos x="14" y="38"/>
                </a:cxn>
                <a:cxn ang="0">
                  <a:pos x="11" y="37"/>
                </a:cxn>
                <a:cxn ang="0">
                  <a:pos x="8" y="35"/>
                </a:cxn>
                <a:cxn ang="0">
                  <a:pos x="5" y="33"/>
                </a:cxn>
                <a:cxn ang="0">
                  <a:pos x="3" y="31"/>
                </a:cxn>
                <a:cxn ang="0">
                  <a:pos x="2" y="28"/>
                </a:cxn>
                <a:cxn ang="0">
                  <a:pos x="1" y="24"/>
                </a:cxn>
                <a:cxn ang="0">
                  <a:pos x="0" y="20"/>
                </a:cxn>
                <a:cxn ang="0">
                  <a:pos x="0" y="20"/>
                </a:cxn>
                <a:cxn ang="0">
                  <a:pos x="1" y="16"/>
                </a:cxn>
                <a:cxn ang="0">
                  <a:pos x="2" y="12"/>
                </a:cxn>
                <a:cxn ang="0">
                  <a:pos x="3" y="9"/>
                </a:cxn>
                <a:cxn ang="0">
                  <a:pos x="5" y="6"/>
                </a:cxn>
                <a:cxn ang="0">
                  <a:pos x="8" y="4"/>
                </a:cxn>
                <a:cxn ang="0">
                  <a:pos x="11" y="2"/>
                </a:cxn>
                <a:cxn ang="0">
                  <a:pos x="15" y="0"/>
                </a:cxn>
                <a:cxn ang="0">
                  <a:pos x="19" y="0"/>
                </a:cxn>
                <a:cxn ang="0">
                  <a:pos x="19" y="0"/>
                </a:cxn>
                <a:cxn ang="0">
                  <a:pos x="24" y="0"/>
                </a:cxn>
                <a:cxn ang="0">
                  <a:pos x="29" y="2"/>
                </a:cxn>
                <a:cxn ang="0">
                  <a:pos x="27" y="6"/>
                </a:cxn>
                <a:cxn ang="0">
                  <a:pos x="27" y="6"/>
                </a:cxn>
                <a:cxn ang="0">
                  <a:pos x="23" y="5"/>
                </a:cxn>
                <a:cxn ang="0">
                  <a:pos x="19" y="5"/>
                </a:cxn>
                <a:cxn ang="0">
                  <a:pos x="19" y="5"/>
                </a:cxn>
                <a:cxn ang="0">
                  <a:pos x="13" y="6"/>
                </a:cxn>
                <a:cxn ang="0">
                  <a:pos x="9" y="9"/>
                </a:cxn>
                <a:cxn ang="0">
                  <a:pos x="6" y="13"/>
                </a:cxn>
                <a:cxn ang="0">
                  <a:pos x="5" y="20"/>
                </a:cxn>
                <a:cxn ang="0">
                  <a:pos x="5" y="20"/>
                </a:cxn>
                <a:cxn ang="0">
                  <a:pos x="6" y="26"/>
                </a:cxn>
                <a:cxn ang="0">
                  <a:pos x="9" y="30"/>
                </a:cxn>
                <a:cxn ang="0">
                  <a:pos x="13" y="33"/>
                </a:cxn>
                <a:cxn ang="0">
                  <a:pos x="19" y="34"/>
                </a:cxn>
                <a:cxn ang="0">
                  <a:pos x="19" y="34"/>
                </a:cxn>
                <a:cxn ang="0">
                  <a:pos x="23" y="34"/>
                </a:cxn>
                <a:cxn ang="0">
                  <a:pos x="27" y="32"/>
                </a:cxn>
                <a:cxn ang="0">
                  <a:pos x="28" y="36"/>
                </a:cxn>
                <a:cxn ang="0">
                  <a:pos x="28" y="36"/>
                </a:cxn>
              </a:cxnLst>
              <a:rect l="0" t="0" r="r" b="b"/>
              <a:pathLst>
                <a:path w="29" h="38">
                  <a:moveTo>
                    <a:pt x="28" y="36"/>
                  </a:moveTo>
                  <a:lnTo>
                    <a:pt x="28" y="36"/>
                  </a:lnTo>
                  <a:lnTo>
                    <a:pt x="24" y="37"/>
                  </a:lnTo>
                  <a:lnTo>
                    <a:pt x="18" y="38"/>
                  </a:lnTo>
                  <a:lnTo>
                    <a:pt x="18" y="38"/>
                  </a:lnTo>
                  <a:lnTo>
                    <a:pt x="14" y="38"/>
                  </a:lnTo>
                  <a:lnTo>
                    <a:pt x="11" y="37"/>
                  </a:lnTo>
                  <a:lnTo>
                    <a:pt x="8" y="35"/>
                  </a:lnTo>
                  <a:lnTo>
                    <a:pt x="5" y="33"/>
                  </a:lnTo>
                  <a:lnTo>
                    <a:pt x="3" y="31"/>
                  </a:lnTo>
                  <a:lnTo>
                    <a:pt x="2" y="28"/>
                  </a:lnTo>
                  <a:lnTo>
                    <a:pt x="1" y="24"/>
                  </a:lnTo>
                  <a:lnTo>
                    <a:pt x="0" y="20"/>
                  </a:lnTo>
                  <a:lnTo>
                    <a:pt x="0" y="20"/>
                  </a:lnTo>
                  <a:lnTo>
                    <a:pt x="1" y="16"/>
                  </a:lnTo>
                  <a:lnTo>
                    <a:pt x="2" y="12"/>
                  </a:lnTo>
                  <a:lnTo>
                    <a:pt x="3" y="9"/>
                  </a:lnTo>
                  <a:lnTo>
                    <a:pt x="5" y="6"/>
                  </a:lnTo>
                  <a:lnTo>
                    <a:pt x="8" y="4"/>
                  </a:lnTo>
                  <a:lnTo>
                    <a:pt x="11" y="2"/>
                  </a:lnTo>
                  <a:lnTo>
                    <a:pt x="15" y="0"/>
                  </a:lnTo>
                  <a:lnTo>
                    <a:pt x="19" y="0"/>
                  </a:lnTo>
                  <a:lnTo>
                    <a:pt x="19" y="0"/>
                  </a:lnTo>
                  <a:lnTo>
                    <a:pt x="24" y="0"/>
                  </a:lnTo>
                  <a:lnTo>
                    <a:pt x="29" y="2"/>
                  </a:lnTo>
                  <a:lnTo>
                    <a:pt x="27" y="6"/>
                  </a:lnTo>
                  <a:lnTo>
                    <a:pt x="27" y="6"/>
                  </a:lnTo>
                  <a:lnTo>
                    <a:pt x="23" y="5"/>
                  </a:lnTo>
                  <a:lnTo>
                    <a:pt x="19" y="5"/>
                  </a:lnTo>
                  <a:lnTo>
                    <a:pt x="19" y="5"/>
                  </a:lnTo>
                  <a:lnTo>
                    <a:pt x="13" y="6"/>
                  </a:lnTo>
                  <a:lnTo>
                    <a:pt x="9" y="9"/>
                  </a:lnTo>
                  <a:lnTo>
                    <a:pt x="6" y="13"/>
                  </a:lnTo>
                  <a:lnTo>
                    <a:pt x="5" y="20"/>
                  </a:lnTo>
                  <a:lnTo>
                    <a:pt x="5" y="20"/>
                  </a:lnTo>
                  <a:lnTo>
                    <a:pt x="6" y="26"/>
                  </a:lnTo>
                  <a:lnTo>
                    <a:pt x="9" y="30"/>
                  </a:lnTo>
                  <a:lnTo>
                    <a:pt x="13" y="33"/>
                  </a:lnTo>
                  <a:lnTo>
                    <a:pt x="19" y="34"/>
                  </a:lnTo>
                  <a:lnTo>
                    <a:pt x="19" y="34"/>
                  </a:lnTo>
                  <a:lnTo>
                    <a:pt x="23" y="34"/>
                  </a:lnTo>
                  <a:lnTo>
                    <a:pt x="27" y="32"/>
                  </a:lnTo>
                  <a:lnTo>
                    <a:pt x="28" y="36"/>
                  </a:lnTo>
                  <a:lnTo>
                    <a:pt x="28" y="36"/>
                  </a:lnTo>
                  <a:close/>
                </a:path>
              </a:pathLst>
            </a:custGeom>
            <a:grpFill/>
            <a:ln w="9525">
              <a:noFill/>
              <a:round/>
            </a:ln>
          </p:spPr>
          <p:txBody>
            <a:bodyPr/>
            <a:lstStyle/>
            <a:p>
              <a:pPr fontAlgn="auto">
                <a:spcBef>
                  <a:spcPct val="0"/>
                </a:spcBef>
                <a:spcAft>
                  <a:spcPct val="0"/>
                </a:spcAft>
                <a:defRPr/>
              </a:pPr>
              <a:endParaRPr lang="en-US">
                <a:latin typeface="+mn-lt"/>
              </a:endParaRPr>
            </a:p>
          </p:txBody>
        </p:sp>
      </p:grpSp>
      <p:sp>
        <p:nvSpPr>
          <p:cNvPr id="56" name="Rectangle 55"/>
          <p:cNvSpPr>
            <a:spLocks noChangeArrowheads="1"/>
          </p:cNvSpPr>
          <p:nvPr/>
        </p:nvSpPr>
        <p:spPr>
          <a:xfrm>
            <a:off x="0" y="2631927"/>
            <a:ext cx="9144000" cy="45720"/>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sp>
        <p:nvSpPr>
          <p:cNvPr id="277507" name="Rectangle 3"/>
          <p:cNvSpPr>
            <a:spLocks noGrp="1" noChangeArrowheads="1"/>
          </p:cNvSpPr>
          <p:nvPr>
            <p:ph type="ctrTitle"/>
          </p:nvPr>
        </p:nvSpPr>
        <p:spPr>
          <a:xfrm>
            <a:off x="457200" y="3139440"/>
            <a:ext cx="7498080" cy="822960"/>
          </a:xfrm>
          <a:noFill/>
        </p:spPr>
        <p:txBody>
          <a:bodyPr tIns="0" rIns="457200" bIns="0"/>
          <a:lstStyle>
            <a:lvl1pPr algn="l">
              <a:defRPr sz="2000">
                <a:solidFill>
                  <a:schemeClr val="tx1"/>
                </a:solidFill>
              </a:defRPr>
            </a:lvl1pPr>
          </a:lstStyle>
          <a:p>
            <a:r>
              <a:rPr lang="en-US" smtClean="0"/>
              <a:t>Click to edit Master title style</a:t>
            </a:r>
            <a:endParaRPr lang="en-US"/>
          </a:p>
        </p:txBody>
      </p:sp>
      <p:sp>
        <p:nvSpPr>
          <p:cNvPr id="277508" name="Rectangle 4"/>
          <p:cNvSpPr>
            <a:spLocks noGrp="1" noChangeArrowheads="1"/>
          </p:cNvSpPr>
          <p:nvPr>
            <p:ph type="subTitle" idx="1"/>
          </p:nvPr>
        </p:nvSpPr>
        <p:spPr>
          <a:xfrm>
            <a:off x="457200" y="4038600"/>
            <a:ext cx="7498080" cy="685800"/>
          </a:xfrm>
        </p:spPr>
        <p:txBody>
          <a:bodyPr tIns="0" bIns="0"/>
          <a:lstStyle>
            <a:lvl1pPr marL="0" indent="0">
              <a:buFontTx/>
              <a:buNone/>
              <a:defRPr sz="2400">
                <a:solidFill>
                  <a:schemeClr val="tx1"/>
                </a:solidFill>
              </a:defRPr>
            </a:lvl1pPr>
          </a:lstStyle>
          <a:p>
            <a:r>
              <a:rPr lang="en-US" smtClean="0"/>
              <a:t>Click to edit Master subtitle style</a:t>
            </a:r>
            <a:endParaRPr lang="en-US"/>
          </a:p>
        </p:txBody>
      </p:sp>
      <p:sp>
        <p:nvSpPr>
          <p:cNvPr id="11" name="Content Placeholder 9"/>
          <p:cNvSpPr>
            <a:spLocks noGrp="1"/>
          </p:cNvSpPr>
          <p:nvPr>
            <p:ph sz="quarter" idx="11"/>
          </p:nvPr>
        </p:nvSpPr>
        <p:spPr>
          <a:xfrm>
            <a:off x="476250" y="5668963"/>
            <a:ext cx="4027488" cy="274637"/>
          </a:xfrm>
        </p:spPr>
        <p:txBody>
          <a:bodyPr/>
          <a:lstStyle>
            <a:lvl1pPr marL="174625" marR="0" indent="174625" algn="l" defTabSz="914400" rtl="0" eaLnBrk="1" fontAlgn="base" latinLnBrk="0" hangingPunct="1">
              <a:lnSpc>
                <a:spcPct val="100000"/>
              </a:lnSpc>
              <a:spcBef>
                <a:spcPct val="105000"/>
              </a:spcBef>
              <a:spcAft>
                <a:spcPct val="0"/>
              </a:spcAft>
              <a:buClrTx/>
              <a:buSzTx/>
              <a:buFontTx/>
              <a:buNone/>
              <a:defRPr sz="1000">
                <a:latin typeface="+mj-lt"/>
              </a:defRPr>
            </a:lvl1pPr>
          </a:lstStyle>
          <a:p>
            <a:pPr lvl="0"/>
            <a:r>
              <a:rPr lang="en-US" smtClean="0"/>
              <a:t>Click to edit Master text styles</a:t>
            </a:r>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able Page">
    <p:spTree>
      <p:nvGrpSpPr>
        <p:cNvPr id="1" name=""/>
        <p:cNvGrpSpPr/>
        <p:nvPr/>
      </p:nvGrpSpPr>
      <p:grpSpPr>
        <a:xfrm>
          <a:off x="0" y="0"/>
          <a:ext cx="0" cy="0"/>
          <a:chOff x="0" y="0"/>
          <a:chExt cx="0" cy="0"/>
        </a:xfrm>
      </p:grpSpPr>
      <p:sp>
        <p:nvSpPr>
          <p:cNvPr id="3" name="Rectangle 8"/>
          <p:cNvSpPr>
            <a:spLocks noGrp="1" noChangeArrowheads="1"/>
          </p:cNvSpPr>
          <p:nvPr>
            <p:ph type="title"/>
          </p:nvPr>
        </p:nvSpPr>
        <p:spPr>
          <a:xfrm>
            <a:off x="457200" y="1024128"/>
            <a:ext cx="8226425" cy="508000"/>
          </a:xfrm>
        </p:spPr>
        <p:txBody>
          <a:bodyPr/>
          <a:lstStyle/>
          <a:p>
            <a:r>
              <a:rPr lang="en-US" smtClean="0"/>
              <a:t>Click to edit Master title style</a:t>
            </a:r>
          </a:p>
        </p:txBody>
      </p:sp>
      <p:sp>
        <p:nvSpPr>
          <p:cNvPr id="13" name="Table Placeholder 11"/>
          <p:cNvSpPr>
            <a:spLocks noGrp="1"/>
          </p:cNvSpPr>
          <p:nvPr>
            <p:ph type="tbl" sz="quarter" idx="12"/>
          </p:nvPr>
        </p:nvSpPr>
        <p:spPr>
          <a:xfrm>
            <a:off x="454025" y="1618488"/>
            <a:ext cx="8226425" cy="4057505"/>
          </a:xfrm>
        </p:spPr>
        <p:txBody>
          <a:bodyPr/>
          <a:lstStyle>
            <a:lvl1pPr>
              <a:defRPr sz="1400"/>
            </a:lvl1pPr>
          </a:lstStyle>
          <a:p>
            <a:pPr lvl="0"/>
            <a:r>
              <a:rPr lang="en-US" noProof="0" smtClean="0"/>
              <a:t>Click icon to add table</a:t>
            </a:r>
            <a:endParaRPr lang="en-US" noProof="0"/>
          </a:p>
        </p:txBody>
      </p:sp>
      <p:sp>
        <p:nvSpPr>
          <p:cNvPr id="6"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5" name="Rectangle 17"/>
          <p:cNvSpPr>
            <a:spLocks noGrp="1" noChangeArrowheads="1"/>
          </p:cNvSpPr>
          <p:nvPr>
            <p:ph type="sldNum" sz="quarter" idx="13"/>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inal Slide w/ Dislcaimer, Basic Text">
    <p:spTree>
      <p:nvGrpSpPr>
        <p:cNvPr id="1" name=""/>
        <p:cNvGrpSpPr/>
        <p:nvPr/>
      </p:nvGrpSpPr>
      <p:grpSpPr>
        <a:xfrm>
          <a:off x="0" y="0"/>
          <a:ext cx="0" cy="0"/>
          <a:chOff x="0" y="0"/>
          <a:chExt cx="0" cy="0"/>
        </a:xfrm>
      </p:grpSpPr>
      <p:sp>
        <p:nvSpPr>
          <p:cNvPr id="5" name="TextBox 4"/>
          <p:cNvSpPr txBox="1"/>
          <p:nvPr/>
        </p:nvSpPr>
        <p:spPr>
          <a:xfrm>
            <a:off x="457200" y="6559550"/>
            <a:ext cx="6172200" cy="277813"/>
          </a:xfrm>
          <a:prstGeom prst="rect">
            <a:avLst/>
          </a:prstGeom>
          <a:noFill/>
          <a:ln w="9525">
            <a:noFill/>
            <a:miter lim="800000"/>
          </a:ln>
          <a:effectLst/>
        </p:spPr>
        <p:txBody>
          <a:bodyPr lIns="0" rIns="0" anchor="ctr">
            <a:spAutoFit/>
          </a:bodyPr>
          <a:lstStyle/>
          <a:p>
            <a:pPr>
              <a:defRPr/>
            </a:pPr>
            <a:r>
              <a:rPr lang="en-US" sz="600" i="1"/>
              <a:t>All information contained herein is proprietary to Mintz Levin and considered confidential. This document presents general information about Mintz Levin </a:t>
            </a:r>
            <a:br>
              <a:rPr lang="en-US" sz="600" i="1"/>
            </a:br>
            <a:r>
              <a:rPr lang="en-US" sz="600" i="1"/>
              <a:t>and is not intended as legal advice, and it should not be considered or relied upon as such.</a:t>
            </a:r>
          </a:p>
        </p:txBody>
      </p:sp>
      <p:sp>
        <p:nvSpPr>
          <p:cNvPr id="14" name="Content Placeholder 2"/>
          <p:cNvSpPr>
            <a:spLocks noGrp="1"/>
          </p:cNvSpPr>
          <p:nvPr>
            <p:ph idx="1"/>
          </p:nvPr>
        </p:nvSpPr>
        <p:spPr>
          <a:xfrm>
            <a:off x="457200" y="1618488"/>
            <a:ext cx="8229600" cy="4629912"/>
          </a:xfrm>
        </p:spPr>
        <p:txBody>
          <a:bodyPr/>
          <a:lstStyle>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19"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6" name="Rectangle 17"/>
          <p:cNvSpPr>
            <a:spLocks noGrp="1" noChangeArrowheads="1"/>
          </p:cNvSpPr>
          <p:nvPr>
            <p:ph type="sldNum" sz="quarter" idx="12"/>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C0E836B-6AF3-4389-86D9-B491C376A04E}" type="datetime1">
              <a:rPr lang="en-US" smtClean="0"/>
              <a:t>1/28/14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61ABD19-30B6-4069-B365-5E7A3A1A01E1}" type="slidenum">
              <a:rPr lang="en-US" smtClean="0"/>
              <a:t>‹#›</a:t>
            </a:fld>
            <a:endParaRPr lang="en-US"/>
          </a:p>
        </p:txBody>
      </p:sp>
    </p:spTree>
    <p:extLst>
      <p:ext uri="{BB962C8B-B14F-4D97-AF65-F5344CB8AC3E}">
        <p14:creationId xmlns:p14="http://schemas.microsoft.com/office/powerpoint/2010/main" val="3046337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152BEBB-1BE9-4642-8475-CAA0D7228ED6}" type="datetime1">
              <a:rPr lang="en-US" smtClean="0"/>
              <a:t>1/28/14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661ABD19-30B6-4069-B365-5E7A3A1A01E1}" type="slidenum">
              <a:rPr lang="en-US" smtClean="0"/>
              <a:t>‹#›</a:t>
            </a:fld>
            <a:endParaRPr lang="en-US"/>
          </a:p>
        </p:txBody>
      </p:sp>
    </p:spTree>
    <p:extLst>
      <p:ext uri="{BB962C8B-B14F-4D97-AF65-F5344CB8AC3E}">
        <p14:creationId xmlns:p14="http://schemas.microsoft.com/office/powerpoint/2010/main" val="822040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18488"/>
            <a:ext cx="8229600" cy="4668982"/>
          </a:xfrm>
        </p:spPr>
        <p:txBody>
          <a:bodyPr/>
          <a:lstStyle>
            <a:lvl1pPr marL="231775" indent="-231775" algn="l" rtl="0" fontAlgn="base">
              <a:lnSpc>
                <a:spcPct val="110000"/>
              </a:lnSpc>
              <a:spcBef>
                <a:spcPct val="50000"/>
              </a:spcBef>
              <a:spcAft>
                <a:spcPct val="0"/>
              </a:spcAft>
              <a:buFontTx/>
              <a:buChar char="•"/>
              <a:defRPr lang="en-US" sz="1600" i="0" kern="1200" smtClean="0">
                <a:solidFill>
                  <a:schemeClr val="tx1"/>
                </a:solidFill>
                <a:latin typeface="Arial" charset="0"/>
                <a:ea typeface="+mn-ea"/>
                <a:cs typeface="Times New Roman" pitchFamily="18" charset="0"/>
              </a:defRPr>
            </a:lvl1pPr>
            <a:lvl2pPr marL="623888" indent="-166688">
              <a:buFont typeface="Arial" pitchFamily="34" charset="0"/>
              <a:buChar char="–"/>
              <a:defRPr sz="1400"/>
            </a:lvl2pPr>
            <a:lvl3pPr marL="1081088" indent="-166688">
              <a:buFont typeface="Arial" pitchFamily="34" charset="0"/>
              <a:buChar char="•"/>
              <a:defRPr sz="1200"/>
            </a:lvl3pPr>
            <a:lvl4pPr marL="1538288" indent="-166688">
              <a:buFont typeface="Arial" pitchFamily="34" charset="0"/>
              <a:buChar char="–"/>
              <a:defRPr sz="1000"/>
            </a:lvl4pPr>
            <a:lvl5pPr marL="1995488" indent="-166688">
              <a:buFont typeface="Arial" pitchFamily="34" charset="0"/>
              <a:buChar char="»"/>
              <a:defRPr sz="8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4" name="Rectangle 17"/>
          <p:cNvSpPr>
            <a:spLocks noGrp="1" noChangeArrowheads="1"/>
          </p:cNvSpPr>
          <p:nvPr>
            <p:ph type="sldNum" sz="quarter" idx="10"/>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vider Page">
    <p:spTree>
      <p:nvGrpSpPr>
        <p:cNvPr id="1" name=""/>
        <p:cNvGrpSpPr/>
        <p:nvPr/>
      </p:nvGrpSpPr>
      <p:grpSpPr>
        <a:xfrm>
          <a:off x="0" y="0"/>
          <a:ext cx="0" cy="0"/>
          <a:chOff x="0" y="0"/>
          <a:chExt cx="0" cy="0"/>
        </a:xfrm>
      </p:grpSpPr>
      <p:sp>
        <p:nvSpPr>
          <p:cNvPr id="3" name="Rectangle 2"/>
          <p:cNvSpPr/>
          <p:nvPr/>
        </p:nvSpPr>
        <p:spPr>
          <a:xfrm>
            <a:off x="0" y="108660"/>
            <a:ext cx="9144000" cy="274320"/>
          </a:xfrm>
          <a:prstGeom prst="rect">
            <a:avLst/>
          </a:prstGeom>
          <a:gradFill flip="none" rotWithShape="1">
            <a:gsLst>
              <a:gs pos="17000">
                <a:srgbClr val="0376AD">
                  <a:alpha val="98824"/>
                </a:srgbClr>
              </a:gs>
              <a:gs pos="50000">
                <a:srgbClr val="1097C1"/>
              </a:gs>
              <a:gs pos="100000">
                <a:srgbClr val="1AB4D6"/>
              </a:gs>
            </a:gsLst>
            <a:path path="rect">
              <a:fillToRect t="100000" r="100000"/>
            </a:path>
            <a:tileRect l="-100000" b="-100000"/>
          </a:gradFill>
          <a:ln w="6350" cap="flat" cmpd="sng" algn="ctr">
            <a:noFill/>
            <a:prstDash val="solid"/>
            <a:round/>
            <a:headEnd type="none" w="med" len="med"/>
            <a:tailEnd type="none" w="med" len="med"/>
          </a:ln>
          <a:effectLst/>
        </p:spPr>
        <p:txBody>
          <a:bodyPr wrap="none" anchor="ctr">
            <a:spAutoFit/>
          </a:bodyPr>
          <a:lstStyle/>
          <a:p>
            <a:pPr algn="r" fontAlgn="auto">
              <a:spcBef>
                <a:spcPct val="50000"/>
              </a:spcBef>
              <a:spcAft>
                <a:spcPct val="0"/>
              </a:spcAft>
              <a:defRPr/>
            </a:pPr>
            <a:endParaRPr lang="en-US">
              <a:latin typeface="+mn-lt"/>
            </a:endParaRPr>
          </a:p>
        </p:txBody>
      </p:sp>
      <p:sp>
        <p:nvSpPr>
          <p:cNvPr id="4" name="Rectangle 3"/>
          <p:cNvSpPr>
            <a:spLocks noChangeArrowheads="1"/>
          </p:cNvSpPr>
          <p:nvPr/>
        </p:nvSpPr>
        <p:spPr>
          <a:xfrm>
            <a:off x="0" y="6652452"/>
            <a:ext cx="9144000" cy="210312"/>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sp>
        <p:nvSpPr>
          <p:cNvPr id="5" name="Rectangle 7"/>
          <p:cNvSpPr>
            <a:spLocks noChangeArrowheads="1"/>
          </p:cNvSpPr>
          <p:nvPr/>
        </p:nvSpPr>
        <p:spPr>
          <a:xfrm>
            <a:off x="0" y="0"/>
            <a:ext cx="9144000" cy="91440"/>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sp>
        <p:nvSpPr>
          <p:cNvPr id="2" name="Title 1"/>
          <p:cNvSpPr>
            <a:spLocks noGrp="1"/>
          </p:cNvSpPr>
          <p:nvPr>
            <p:ph type="title"/>
          </p:nvPr>
        </p:nvSpPr>
        <p:spPr>
          <a:xfrm>
            <a:off x="457200" y="1920240"/>
            <a:ext cx="8226425" cy="1737360"/>
          </a:xfrm>
        </p:spPr>
        <p:txBody>
          <a:bodyPr anchor="ctr"/>
          <a:lstStyle>
            <a:lvl1pPr algn="ctr">
              <a:defRPr sz="2800" b="0">
                <a:solidFill>
                  <a:srgbClr val="02537C"/>
                </a:solidFill>
              </a:defRPr>
            </a:lvl1pPr>
          </a:lstStyle>
          <a:p>
            <a:r>
              <a:rPr lang="en-US" smtClean="0"/>
              <a:t>Click to edit Master title style</a:t>
            </a:r>
            <a:endParaRPr lang="en-US"/>
          </a:p>
        </p:txBody>
      </p:sp>
      <p:sp>
        <p:nvSpPr>
          <p:cNvPr id="6" name="Rectangle 17"/>
          <p:cNvSpPr>
            <a:spLocks noGrp="1" noChangeArrowheads="1"/>
          </p:cNvSpPr>
          <p:nvPr>
            <p:ph type="sldNum" sz="quarter" idx="10"/>
          </p:nvPr>
        </p:nvSpPr>
        <p:spPr/>
        <p:txBody>
          <a:bodyPr/>
          <a:lstStyle>
            <a:lvl1pPr>
              <a:defRPr>
                <a:solidFill>
                  <a:schemeClr val="bg1"/>
                </a:solidFill>
              </a:defRPr>
            </a:lvl1pPr>
          </a:lstStyle>
          <a:p>
            <a:fld id="{661ABD19-30B6-4069-B365-5E7A3A1A01E1}"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asic 'About Us' Text">
    <p:spTree>
      <p:nvGrpSpPr>
        <p:cNvPr id="1" name=""/>
        <p:cNvGrpSpPr/>
        <p:nvPr/>
      </p:nvGrpSpPr>
      <p:grpSpPr>
        <a:xfrm>
          <a:off x="0" y="0"/>
          <a:ext cx="0" cy="0"/>
          <a:chOff x="0" y="0"/>
          <a:chExt cx="0" cy="0"/>
        </a:xfrm>
      </p:grpSpPr>
      <p:sp>
        <p:nvSpPr>
          <p:cNvPr id="4" name="TextBox 3"/>
          <p:cNvSpPr txBox="1"/>
          <p:nvPr/>
        </p:nvSpPr>
        <p:spPr>
          <a:xfrm>
            <a:off x="138113" y="219075"/>
            <a:ext cx="949325" cy="369888"/>
          </a:xfrm>
          <a:prstGeom prst="rect">
            <a:avLst/>
          </a:prstGeom>
          <a:noFill/>
          <a:ln w="9525">
            <a:noFill/>
            <a:miter lim="800000"/>
          </a:ln>
          <a:effectLst/>
        </p:spPr>
        <p:txBody>
          <a:bodyPr wrap="none" lIns="0" rIns="0" anchor="ctr">
            <a:spAutoFit/>
          </a:bodyPr>
          <a:lstStyle/>
          <a:p>
            <a:pPr marL="174625" indent="-174625" eaLnBrk="0" hangingPunct="0">
              <a:buClr>
                <a:srgbClr val="0376AD"/>
              </a:buClr>
              <a:defRPr/>
            </a:pPr>
            <a:r>
              <a:rPr lang="en-US">
                <a:solidFill>
                  <a:schemeClr val="bg1"/>
                </a:solidFill>
                <a:latin typeface="+mj-lt"/>
                <a:ea typeface="+mj-ea"/>
                <a:cs typeface="+mj-cs"/>
              </a:rPr>
              <a:t>About Us</a:t>
            </a:r>
          </a:p>
        </p:txBody>
      </p:sp>
      <p:sp>
        <p:nvSpPr>
          <p:cNvPr id="14" name="Content Placeholder 2"/>
          <p:cNvSpPr>
            <a:spLocks noGrp="1"/>
          </p:cNvSpPr>
          <p:nvPr>
            <p:ph idx="1"/>
          </p:nvPr>
        </p:nvSpPr>
        <p:spPr>
          <a:xfrm>
            <a:off x="457200" y="1618488"/>
            <a:ext cx="8229600" cy="4629912"/>
          </a:xfrm>
        </p:spPr>
        <p:txBody>
          <a:bodyPr/>
          <a:lstStyle>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5" name="Rectangle 17"/>
          <p:cNvSpPr>
            <a:spLocks noGrp="1" noChangeArrowheads="1"/>
          </p:cNvSpPr>
          <p:nvPr>
            <p:ph type="sldNum" sz="quarter" idx="10"/>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Text">
    <p:spTree>
      <p:nvGrpSpPr>
        <p:cNvPr id="1" name=""/>
        <p:cNvGrpSpPr/>
        <p:nvPr/>
      </p:nvGrpSpPr>
      <p:grpSpPr>
        <a:xfrm>
          <a:off x="0" y="0"/>
          <a:ext cx="0" cy="0"/>
          <a:chOff x="0" y="0"/>
          <a:chExt cx="0" cy="0"/>
        </a:xfrm>
      </p:grpSpPr>
      <p:sp>
        <p:nvSpPr>
          <p:cNvPr id="14" name="Content Placeholder 2"/>
          <p:cNvSpPr>
            <a:spLocks noGrp="1"/>
          </p:cNvSpPr>
          <p:nvPr>
            <p:ph idx="1"/>
          </p:nvPr>
        </p:nvSpPr>
        <p:spPr>
          <a:xfrm>
            <a:off x="457200" y="1618488"/>
            <a:ext cx="8229600" cy="4629912"/>
          </a:xfrm>
        </p:spPr>
        <p:txBody>
          <a:bodyPr/>
          <a:lstStyle>
            <a:lvl5pPr>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19"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5" name="Rectangle 17"/>
          <p:cNvSpPr>
            <a:spLocks noGrp="1" noChangeArrowheads="1"/>
          </p:cNvSpPr>
          <p:nvPr>
            <p:ph type="sldNum" sz="quarter" idx="12"/>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lumn 'About Us' Text">
    <p:spTree>
      <p:nvGrpSpPr>
        <p:cNvPr id="1" name=""/>
        <p:cNvGrpSpPr/>
        <p:nvPr/>
      </p:nvGrpSpPr>
      <p:grpSpPr>
        <a:xfrm>
          <a:off x="0" y="0"/>
          <a:ext cx="0" cy="0"/>
          <a:chOff x="0" y="0"/>
          <a:chExt cx="0" cy="0"/>
        </a:xfrm>
      </p:grpSpPr>
      <p:sp>
        <p:nvSpPr>
          <p:cNvPr id="5" name="TextBox 4"/>
          <p:cNvSpPr txBox="1"/>
          <p:nvPr/>
        </p:nvSpPr>
        <p:spPr>
          <a:xfrm>
            <a:off x="138113" y="219075"/>
            <a:ext cx="949325" cy="369888"/>
          </a:xfrm>
          <a:prstGeom prst="rect">
            <a:avLst/>
          </a:prstGeom>
          <a:noFill/>
          <a:ln w="9525">
            <a:noFill/>
            <a:miter lim="800000"/>
          </a:ln>
          <a:effectLst/>
        </p:spPr>
        <p:txBody>
          <a:bodyPr wrap="none" lIns="0" rIns="0" anchor="ctr">
            <a:spAutoFit/>
          </a:bodyPr>
          <a:lstStyle/>
          <a:p>
            <a:pPr marL="174625" indent="-174625" eaLnBrk="0" hangingPunct="0">
              <a:buClr>
                <a:srgbClr val="0376AD"/>
              </a:buClr>
              <a:defRPr/>
            </a:pPr>
            <a:r>
              <a:rPr lang="en-US">
                <a:solidFill>
                  <a:schemeClr val="bg1"/>
                </a:solidFill>
                <a:latin typeface="+mj-lt"/>
                <a:ea typeface="+mj-ea"/>
                <a:cs typeface="+mj-cs"/>
              </a:rPr>
              <a:t>About Us</a:t>
            </a:r>
          </a:p>
        </p:txBody>
      </p:sp>
      <p:sp>
        <p:nvSpPr>
          <p:cNvPr id="15"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6" name="Content Placeholder 3"/>
          <p:cNvSpPr>
            <a:spLocks noGrp="1"/>
          </p:cNvSpPr>
          <p:nvPr>
            <p:ph sz="half" idx="2"/>
          </p:nvPr>
        </p:nvSpPr>
        <p:spPr>
          <a:xfrm>
            <a:off x="457200" y="1618488"/>
            <a:ext cx="4040188" cy="4706112"/>
          </a:xfrm>
        </p:spPr>
        <p:txBody>
          <a:bodyPr/>
          <a:lstStyle>
            <a:lvl1pPr algn="l" rtl="0" fontAlgn="base">
              <a:spcBef>
                <a:spcPts val="1200"/>
              </a:spcBef>
              <a:spcAft>
                <a:spcPct val="0"/>
              </a:spcAft>
              <a:defRPr lang="en-US" sz="1600" smtClean="0">
                <a:solidFill>
                  <a:schemeClr val="tx1"/>
                </a:solidFill>
                <a:latin typeface="+mn-lt"/>
                <a:ea typeface="+mn-ea"/>
                <a:cs typeface="+mn-cs"/>
              </a:defRPr>
            </a:lvl1pPr>
            <a:lvl2pPr algn="l" rtl="0" fontAlgn="base">
              <a:spcBef>
                <a:spcPts val="1200"/>
              </a:spcBef>
              <a:spcAft>
                <a:spcPct val="0"/>
              </a:spcAft>
              <a:defRPr lang="en-US" sz="1400" smtClean="0">
                <a:solidFill>
                  <a:schemeClr val="tx1"/>
                </a:solidFill>
                <a:latin typeface="+mn-lt"/>
                <a:ea typeface="+mn-ea"/>
                <a:cs typeface="+mn-cs"/>
              </a:defRPr>
            </a:lvl2pPr>
            <a:lvl3pPr algn="l" rtl="0" fontAlgn="base">
              <a:spcBef>
                <a:spcPts val="1200"/>
              </a:spcBef>
              <a:spcAft>
                <a:spcPct val="0"/>
              </a:spcAft>
              <a:defRPr lang="en-US" sz="1200" smtClean="0">
                <a:solidFill>
                  <a:schemeClr val="tx1"/>
                </a:solidFill>
                <a:latin typeface="+mn-lt"/>
                <a:ea typeface="+mn-ea"/>
                <a:cs typeface="+mn-cs"/>
              </a:defRPr>
            </a:lvl3pPr>
            <a:lvl4pPr algn="l" rtl="0" fontAlgn="base">
              <a:spcBef>
                <a:spcPts val="1200"/>
              </a:spcBef>
              <a:spcAft>
                <a:spcPct val="0"/>
              </a:spcAft>
              <a:defRPr lang="en-US" sz="1000" smtClean="0">
                <a:solidFill>
                  <a:schemeClr val="tx1"/>
                </a:solidFill>
                <a:latin typeface="+mn-lt"/>
                <a:ea typeface="+mn-ea"/>
                <a:cs typeface="+mn-cs"/>
              </a:defRPr>
            </a:lvl4pPr>
            <a:lvl5pPr algn="l" rtl="0" fontAlgn="base">
              <a:spcBef>
                <a:spcPts val="1200"/>
              </a:spcBef>
              <a:spcAft>
                <a:spcPct val="0"/>
              </a:spcAft>
              <a:defRPr lang="en-US" sz="80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5"/>
          <p:cNvSpPr>
            <a:spLocks noGrp="1"/>
          </p:cNvSpPr>
          <p:nvPr>
            <p:ph sz="quarter" idx="4"/>
          </p:nvPr>
        </p:nvSpPr>
        <p:spPr>
          <a:xfrm>
            <a:off x="4645025" y="1618488"/>
            <a:ext cx="4041775" cy="4706112"/>
          </a:xfrm>
        </p:spPr>
        <p:txBody>
          <a:bodyPr/>
          <a:lstStyle>
            <a:lvl1pPr algn="l" rtl="0" fontAlgn="base">
              <a:spcBef>
                <a:spcPts val="1200"/>
              </a:spcBef>
              <a:spcAft>
                <a:spcPct val="0"/>
              </a:spcAft>
              <a:defRPr lang="en-US" sz="1600" smtClean="0">
                <a:solidFill>
                  <a:schemeClr val="tx1"/>
                </a:solidFill>
                <a:latin typeface="+mn-lt"/>
                <a:ea typeface="+mn-ea"/>
                <a:cs typeface="+mn-cs"/>
              </a:defRPr>
            </a:lvl1pPr>
            <a:lvl2pPr algn="l" rtl="0" fontAlgn="base">
              <a:spcBef>
                <a:spcPts val="1200"/>
              </a:spcBef>
              <a:spcAft>
                <a:spcPct val="0"/>
              </a:spcAft>
              <a:defRPr lang="en-US" sz="1400" smtClean="0">
                <a:solidFill>
                  <a:schemeClr val="tx1"/>
                </a:solidFill>
                <a:latin typeface="+mn-lt"/>
                <a:ea typeface="+mn-ea"/>
                <a:cs typeface="+mn-cs"/>
              </a:defRPr>
            </a:lvl2pPr>
            <a:lvl3pPr algn="l" rtl="0" fontAlgn="base">
              <a:spcBef>
                <a:spcPts val="1200"/>
              </a:spcBef>
              <a:spcAft>
                <a:spcPct val="0"/>
              </a:spcAft>
              <a:defRPr lang="en-US" sz="1200" smtClean="0">
                <a:solidFill>
                  <a:schemeClr val="tx1"/>
                </a:solidFill>
                <a:latin typeface="+mn-lt"/>
                <a:ea typeface="+mn-ea"/>
                <a:cs typeface="+mn-cs"/>
              </a:defRPr>
            </a:lvl3pPr>
            <a:lvl4pPr algn="l" rtl="0" fontAlgn="base">
              <a:spcBef>
                <a:spcPts val="1200"/>
              </a:spcBef>
              <a:spcAft>
                <a:spcPct val="0"/>
              </a:spcAft>
              <a:defRPr lang="en-US" sz="1000" smtClean="0">
                <a:solidFill>
                  <a:schemeClr val="tx1"/>
                </a:solidFill>
                <a:latin typeface="+mn-lt"/>
                <a:ea typeface="+mn-ea"/>
                <a:cs typeface="+mn-cs"/>
              </a:defRPr>
            </a:lvl4pPr>
            <a:lvl5pPr algn="l" rtl="0" fontAlgn="base">
              <a:spcBef>
                <a:spcPts val="1200"/>
              </a:spcBef>
              <a:spcAft>
                <a:spcPct val="0"/>
              </a:spcAft>
              <a:defRPr lang="en-US" sz="80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7"/>
          <p:cNvSpPr>
            <a:spLocks noGrp="1" noChangeArrowheads="1"/>
          </p:cNvSpPr>
          <p:nvPr>
            <p:ph type="sldNum" sz="quarter" idx="10"/>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 Text">
    <p:spTree>
      <p:nvGrpSpPr>
        <p:cNvPr id="1" name=""/>
        <p:cNvGrpSpPr/>
        <p:nvPr/>
      </p:nvGrpSpPr>
      <p:grpSpPr>
        <a:xfrm>
          <a:off x="0" y="0"/>
          <a:ext cx="0" cy="0"/>
          <a:chOff x="0" y="0"/>
          <a:chExt cx="0" cy="0"/>
        </a:xfrm>
      </p:grpSpPr>
      <p:sp>
        <p:nvSpPr>
          <p:cNvPr id="15" name="Title 14"/>
          <p:cNvSpPr>
            <a:spLocks noGrp="1"/>
          </p:cNvSpPr>
          <p:nvPr>
            <p:ph type="title"/>
          </p:nvPr>
        </p:nvSpPr>
        <p:spPr>
          <a:xfrm>
            <a:off x="457200" y="1024128"/>
            <a:ext cx="8226425" cy="508000"/>
          </a:xfrm>
        </p:spPr>
        <p:txBody>
          <a:bodyPr/>
          <a:lstStyle>
            <a:lvl1pPr algn="l">
              <a:defRPr>
                <a:solidFill>
                  <a:srgbClr val="02537C"/>
                </a:solidFill>
              </a:defRPr>
            </a:lvl1pPr>
          </a:lstStyle>
          <a:p>
            <a:r>
              <a:rPr lang="en-US" smtClean="0"/>
              <a:t>Click to edit Master title style</a:t>
            </a:r>
            <a:endParaRPr lang="en-US"/>
          </a:p>
        </p:txBody>
      </p:sp>
      <p:sp>
        <p:nvSpPr>
          <p:cNvPr id="6" name="Content Placeholder 3"/>
          <p:cNvSpPr>
            <a:spLocks noGrp="1"/>
          </p:cNvSpPr>
          <p:nvPr>
            <p:ph sz="half" idx="2"/>
          </p:nvPr>
        </p:nvSpPr>
        <p:spPr>
          <a:xfrm>
            <a:off x="457200" y="1618488"/>
            <a:ext cx="4040188" cy="4706112"/>
          </a:xfrm>
        </p:spPr>
        <p:txBody>
          <a:bodyPr/>
          <a:lstStyle>
            <a:lvl1pPr algn="l" rtl="0" fontAlgn="base">
              <a:spcBef>
                <a:spcPts val="1200"/>
              </a:spcBef>
              <a:spcAft>
                <a:spcPct val="0"/>
              </a:spcAft>
              <a:defRPr lang="en-US" sz="1600" smtClean="0">
                <a:solidFill>
                  <a:schemeClr val="tx1"/>
                </a:solidFill>
                <a:latin typeface="+mn-lt"/>
                <a:ea typeface="+mn-ea"/>
                <a:cs typeface="+mn-cs"/>
              </a:defRPr>
            </a:lvl1pPr>
            <a:lvl2pPr algn="l" rtl="0" fontAlgn="base">
              <a:spcBef>
                <a:spcPts val="1200"/>
              </a:spcBef>
              <a:spcAft>
                <a:spcPct val="0"/>
              </a:spcAft>
              <a:defRPr lang="en-US" sz="1400" smtClean="0">
                <a:solidFill>
                  <a:schemeClr val="tx1"/>
                </a:solidFill>
                <a:latin typeface="+mn-lt"/>
                <a:ea typeface="+mn-ea"/>
                <a:cs typeface="+mn-cs"/>
              </a:defRPr>
            </a:lvl2pPr>
            <a:lvl3pPr algn="l" rtl="0" fontAlgn="base">
              <a:spcBef>
                <a:spcPts val="1200"/>
              </a:spcBef>
              <a:spcAft>
                <a:spcPct val="0"/>
              </a:spcAft>
              <a:defRPr lang="en-US" sz="1200" smtClean="0">
                <a:solidFill>
                  <a:schemeClr val="tx1"/>
                </a:solidFill>
                <a:latin typeface="+mn-lt"/>
                <a:ea typeface="+mn-ea"/>
                <a:cs typeface="+mn-cs"/>
              </a:defRPr>
            </a:lvl3pPr>
            <a:lvl4pPr algn="l" rtl="0" fontAlgn="base">
              <a:spcBef>
                <a:spcPts val="1200"/>
              </a:spcBef>
              <a:spcAft>
                <a:spcPct val="0"/>
              </a:spcAft>
              <a:defRPr lang="en-US" sz="1000" smtClean="0">
                <a:solidFill>
                  <a:schemeClr val="tx1"/>
                </a:solidFill>
                <a:latin typeface="+mn-lt"/>
                <a:ea typeface="+mn-ea"/>
                <a:cs typeface="+mn-cs"/>
              </a:defRPr>
            </a:lvl4pPr>
            <a:lvl5pPr algn="l" rtl="0" fontAlgn="base">
              <a:spcBef>
                <a:spcPts val="1200"/>
              </a:spcBef>
              <a:spcAft>
                <a:spcPct val="0"/>
              </a:spcAft>
              <a:defRPr lang="en-US" sz="80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Content Placeholder 5"/>
          <p:cNvSpPr>
            <a:spLocks noGrp="1"/>
          </p:cNvSpPr>
          <p:nvPr>
            <p:ph sz="quarter" idx="4"/>
          </p:nvPr>
        </p:nvSpPr>
        <p:spPr>
          <a:xfrm>
            <a:off x="4645025" y="1618488"/>
            <a:ext cx="4041775" cy="4706112"/>
          </a:xfrm>
        </p:spPr>
        <p:txBody>
          <a:bodyPr/>
          <a:lstStyle>
            <a:lvl1pPr algn="l" rtl="0" fontAlgn="base">
              <a:spcBef>
                <a:spcPts val="1200"/>
              </a:spcBef>
              <a:spcAft>
                <a:spcPct val="0"/>
              </a:spcAft>
              <a:defRPr lang="en-US" sz="1600" smtClean="0">
                <a:solidFill>
                  <a:schemeClr val="tx1"/>
                </a:solidFill>
                <a:latin typeface="+mn-lt"/>
                <a:ea typeface="+mn-ea"/>
                <a:cs typeface="+mn-cs"/>
              </a:defRPr>
            </a:lvl1pPr>
            <a:lvl2pPr algn="l" rtl="0" fontAlgn="base">
              <a:spcBef>
                <a:spcPts val="1200"/>
              </a:spcBef>
              <a:spcAft>
                <a:spcPct val="0"/>
              </a:spcAft>
              <a:defRPr lang="en-US" sz="1400" smtClean="0">
                <a:solidFill>
                  <a:schemeClr val="tx1"/>
                </a:solidFill>
                <a:latin typeface="+mn-lt"/>
                <a:ea typeface="+mn-ea"/>
                <a:cs typeface="+mn-cs"/>
              </a:defRPr>
            </a:lvl2pPr>
            <a:lvl3pPr algn="l" rtl="0" fontAlgn="base">
              <a:spcBef>
                <a:spcPts val="1200"/>
              </a:spcBef>
              <a:spcAft>
                <a:spcPct val="0"/>
              </a:spcAft>
              <a:defRPr lang="en-US" sz="1200" smtClean="0">
                <a:solidFill>
                  <a:schemeClr val="tx1"/>
                </a:solidFill>
                <a:latin typeface="+mn-lt"/>
                <a:ea typeface="+mn-ea"/>
                <a:cs typeface="+mn-cs"/>
              </a:defRPr>
            </a:lvl3pPr>
            <a:lvl4pPr algn="l" rtl="0" fontAlgn="base">
              <a:spcBef>
                <a:spcPts val="1200"/>
              </a:spcBef>
              <a:spcAft>
                <a:spcPct val="0"/>
              </a:spcAft>
              <a:defRPr lang="en-US" sz="1000" smtClean="0">
                <a:solidFill>
                  <a:schemeClr val="tx1"/>
                </a:solidFill>
                <a:latin typeface="+mn-lt"/>
                <a:ea typeface="+mn-ea"/>
                <a:cs typeface="+mn-cs"/>
              </a:defRPr>
            </a:lvl4pPr>
            <a:lvl5pPr algn="l" rtl="0" fontAlgn="base">
              <a:spcBef>
                <a:spcPts val="1200"/>
              </a:spcBef>
              <a:spcAft>
                <a:spcPct val="0"/>
              </a:spcAft>
              <a:defRPr lang="en-US" sz="800" smtClean="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7" name="Rectangle 17"/>
          <p:cNvSpPr>
            <a:spLocks noGrp="1" noChangeArrowheads="1"/>
          </p:cNvSpPr>
          <p:nvPr>
            <p:ph type="sldNum" sz="quarter" idx="12"/>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o Slide">
    <p:spTree>
      <p:nvGrpSpPr>
        <p:cNvPr id="1" name=""/>
        <p:cNvGrpSpPr/>
        <p:nvPr/>
      </p:nvGrpSpPr>
      <p:grpSpPr>
        <a:xfrm>
          <a:off x="0" y="0"/>
          <a:ext cx="0" cy="0"/>
          <a:chOff x="0" y="0"/>
          <a:chExt cx="0" cy="0"/>
        </a:xfrm>
      </p:grpSpPr>
      <p:sp>
        <p:nvSpPr>
          <p:cNvPr id="7" name="Line 8"/>
          <p:cNvSpPr>
            <a:spLocks noChangeShapeType="1"/>
          </p:cNvSpPr>
          <p:nvPr/>
        </p:nvSpPr>
        <p:spPr>
          <a:xfrm>
            <a:off x="514350" y="4248150"/>
            <a:ext cx="2228850" cy="0"/>
          </a:xfrm>
          <a:prstGeom prst="line">
            <a:avLst/>
          </a:prstGeom>
          <a:noFill/>
          <a:ln w="6350">
            <a:solidFill>
              <a:schemeClr val="tx1"/>
            </a:solidFill>
            <a:round/>
          </a:ln>
          <a:effectLst/>
        </p:spPr>
        <p:txBody>
          <a:bodyPr wrap="none" anchor="ctr">
            <a:spAutoFit/>
          </a:bodyPr>
          <a:lstStyle/>
          <a:p>
            <a:pPr algn="r" fontAlgn="auto">
              <a:spcBef>
                <a:spcPct val="50000"/>
              </a:spcBef>
              <a:spcAft>
                <a:spcPct val="0"/>
              </a:spcAft>
              <a:defRPr/>
            </a:pPr>
            <a:endParaRPr lang="en-US">
              <a:latin typeface="+mn-lt"/>
            </a:endParaRPr>
          </a:p>
        </p:txBody>
      </p:sp>
      <p:sp>
        <p:nvSpPr>
          <p:cNvPr id="8" name="Content Placeholder 5"/>
          <p:cNvSpPr>
            <a:spLocks noGrp="1"/>
          </p:cNvSpPr>
          <p:nvPr>
            <p:ph sz="quarter" idx="4"/>
          </p:nvPr>
        </p:nvSpPr>
        <p:spPr>
          <a:xfrm>
            <a:off x="512064" y="3352800"/>
            <a:ext cx="2916936" cy="2139696"/>
          </a:xfrm>
        </p:spPr>
        <p:txBody>
          <a:bodyPr/>
          <a:lstStyle>
            <a:lvl1pPr algn="l" rtl="0" fontAlgn="base">
              <a:spcBef>
                <a:spcPts val="600"/>
              </a:spcBef>
              <a:spcAft>
                <a:spcPct val="0"/>
              </a:spcAft>
              <a:buNone/>
              <a:defRPr lang="en-US" sz="1200" smtClean="0">
                <a:solidFill>
                  <a:schemeClr val="tx1"/>
                </a:solidFill>
                <a:latin typeface="+mn-lt"/>
                <a:ea typeface="+mn-ea"/>
                <a:cs typeface="+mn-cs"/>
              </a:defRPr>
            </a:lvl1pPr>
            <a:lvl2pPr algn="l" rtl="0" fontAlgn="base">
              <a:spcBef>
                <a:spcPts val="600"/>
              </a:spcBef>
              <a:spcAft>
                <a:spcPct val="0"/>
              </a:spcAft>
              <a:buNone/>
              <a:defRPr lang="en-US" sz="1200" smtClean="0">
                <a:solidFill>
                  <a:schemeClr val="tx1"/>
                </a:solidFill>
                <a:latin typeface="+mn-lt"/>
                <a:ea typeface="+mn-ea"/>
                <a:cs typeface="+mn-cs"/>
              </a:defRPr>
            </a:lvl2pPr>
            <a:lvl3pPr algn="l" rtl="0" fontAlgn="base">
              <a:spcBef>
                <a:spcPts val="600"/>
              </a:spcBef>
              <a:spcAft>
                <a:spcPct val="0"/>
              </a:spcAft>
              <a:buNone/>
              <a:defRPr lang="en-US" sz="1200" smtClean="0">
                <a:solidFill>
                  <a:schemeClr val="tx1"/>
                </a:solidFill>
                <a:latin typeface="+mn-lt"/>
                <a:ea typeface="+mn-ea"/>
                <a:cs typeface="+mn-cs"/>
              </a:defRPr>
            </a:lvl3pPr>
            <a:lvl4pPr algn="l" rtl="0" fontAlgn="base">
              <a:spcBef>
                <a:spcPts val="600"/>
              </a:spcBef>
              <a:spcAft>
                <a:spcPct val="0"/>
              </a:spcAft>
              <a:buNone/>
              <a:defRPr lang="en-US" sz="1200" smtClean="0">
                <a:solidFill>
                  <a:schemeClr val="tx1"/>
                </a:solidFill>
                <a:latin typeface="+mn-lt"/>
                <a:ea typeface="+mn-ea"/>
                <a:cs typeface="+mn-cs"/>
              </a:defRPr>
            </a:lvl4pPr>
            <a:lvl5pPr algn="l" rtl="0" fontAlgn="base">
              <a:spcBef>
                <a:spcPts val="600"/>
              </a:spcBef>
              <a:spcAft>
                <a:spcPct val="0"/>
              </a:spcAft>
              <a:buFont typeface="Arial" pitchFamily="34" charset="0"/>
              <a:buNone/>
              <a:defRPr lang="en-US" sz="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Content Placeholder 3"/>
          <p:cNvSpPr>
            <a:spLocks noGrp="1"/>
          </p:cNvSpPr>
          <p:nvPr>
            <p:ph sz="half" idx="2"/>
          </p:nvPr>
        </p:nvSpPr>
        <p:spPr>
          <a:xfrm>
            <a:off x="3584448" y="1618488"/>
            <a:ext cx="5102352" cy="4325112"/>
          </a:xfrm>
        </p:spPr>
        <p:txBody>
          <a:bodyPr tIns="0"/>
          <a:lstStyle>
            <a:lvl1pPr algn="l" rtl="0" eaLnBrk="0" fontAlgn="base" hangingPunct="0">
              <a:spcBef>
                <a:spcPts val="720"/>
              </a:spcBef>
              <a:spcAft>
                <a:spcPct val="0"/>
              </a:spcAft>
              <a:buFont typeface="Arial" pitchFamily="34" charset="0"/>
              <a:buChar char="•"/>
              <a:defRPr lang="en-US" sz="1200" smtClean="0">
                <a:solidFill>
                  <a:schemeClr val="tx1"/>
                </a:solidFill>
                <a:latin typeface="+mn-lt"/>
                <a:ea typeface="+mn-ea"/>
                <a:cs typeface="+mn-cs"/>
              </a:defRPr>
            </a:lvl1pPr>
            <a:lvl2pPr algn="l" rtl="0" eaLnBrk="0" fontAlgn="base" hangingPunct="0">
              <a:spcBef>
                <a:spcPts val="720"/>
              </a:spcBef>
              <a:spcAft>
                <a:spcPct val="0"/>
              </a:spcAft>
              <a:buFont typeface="Arial" pitchFamily="34" charset="0"/>
              <a:buChar char="–"/>
              <a:defRPr lang="en-US" sz="1200" smtClean="0">
                <a:solidFill>
                  <a:schemeClr val="tx1"/>
                </a:solidFill>
                <a:latin typeface="+mn-lt"/>
                <a:ea typeface="+mn-ea"/>
                <a:cs typeface="+mn-cs"/>
              </a:defRPr>
            </a:lvl2pPr>
            <a:lvl3pPr algn="l" rtl="0" eaLnBrk="0" fontAlgn="base" hangingPunct="0">
              <a:spcBef>
                <a:spcPts val="720"/>
              </a:spcBef>
              <a:spcAft>
                <a:spcPct val="0"/>
              </a:spcAft>
              <a:buFont typeface="Arial" pitchFamily="34" charset="0"/>
              <a:buChar char="•"/>
              <a:defRPr lang="en-US" sz="1200" smtClean="0">
                <a:solidFill>
                  <a:schemeClr val="tx1"/>
                </a:solidFill>
                <a:latin typeface="+mn-lt"/>
                <a:ea typeface="+mn-ea"/>
                <a:cs typeface="+mn-cs"/>
              </a:defRPr>
            </a:lvl3pPr>
            <a:lvl4pPr algn="l" rtl="0" eaLnBrk="0" fontAlgn="base" hangingPunct="0">
              <a:spcBef>
                <a:spcPts val="720"/>
              </a:spcBef>
              <a:spcAft>
                <a:spcPct val="0"/>
              </a:spcAft>
              <a:buFont typeface="Arial" pitchFamily="34" charset="0"/>
              <a:buChar char="–"/>
              <a:defRPr lang="en-US" sz="1200" smtClean="0">
                <a:solidFill>
                  <a:schemeClr val="tx1"/>
                </a:solidFill>
                <a:latin typeface="+mn-lt"/>
                <a:ea typeface="+mn-ea"/>
                <a:cs typeface="+mn-cs"/>
              </a:defRPr>
            </a:lvl4pPr>
            <a:lvl5pPr algn="l" rtl="0" eaLnBrk="0" fontAlgn="base" hangingPunct="0">
              <a:spcBef>
                <a:spcPts val="720"/>
              </a:spcBef>
              <a:spcAft>
                <a:spcPct val="0"/>
              </a:spcAft>
              <a:buFont typeface="Arial" pitchFamily="34" charset="0"/>
              <a:buChar char="»"/>
              <a:defRPr lang="en-US" sz="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5" name="Title 14"/>
          <p:cNvSpPr>
            <a:spLocks noGrp="1"/>
          </p:cNvSpPr>
          <p:nvPr>
            <p:ph type="title"/>
          </p:nvPr>
        </p:nvSpPr>
        <p:spPr>
          <a:xfrm>
            <a:off x="457200" y="1024128"/>
            <a:ext cx="8226425" cy="508000"/>
          </a:xfrm>
        </p:spPr>
        <p:txBody>
          <a:bodyPr/>
          <a:lstStyle>
            <a:lvl1pPr algn="l">
              <a:defRPr sz="2000" b="1">
                <a:solidFill>
                  <a:srgbClr val="02537C"/>
                </a:solidFill>
              </a:defRPr>
            </a:lvl1pPr>
          </a:lstStyle>
          <a:p>
            <a:r>
              <a:rPr lang="en-US" smtClean="0"/>
              <a:t>Click to edit Master title style</a:t>
            </a:r>
            <a:endParaRPr lang="en-US"/>
          </a:p>
        </p:txBody>
      </p:sp>
      <p:sp>
        <p:nvSpPr>
          <p:cNvPr id="28" name="Picture Placeholder 27"/>
          <p:cNvSpPr>
            <a:spLocks noGrp="1"/>
          </p:cNvSpPr>
          <p:nvPr>
            <p:ph type="pic" sz="quarter" idx="13"/>
          </p:nvPr>
        </p:nvSpPr>
        <p:spPr>
          <a:xfrm>
            <a:off x="512620" y="1618488"/>
            <a:ext cx="2020824" cy="1609344"/>
          </a:xfrm>
          <a:noFill/>
          <a:ln w="6350">
            <a:solidFill>
              <a:schemeClr val="tx1"/>
            </a:solidFill>
            <a:miter lim="800000"/>
          </a:ln>
        </p:spPr>
        <p:txBody>
          <a:bodyPr/>
          <a:lstStyle/>
          <a:p>
            <a:pPr lvl="0"/>
            <a:r>
              <a:rPr lang="en-US" noProof="0" smtClean="0"/>
              <a:t>Click icon to add picture</a:t>
            </a:r>
            <a:endParaRPr lang="en-US" noProof="0"/>
          </a:p>
        </p:txBody>
      </p:sp>
      <p:sp>
        <p:nvSpPr>
          <p:cNvPr id="10"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9" name="Rectangle 17"/>
          <p:cNvSpPr>
            <a:spLocks noGrp="1" noChangeArrowheads="1"/>
          </p:cNvSpPr>
          <p:nvPr>
            <p:ph type="sldNum" sz="quarter" idx="14"/>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lvl1pPr>
              <a:defRPr/>
            </a:lvl1pPr>
          </a:lstStyle>
          <a:p>
            <a:r>
              <a:rPr lang="en-US" smtClean="0"/>
              <a:t>Click to edit Master title style</a:t>
            </a:r>
            <a:endParaRPr lang="en-US"/>
          </a:p>
        </p:txBody>
      </p:sp>
      <p:sp>
        <p:nvSpPr>
          <p:cNvPr id="6" name="Text Placeholder 18"/>
          <p:cNvSpPr>
            <a:spLocks noGrp="1"/>
          </p:cNvSpPr>
          <p:nvPr>
            <p:ph type="body" sz="quarter" idx="11"/>
          </p:nvPr>
        </p:nvSpPr>
        <p:spPr>
          <a:xfrm>
            <a:off x="144716" y="220916"/>
            <a:ext cx="6408484" cy="403412"/>
          </a:xfrm>
        </p:spPr>
        <p:txBody>
          <a:bodyPr/>
          <a:lstStyle>
            <a:lvl1pPr algn="l" rtl="0" fontAlgn="base">
              <a:spcBef>
                <a:spcPct val="0"/>
              </a:spcBef>
              <a:spcAft>
                <a:spcPct val="0"/>
              </a:spcAft>
              <a:buFontTx/>
              <a:buNone/>
              <a:defRPr lang="en-US" sz="1800" smtClean="0">
                <a:solidFill>
                  <a:schemeClr val="bg1"/>
                </a:solidFill>
                <a:latin typeface="+mj-lt"/>
                <a:ea typeface="+mj-ea"/>
                <a:cs typeface="+mj-cs"/>
              </a:defRPr>
            </a:lvl1pPr>
          </a:lstStyle>
          <a:p>
            <a:pPr lvl="0"/>
            <a:r>
              <a:rPr lang="en-US" smtClean="0"/>
              <a:t>Click to edit Master text styles</a:t>
            </a:r>
          </a:p>
        </p:txBody>
      </p:sp>
      <p:sp>
        <p:nvSpPr>
          <p:cNvPr id="4" name="Rectangle 17"/>
          <p:cNvSpPr>
            <a:spLocks noGrp="1" noChangeArrowheads="1"/>
          </p:cNvSpPr>
          <p:nvPr>
            <p:ph type="sldNum" sz="quarter" idx="12"/>
          </p:nvPr>
        </p:nvSpPr>
        <p:spPr/>
        <p:txBody>
          <a:bodyPr/>
          <a:lstStyle>
            <a:lvl1pPr>
              <a:defRPr/>
            </a:lvl1pPr>
          </a:lstStyle>
          <a:p>
            <a:fld id="{661ABD19-30B6-4069-B365-5E7A3A1A01E1}"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title"/>
          </p:nvPr>
        </p:nvSpPr>
        <p:spPr>
          <a:xfrm>
            <a:off x="457200" y="1019175"/>
            <a:ext cx="8226425" cy="508000"/>
          </a:xfrm>
          <a:prstGeom prst="rect">
            <a:avLst/>
          </a:prstGeom>
          <a:noFill/>
          <a:ln w="9525">
            <a:noFill/>
            <a:miter lim="800000"/>
          </a:ln>
        </p:spPr>
        <p:txBody>
          <a:bodyPr vert="horz" wrap="square" lIns="0" tIns="45720" rIns="0" bIns="45720" numCol="1" anchor="t" anchorCtr="0" compatLnSpc="1">
            <a:prstTxWarp prst="textNoShape">
              <a:avLst/>
            </a:prstTxWarp>
          </a:bodyPr>
          <a:lstStyle/>
          <a:p>
            <a:pPr lvl="0"/>
            <a:r>
              <a:rPr lang="en-US" smtClean="0"/>
              <a:t>Click to edit Master title style</a:t>
            </a:r>
          </a:p>
        </p:txBody>
      </p:sp>
      <p:sp>
        <p:nvSpPr>
          <p:cNvPr id="1027" name="Rectangle 4"/>
          <p:cNvSpPr>
            <a:spLocks noGrp="1" noChangeArrowheads="1"/>
          </p:cNvSpPr>
          <p:nvPr>
            <p:ph type="body" idx="1"/>
          </p:nvPr>
        </p:nvSpPr>
        <p:spPr>
          <a:xfrm>
            <a:off x="457200" y="1614488"/>
            <a:ext cx="8229600" cy="4633912"/>
          </a:xfrm>
          <a:prstGeom prst="rect">
            <a:avLst/>
          </a:prstGeom>
          <a:noFill/>
          <a:ln w="9525">
            <a:noFill/>
            <a:miter lim="800000"/>
          </a:ln>
        </p:spPr>
        <p:txBody>
          <a:bodyPr vert="horz" wrap="square" lIns="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497" name="Rectangle 17"/>
          <p:cNvSpPr>
            <a:spLocks noGrp="1" noChangeArrowheads="1"/>
          </p:cNvSpPr>
          <p:nvPr>
            <p:ph type="sldNum" sz="quarter" idx="4"/>
          </p:nvPr>
        </p:nvSpPr>
        <p:spPr>
          <a:xfrm>
            <a:off x="6610350" y="6630988"/>
            <a:ext cx="2133600" cy="263525"/>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fontAlgn="auto">
              <a:spcBef>
                <a:spcPct val="0"/>
              </a:spcBef>
              <a:spcAft>
                <a:spcPct val="0"/>
              </a:spcAft>
              <a:defRPr sz="800">
                <a:latin typeface="+mn-lt"/>
              </a:defRPr>
            </a:lvl1pPr>
          </a:lstStyle>
          <a:p>
            <a:fld id="{661ABD19-30B6-4069-B365-5E7A3A1A01E1}" type="slidenum">
              <a:rPr lang="en-US" smtClean="0"/>
              <a:t>‹#›</a:t>
            </a:fld>
            <a:endParaRPr lang="en-US"/>
          </a:p>
        </p:txBody>
      </p:sp>
      <p:sp>
        <p:nvSpPr>
          <p:cNvPr id="10" name="Rectangle 7"/>
          <p:cNvSpPr>
            <a:spLocks noChangeArrowheads="1"/>
          </p:cNvSpPr>
          <p:nvPr/>
        </p:nvSpPr>
        <p:spPr>
          <a:xfrm>
            <a:off x="0" y="0"/>
            <a:ext cx="9144000" cy="91440"/>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sp>
        <p:nvSpPr>
          <p:cNvPr id="11" name="Rectangle 10"/>
          <p:cNvSpPr/>
          <p:nvPr/>
        </p:nvSpPr>
        <p:spPr>
          <a:xfrm>
            <a:off x="0" y="108660"/>
            <a:ext cx="9144000" cy="603504"/>
          </a:xfrm>
          <a:prstGeom prst="rect">
            <a:avLst/>
          </a:prstGeom>
          <a:gradFill flip="none" rotWithShape="1">
            <a:gsLst>
              <a:gs pos="17000">
                <a:srgbClr val="0376AD">
                  <a:alpha val="98824"/>
                </a:srgbClr>
              </a:gs>
              <a:gs pos="50000">
                <a:srgbClr val="1097C1"/>
              </a:gs>
              <a:gs pos="100000">
                <a:srgbClr val="1AB4D6"/>
              </a:gs>
            </a:gsLst>
            <a:path path="rect">
              <a:fillToRect t="100000" r="100000"/>
            </a:path>
            <a:tileRect l="-100000" b="-100000"/>
          </a:gradFill>
          <a:ln w="6350" cap="flat" cmpd="sng" algn="ctr">
            <a:noFill/>
            <a:prstDash val="solid"/>
            <a:round/>
            <a:headEnd type="none" w="med" len="med"/>
            <a:tailEnd type="none" w="med" len="med"/>
          </a:ln>
          <a:effectLst/>
        </p:spPr>
        <p:txBody>
          <a:bodyPr wrap="none" anchor="ctr">
            <a:spAutoFit/>
          </a:bodyPr>
          <a:lstStyle/>
          <a:p>
            <a:pPr algn="r" fontAlgn="auto">
              <a:spcBef>
                <a:spcPct val="50000"/>
              </a:spcBef>
              <a:spcAft>
                <a:spcPct val="0"/>
              </a:spcAft>
              <a:defRPr/>
            </a:pPr>
            <a:endParaRPr lang="en-US">
              <a:latin typeface="+mn-lt"/>
            </a:endParaRPr>
          </a:p>
        </p:txBody>
      </p:sp>
      <p:grpSp>
        <p:nvGrpSpPr>
          <p:cNvPr id="2" name="Group 75"/>
          <p:cNvGrpSpPr/>
          <p:nvPr/>
        </p:nvGrpSpPr>
        <p:grpSpPr>
          <a:xfrm>
            <a:off x="6894513" y="236678"/>
            <a:ext cx="1807583" cy="354525"/>
            <a:chOff x="6597650" y="6261100"/>
            <a:chExt cx="1149351" cy="225425"/>
          </a:xfrm>
          <a:solidFill>
            <a:schemeClr val="bg1"/>
          </a:solidFill>
        </p:grpSpPr>
        <p:sp>
          <p:nvSpPr>
            <p:cNvPr id="13" name="Freeform 5"/>
            <p:cNvSpPr/>
            <p:nvPr/>
          </p:nvSpPr>
          <p:spPr>
            <a:xfrm>
              <a:off x="6597650" y="6261100"/>
              <a:ext cx="179388" cy="142875"/>
            </a:xfrm>
            <a:custGeom>
              <a:avLst/>
              <a:gdLst/>
              <a:ahLst/>
              <a:cxnLst>
                <a:cxn ang="0">
                  <a:pos x="115" y="142"/>
                </a:cxn>
                <a:cxn ang="0">
                  <a:pos x="126" y="122"/>
                </a:cxn>
                <a:cxn ang="0">
                  <a:pos x="161" y="52"/>
                </a:cxn>
                <a:cxn ang="0">
                  <a:pos x="181" y="0"/>
                </a:cxn>
                <a:cxn ang="0">
                  <a:pos x="200" y="1"/>
                </a:cxn>
                <a:cxn ang="0">
                  <a:pos x="226" y="4"/>
                </a:cxn>
                <a:cxn ang="0">
                  <a:pos x="219" y="7"/>
                </a:cxn>
                <a:cxn ang="0">
                  <a:pos x="203" y="14"/>
                </a:cxn>
                <a:cxn ang="0">
                  <a:pos x="200" y="32"/>
                </a:cxn>
                <a:cxn ang="0">
                  <a:pos x="203" y="149"/>
                </a:cxn>
                <a:cxn ang="0">
                  <a:pos x="206" y="164"/>
                </a:cxn>
                <a:cxn ang="0">
                  <a:pos x="216" y="170"/>
                </a:cxn>
                <a:cxn ang="0">
                  <a:pos x="226" y="174"/>
                </a:cxn>
                <a:cxn ang="0">
                  <a:pos x="224" y="178"/>
                </a:cxn>
                <a:cxn ang="0">
                  <a:pos x="161" y="178"/>
                </a:cxn>
                <a:cxn ang="0">
                  <a:pos x="160" y="171"/>
                </a:cxn>
                <a:cxn ang="0">
                  <a:pos x="175" y="168"/>
                </a:cxn>
                <a:cxn ang="0">
                  <a:pos x="181" y="159"/>
                </a:cxn>
                <a:cxn ang="0">
                  <a:pos x="179" y="36"/>
                </a:cxn>
                <a:cxn ang="0">
                  <a:pos x="139" y="118"/>
                </a:cxn>
                <a:cxn ang="0">
                  <a:pos x="111" y="178"/>
                </a:cxn>
                <a:cxn ang="0">
                  <a:pos x="108" y="180"/>
                </a:cxn>
                <a:cxn ang="0">
                  <a:pos x="105" y="178"/>
                </a:cxn>
                <a:cxn ang="0">
                  <a:pos x="81" y="125"/>
                </a:cxn>
                <a:cxn ang="0">
                  <a:pos x="41" y="35"/>
                </a:cxn>
                <a:cxn ang="0">
                  <a:pos x="38" y="83"/>
                </a:cxn>
                <a:cxn ang="0">
                  <a:pos x="36" y="146"/>
                </a:cxn>
                <a:cxn ang="0">
                  <a:pos x="38" y="166"/>
                </a:cxn>
                <a:cxn ang="0">
                  <a:pos x="48" y="170"/>
                </a:cxn>
                <a:cxn ang="0">
                  <a:pos x="59" y="173"/>
                </a:cxn>
                <a:cxn ang="0">
                  <a:pos x="57" y="178"/>
                </a:cxn>
                <a:cxn ang="0">
                  <a:pos x="28" y="177"/>
                </a:cxn>
                <a:cxn ang="0">
                  <a:pos x="0" y="174"/>
                </a:cxn>
                <a:cxn ang="0">
                  <a:pos x="7" y="170"/>
                </a:cxn>
                <a:cxn ang="0">
                  <a:pos x="15" y="167"/>
                </a:cxn>
                <a:cxn ang="0">
                  <a:pos x="22" y="149"/>
                </a:cxn>
                <a:cxn ang="0">
                  <a:pos x="28" y="90"/>
                </a:cxn>
                <a:cxn ang="0">
                  <a:pos x="29" y="19"/>
                </a:cxn>
                <a:cxn ang="0">
                  <a:pos x="25" y="11"/>
                </a:cxn>
                <a:cxn ang="0">
                  <a:pos x="8" y="7"/>
                </a:cxn>
                <a:cxn ang="0">
                  <a:pos x="8" y="1"/>
                </a:cxn>
                <a:cxn ang="0">
                  <a:pos x="31" y="1"/>
                </a:cxn>
                <a:cxn ang="0">
                  <a:pos x="52" y="0"/>
                </a:cxn>
                <a:cxn ang="0">
                  <a:pos x="60" y="32"/>
                </a:cxn>
                <a:cxn ang="0">
                  <a:pos x="97" y="105"/>
                </a:cxn>
              </a:cxnLst>
              <a:rect l="0" t="0" r="r" b="b"/>
              <a:pathLst>
                <a:path w="226" h="180">
                  <a:moveTo>
                    <a:pt x="97" y="105"/>
                  </a:moveTo>
                  <a:lnTo>
                    <a:pt x="97" y="105"/>
                  </a:lnTo>
                  <a:lnTo>
                    <a:pt x="115" y="142"/>
                  </a:lnTo>
                  <a:lnTo>
                    <a:pt x="115" y="142"/>
                  </a:lnTo>
                  <a:lnTo>
                    <a:pt x="115" y="142"/>
                  </a:lnTo>
                  <a:lnTo>
                    <a:pt x="126" y="122"/>
                  </a:lnTo>
                  <a:lnTo>
                    <a:pt x="136" y="102"/>
                  </a:lnTo>
                  <a:lnTo>
                    <a:pt x="161" y="52"/>
                  </a:lnTo>
                  <a:lnTo>
                    <a:pt x="161" y="52"/>
                  </a:lnTo>
                  <a:lnTo>
                    <a:pt x="175" y="21"/>
                  </a:lnTo>
                  <a:lnTo>
                    <a:pt x="179" y="10"/>
                  </a:lnTo>
                  <a:lnTo>
                    <a:pt x="181" y="0"/>
                  </a:lnTo>
                  <a:lnTo>
                    <a:pt x="181" y="0"/>
                  </a:lnTo>
                  <a:lnTo>
                    <a:pt x="200" y="1"/>
                  </a:lnTo>
                  <a:lnTo>
                    <a:pt x="200" y="1"/>
                  </a:lnTo>
                  <a:lnTo>
                    <a:pt x="224" y="0"/>
                  </a:lnTo>
                  <a:lnTo>
                    <a:pt x="224" y="0"/>
                  </a:lnTo>
                  <a:lnTo>
                    <a:pt x="226" y="4"/>
                  </a:lnTo>
                  <a:lnTo>
                    <a:pt x="224" y="7"/>
                  </a:lnTo>
                  <a:lnTo>
                    <a:pt x="219" y="7"/>
                  </a:lnTo>
                  <a:lnTo>
                    <a:pt x="219" y="7"/>
                  </a:lnTo>
                  <a:lnTo>
                    <a:pt x="209" y="10"/>
                  </a:lnTo>
                  <a:lnTo>
                    <a:pt x="206" y="11"/>
                  </a:lnTo>
                  <a:lnTo>
                    <a:pt x="203" y="14"/>
                  </a:lnTo>
                  <a:lnTo>
                    <a:pt x="202" y="17"/>
                  </a:lnTo>
                  <a:lnTo>
                    <a:pt x="200" y="21"/>
                  </a:lnTo>
                  <a:lnTo>
                    <a:pt x="200" y="32"/>
                  </a:lnTo>
                  <a:lnTo>
                    <a:pt x="200" y="32"/>
                  </a:lnTo>
                  <a:lnTo>
                    <a:pt x="202" y="87"/>
                  </a:lnTo>
                  <a:lnTo>
                    <a:pt x="203" y="149"/>
                  </a:lnTo>
                  <a:lnTo>
                    <a:pt x="203" y="149"/>
                  </a:lnTo>
                  <a:lnTo>
                    <a:pt x="205" y="157"/>
                  </a:lnTo>
                  <a:lnTo>
                    <a:pt x="206" y="164"/>
                  </a:lnTo>
                  <a:lnTo>
                    <a:pt x="207" y="167"/>
                  </a:lnTo>
                  <a:lnTo>
                    <a:pt x="209" y="168"/>
                  </a:lnTo>
                  <a:lnTo>
                    <a:pt x="216" y="170"/>
                  </a:lnTo>
                  <a:lnTo>
                    <a:pt x="224" y="171"/>
                  </a:lnTo>
                  <a:lnTo>
                    <a:pt x="224" y="171"/>
                  </a:lnTo>
                  <a:lnTo>
                    <a:pt x="226" y="174"/>
                  </a:lnTo>
                  <a:lnTo>
                    <a:pt x="226" y="177"/>
                  </a:lnTo>
                  <a:lnTo>
                    <a:pt x="224" y="178"/>
                  </a:lnTo>
                  <a:lnTo>
                    <a:pt x="224" y="178"/>
                  </a:lnTo>
                  <a:lnTo>
                    <a:pt x="193" y="177"/>
                  </a:lnTo>
                  <a:lnTo>
                    <a:pt x="193" y="177"/>
                  </a:lnTo>
                  <a:lnTo>
                    <a:pt x="161" y="178"/>
                  </a:lnTo>
                  <a:lnTo>
                    <a:pt x="161" y="178"/>
                  </a:lnTo>
                  <a:lnTo>
                    <a:pt x="160" y="174"/>
                  </a:lnTo>
                  <a:lnTo>
                    <a:pt x="160" y="171"/>
                  </a:lnTo>
                  <a:lnTo>
                    <a:pt x="168" y="170"/>
                  </a:lnTo>
                  <a:lnTo>
                    <a:pt x="168" y="170"/>
                  </a:lnTo>
                  <a:lnTo>
                    <a:pt x="175" y="168"/>
                  </a:lnTo>
                  <a:lnTo>
                    <a:pt x="178" y="167"/>
                  </a:lnTo>
                  <a:lnTo>
                    <a:pt x="179" y="164"/>
                  </a:lnTo>
                  <a:lnTo>
                    <a:pt x="181" y="159"/>
                  </a:lnTo>
                  <a:lnTo>
                    <a:pt x="181" y="147"/>
                  </a:lnTo>
                  <a:lnTo>
                    <a:pt x="181" y="36"/>
                  </a:lnTo>
                  <a:lnTo>
                    <a:pt x="179" y="36"/>
                  </a:lnTo>
                  <a:lnTo>
                    <a:pt x="179" y="36"/>
                  </a:lnTo>
                  <a:lnTo>
                    <a:pt x="163" y="71"/>
                  </a:lnTo>
                  <a:lnTo>
                    <a:pt x="139" y="118"/>
                  </a:lnTo>
                  <a:lnTo>
                    <a:pt x="139" y="118"/>
                  </a:lnTo>
                  <a:lnTo>
                    <a:pt x="122" y="153"/>
                  </a:lnTo>
                  <a:lnTo>
                    <a:pt x="111" y="178"/>
                  </a:lnTo>
                  <a:lnTo>
                    <a:pt x="111" y="178"/>
                  </a:lnTo>
                  <a:lnTo>
                    <a:pt x="109" y="180"/>
                  </a:lnTo>
                  <a:lnTo>
                    <a:pt x="108" y="180"/>
                  </a:lnTo>
                  <a:lnTo>
                    <a:pt x="108" y="180"/>
                  </a:lnTo>
                  <a:lnTo>
                    <a:pt x="105" y="178"/>
                  </a:lnTo>
                  <a:lnTo>
                    <a:pt x="105" y="178"/>
                  </a:lnTo>
                  <a:lnTo>
                    <a:pt x="101" y="166"/>
                  </a:lnTo>
                  <a:lnTo>
                    <a:pt x="94" y="152"/>
                  </a:lnTo>
                  <a:lnTo>
                    <a:pt x="81" y="125"/>
                  </a:lnTo>
                  <a:lnTo>
                    <a:pt x="57" y="74"/>
                  </a:lnTo>
                  <a:lnTo>
                    <a:pt x="57" y="74"/>
                  </a:lnTo>
                  <a:lnTo>
                    <a:pt x="41" y="35"/>
                  </a:lnTo>
                  <a:lnTo>
                    <a:pt x="41" y="35"/>
                  </a:lnTo>
                  <a:lnTo>
                    <a:pt x="41" y="35"/>
                  </a:lnTo>
                  <a:lnTo>
                    <a:pt x="38" y="83"/>
                  </a:lnTo>
                  <a:lnTo>
                    <a:pt x="38" y="83"/>
                  </a:lnTo>
                  <a:lnTo>
                    <a:pt x="36" y="112"/>
                  </a:lnTo>
                  <a:lnTo>
                    <a:pt x="36" y="146"/>
                  </a:lnTo>
                  <a:lnTo>
                    <a:pt x="36" y="146"/>
                  </a:lnTo>
                  <a:lnTo>
                    <a:pt x="36" y="157"/>
                  </a:lnTo>
                  <a:lnTo>
                    <a:pt x="38" y="166"/>
                  </a:lnTo>
                  <a:lnTo>
                    <a:pt x="39" y="167"/>
                  </a:lnTo>
                  <a:lnTo>
                    <a:pt x="42" y="168"/>
                  </a:lnTo>
                  <a:lnTo>
                    <a:pt x="48" y="170"/>
                  </a:lnTo>
                  <a:lnTo>
                    <a:pt x="57" y="171"/>
                  </a:lnTo>
                  <a:lnTo>
                    <a:pt x="57" y="171"/>
                  </a:lnTo>
                  <a:lnTo>
                    <a:pt x="59" y="173"/>
                  </a:lnTo>
                  <a:lnTo>
                    <a:pt x="59" y="174"/>
                  </a:lnTo>
                  <a:lnTo>
                    <a:pt x="59" y="177"/>
                  </a:lnTo>
                  <a:lnTo>
                    <a:pt x="57" y="178"/>
                  </a:lnTo>
                  <a:lnTo>
                    <a:pt x="57" y="178"/>
                  </a:lnTo>
                  <a:lnTo>
                    <a:pt x="28" y="177"/>
                  </a:lnTo>
                  <a:lnTo>
                    <a:pt x="28" y="177"/>
                  </a:lnTo>
                  <a:lnTo>
                    <a:pt x="1" y="178"/>
                  </a:lnTo>
                  <a:lnTo>
                    <a:pt x="1" y="178"/>
                  </a:lnTo>
                  <a:lnTo>
                    <a:pt x="0" y="174"/>
                  </a:lnTo>
                  <a:lnTo>
                    <a:pt x="0" y="173"/>
                  </a:lnTo>
                  <a:lnTo>
                    <a:pt x="0" y="171"/>
                  </a:lnTo>
                  <a:lnTo>
                    <a:pt x="7" y="170"/>
                  </a:lnTo>
                  <a:lnTo>
                    <a:pt x="7" y="170"/>
                  </a:lnTo>
                  <a:lnTo>
                    <a:pt x="14" y="168"/>
                  </a:lnTo>
                  <a:lnTo>
                    <a:pt x="15" y="167"/>
                  </a:lnTo>
                  <a:lnTo>
                    <a:pt x="18" y="166"/>
                  </a:lnTo>
                  <a:lnTo>
                    <a:pt x="21" y="160"/>
                  </a:lnTo>
                  <a:lnTo>
                    <a:pt x="22" y="149"/>
                  </a:lnTo>
                  <a:lnTo>
                    <a:pt x="22" y="149"/>
                  </a:lnTo>
                  <a:lnTo>
                    <a:pt x="28" y="90"/>
                  </a:lnTo>
                  <a:lnTo>
                    <a:pt x="28" y="90"/>
                  </a:lnTo>
                  <a:lnTo>
                    <a:pt x="31" y="31"/>
                  </a:lnTo>
                  <a:lnTo>
                    <a:pt x="31" y="31"/>
                  </a:lnTo>
                  <a:lnTo>
                    <a:pt x="29" y="19"/>
                  </a:lnTo>
                  <a:lnTo>
                    <a:pt x="29" y="17"/>
                  </a:lnTo>
                  <a:lnTo>
                    <a:pt x="28" y="14"/>
                  </a:lnTo>
                  <a:lnTo>
                    <a:pt x="25" y="11"/>
                  </a:lnTo>
                  <a:lnTo>
                    <a:pt x="22" y="10"/>
                  </a:lnTo>
                  <a:lnTo>
                    <a:pt x="13" y="7"/>
                  </a:lnTo>
                  <a:lnTo>
                    <a:pt x="8" y="7"/>
                  </a:lnTo>
                  <a:lnTo>
                    <a:pt x="8" y="7"/>
                  </a:lnTo>
                  <a:lnTo>
                    <a:pt x="7" y="3"/>
                  </a:lnTo>
                  <a:lnTo>
                    <a:pt x="8" y="1"/>
                  </a:lnTo>
                  <a:lnTo>
                    <a:pt x="10" y="0"/>
                  </a:lnTo>
                  <a:lnTo>
                    <a:pt x="10" y="0"/>
                  </a:lnTo>
                  <a:lnTo>
                    <a:pt x="31" y="1"/>
                  </a:lnTo>
                  <a:lnTo>
                    <a:pt x="31" y="1"/>
                  </a:lnTo>
                  <a:lnTo>
                    <a:pt x="52" y="0"/>
                  </a:lnTo>
                  <a:lnTo>
                    <a:pt x="52" y="0"/>
                  </a:lnTo>
                  <a:lnTo>
                    <a:pt x="53" y="10"/>
                  </a:lnTo>
                  <a:lnTo>
                    <a:pt x="56" y="19"/>
                  </a:lnTo>
                  <a:lnTo>
                    <a:pt x="60" y="32"/>
                  </a:lnTo>
                  <a:lnTo>
                    <a:pt x="66" y="45"/>
                  </a:lnTo>
                  <a:lnTo>
                    <a:pt x="97" y="105"/>
                  </a:lnTo>
                  <a:lnTo>
                    <a:pt x="97" y="10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4" name="Freeform 6"/>
            <p:cNvSpPr/>
            <p:nvPr/>
          </p:nvSpPr>
          <p:spPr>
            <a:xfrm>
              <a:off x="6783388" y="6281738"/>
              <a:ext cx="47625" cy="122237"/>
            </a:xfrm>
            <a:custGeom>
              <a:avLst/>
              <a:gdLst/>
              <a:ahLst/>
              <a:cxnLst>
                <a:cxn ang="0">
                  <a:pos x="21" y="35"/>
                </a:cxn>
                <a:cxn ang="0">
                  <a:pos x="21" y="35"/>
                </a:cxn>
                <a:cxn ang="0">
                  <a:pos x="21" y="21"/>
                </a:cxn>
                <a:cxn ang="0">
                  <a:pos x="20" y="13"/>
                </a:cxn>
                <a:cxn ang="0">
                  <a:pos x="17" y="10"/>
                </a:cxn>
                <a:cxn ang="0">
                  <a:pos x="15" y="9"/>
                </a:cxn>
                <a:cxn ang="0">
                  <a:pos x="7" y="7"/>
                </a:cxn>
                <a:cxn ang="0">
                  <a:pos x="1" y="6"/>
                </a:cxn>
                <a:cxn ang="0">
                  <a:pos x="1" y="6"/>
                </a:cxn>
                <a:cxn ang="0">
                  <a:pos x="0" y="3"/>
                </a:cxn>
                <a:cxn ang="0">
                  <a:pos x="1" y="0"/>
                </a:cxn>
                <a:cxn ang="0">
                  <a:pos x="1" y="0"/>
                </a:cxn>
                <a:cxn ang="0">
                  <a:pos x="31" y="1"/>
                </a:cxn>
                <a:cxn ang="0">
                  <a:pos x="31" y="1"/>
                </a:cxn>
                <a:cxn ang="0">
                  <a:pos x="59" y="0"/>
                </a:cxn>
                <a:cxn ang="0">
                  <a:pos x="59" y="0"/>
                </a:cxn>
                <a:cxn ang="0">
                  <a:pos x="60" y="3"/>
                </a:cxn>
                <a:cxn ang="0">
                  <a:pos x="59" y="6"/>
                </a:cxn>
                <a:cxn ang="0">
                  <a:pos x="53" y="7"/>
                </a:cxn>
                <a:cxn ang="0">
                  <a:pos x="53" y="7"/>
                </a:cxn>
                <a:cxn ang="0">
                  <a:pos x="46" y="9"/>
                </a:cxn>
                <a:cxn ang="0">
                  <a:pos x="44" y="10"/>
                </a:cxn>
                <a:cxn ang="0">
                  <a:pos x="42" y="13"/>
                </a:cxn>
                <a:cxn ang="0">
                  <a:pos x="41" y="21"/>
                </a:cxn>
                <a:cxn ang="0">
                  <a:pos x="39" y="35"/>
                </a:cxn>
                <a:cxn ang="0">
                  <a:pos x="39" y="117"/>
                </a:cxn>
                <a:cxn ang="0">
                  <a:pos x="39" y="117"/>
                </a:cxn>
                <a:cxn ang="0">
                  <a:pos x="41" y="132"/>
                </a:cxn>
                <a:cxn ang="0">
                  <a:pos x="42" y="141"/>
                </a:cxn>
                <a:cxn ang="0">
                  <a:pos x="44" y="142"/>
                </a:cxn>
                <a:cxn ang="0">
                  <a:pos x="46" y="145"/>
                </a:cxn>
                <a:cxn ang="0">
                  <a:pos x="53" y="146"/>
                </a:cxn>
                <a:cxn ang="0">
                  <a:pos x="59" y="146"/>
                </a:cxn>
                <a:cxn ang="0">
                  <a:pos x="59" y="146"/>
                </a:cxn>
                <a:cxn ang="0">
                  <a:pos x="60" y="151"/>
                </a:cxn>
                <a:cxn ang="0">
                  <a:pos x="59" y="153"/>
                </a:cxn>
                <a:cxn ang="0">
                  <a:pos x="59" y="153"/>
                </a:cxn>
                <a:cxn ang="0">
                  <a:pos x="31" y="152"/>
                </a:cxn>
                <a:cxn ang="0">
                  <a:pos x="31" y="152"/>
                </a:cxn>
                <a:cxn ang="0">
                  <a:pos x="1" y="153"/>
                </a:cxn>
                <a:cxn ang="0">
                  <a:pos x="1" y="153"/>
                </a:cxn>
                <a:cxn ang="0">
                  <a:pos x="0" y="151"/>
                </a:cxn>
                <a:cxn ang="0">
                  <a:pos x="1" y="146"/>
                </a:cxn>
                <a:cxn ang="0">
                  <a:pos x="7" y="146"/>
                </a:cxn>
                <a:cxn ang="0">
                  <a:pos x="7" y="146"/>
                </a:cxn>
                <a:cxn ang="0">
                  <a:pos x="15" y="145"/>
                </a:cxn>
                <a:cxn ang="0">
                  <a:pos x="17" y="142"/>
                </a:cxn>
                <a:cxn ang="0">
                  <a:pos x="20" y="141"/>
                </a:cxn>
                <a:cxn ang="0">
                  <a:pos x="21" y="132"/>
                </a:cxn>
                <a:cxn ang="0">
                  <a:pos x="21" y="117"/>
                </a:cxn>
                <a:cxn ang="0">
                  <a:pos x="21" y="35"/>
                </a:cxn>
                <a:cxn ang="0">
                  <a:pos x="21" y="35"/>
                </a:cxn>
              </a:cxnLst>
              <a:rect l="0" t="0" r="r" b="b"/>
              <a:pathLst>
                <a:path w="60" h="153">
                  <a:moveTo>
                    <a:pt x="21" y="35"/>
                  </a:moveTo>
                  <a:lnTo>
                    <a:pt x="21" y="35"/>
                  </a:lnTo>
                  <a:lnTo>
                    <a:pt x="21" y="21"/>
                  </a:lnTo>
                  <a:lnTo>
                    <a:pt x="20" y="13"/>
                  </a:lnTo>
                  <a:lnTo>
                    <a:pt x="17" y="10"/>
                  </a:lnTo>
                  <a:lnTo>
                    <a:pt x="15" y="9"/>
                  </a:lnTo>
                  <a:lnTo>
                    <a:pt x="7" y="7"/>
                  </a:lnTo>
                  <a:lnTo>
                    <a:pt x="1" y="6"/>
                  </a:lnTo>
                  <a:lnTo>
                    <a:pt x="1" y="6"/>
                  </a:lnTo>
                  <a:lnTo>
                    <a:pt x="0" y="3"/>
                  </a:lnTo>
                  <a:lnTo>
                    <a:pt x="1" y="0"/>
                  </a:lnTo>
                  <a:lnTo>
                    <a:pt x="1" y="0"/>
                  </a:lnTo>
                  <a:lnTo>
                    <a:pt x="31" y="1"/>
                  </a:lnTo>
                  <a:lnTo>
                    <a:pt x="31" y="1"/>
                  </a:lnTo>
                  <a:lnTo>
                    <a:pt x="59" y="0"/>
                  </a:lnTo>
                  <a:lnTo>
                    <a:pt x="59" y="0"/>
                  </a:lnTo>
                  <a:lnTo>
                    <a:pt x="60" y="3"/>
                  </a:lnTo>
                  <a:lnTo>
                    <a:pt x="59" y="6"/>
                  </a:lnTo>
                  <a:lnTo>
                    <a:pt x="53" y="7"/>
                  </a:lnTo>
                  <a:lnTo>
                    <a:pt x="53" y="7"/>
                  </a:lnTo>
                  <a:lnTo>
                    <a:pt x="46" y="9"/>
                  </a:lnTo>
                  <a:lnTo>
                    <a:pt x="44" y="10"/>
                  </a:lnTo>
                  <a:lnTo>
                    <a:pt x="42" y="13"/>
                  </a:lnTo>
                  <a:lnTo>
                    <a:pt x="41" y="21"/>
                  </a:lnTo>
                  <a:lnTo>
                    <a:pt x="39" y="35"/>
                  </a:lnTo>
                  <a:lnTo>
                    <a:pt x="39" y="117"/>
                  </a:lnTo>
                  <a:lnTo>
                    <a:pt x="39" y="117"/>
                  </a:lnTo>
                  <a:lnTo>
                    <a:pt x="41" y="132"/>
                  </a:lnTo>
                  <a:lnTo>
                    <a:pt x="42" y="141"/>
                  </a:lnTo>
                  <a:lnTo>
                    <a:pt x="44" y="142"/>
                  </a:lnTo>
                  <a:lnTo>
                    <a:pt x="46" y="145"/>
                  </a:lnTo>
                  <a:lnTo>
                    <a:pt x="53" y="146"/>
                  </a:lnTo>
                  <a:lnTo>
                    <a:pt x="59" y="146"/>
                  </a:lnTo>
                  <a:lnTo>
                    <a:pt x="59" y="146"/>
                  </a:lnTo>
                  <a:lnTo>
                    <a:pt x="60" y="151"/>
                  </a:lnTo>
                  <a:lnTo>
                    <a:pt x="59" y="153"/>
                  </a:lnTo>
                  <a:lnTo>
                    <a:pt x="59" y="153"/>
                  </a:lnTo>
                  <a:lnTo>
                    <a:pt x="31" y="152"/>
                  </a:lnTo>
                  <a:lnTo>
                    <a:pt x="31" y="152"/>
                  </a:lnTo>
                  <a:lnTo>
                    <a:pt x="1" y="153"/>
                  </a:lnTo>
                  <a:lnTo>
                    <a:pt x="1" y="153"/>
                  </a:lnTo>
                  <a:lnTo>
                    <a:pt x="0" y="151"/>
                  </a:lnTo>
                  <a:lnTo>
                    <a:pt x="1" y="146"/>
                  </a:lnTo>
                  <a:lnTo>
                    <a:pt x="7" y="146"/>
                  </a:lnTo>
                  <a:lnTo>
                    <a:pt x="7" y="146"/>
                  </a:lnTo>
                  <a:lnTo>
                    <a:pt x="15" y="145"/>
                  </a:lnTo>
                  <a:lnTo>
                    <a:pt x="17" y="142"/>
                  </a:lnTo>
                  <a:lnTo>
                    <a:pt x="20" y="141"/>
                  </a:lnTo>
                  <a:lnTo>
                    <a:pt x="21" y="132"/>
                  </a:lnTo>
                  <a:lnTo>
                    <a:pt x="21" y="117"/>
                  </a:lnTo>
                  <a:lnTo>
                    <a:pt x="21" y="35"/>
                  </a:lnTo>
                  <a:lnTo>
                    <a:pt x="21" y="3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5" name="Freeform 7"/>
            <p:cNvSpPr/>
            <p:nvPr/>
          </p:nvSpPr>
          <p:spPr>
            <a:xfrm>
              <a:off x="6837363" y="6281738"/>
              <a:ext cx="133350" cy="123825"/>
            </a:xfrm>
            <a:custGeom>
              <a:avLst/>
              <a:gdLst/>
              <a:ahLst/>
              <a:cxnLst>
                <a:cxn ang="0">
                  <a:pos x="147" y="113"/>
                </a:cxn>
                <a:cxn ang="0">
                  <a:pos x="147" y="153"/>
                </a:cxn>
                <a:cxn ang="0">
                  <a:pos x="146" y="155"/>
                </a:cxn>
                <a:cxn ang="0">
                  <a:pos x="143" y="156"/>
                </a:cxn>
                <a:cxn ang="0">
                  <a:pos x="61" y="61"/>
                </a:cxn>
                <a:cxn ang="0">
                  <a:pos x="35" y="30"/>
                </a:cxn>
                <a:cxn ang="0">
                  <a:pos x="35" y="30"/>
                </a:cxn>
                <a:cxn ang="0">
                  <a:pos x="33" y="45"/>
                </a:cxn>
                <a:cxn ang="0">
                  <a:pos x="33" y="94"/>
                </a:cxn>
                <a:cxn ang="0">
                  <a:pos x="35" y="134"/>
                </a:cxn>
                <a:cxn ang="0">
                  <a:pos x="38" y="142"/>
                </a:cxn>
                <a:cxn ang="0">
                  <a:pos x="42" y="145"/>
                </a:cxn>
                <a:cxn ang="0">
                  <a:pos x="56" y="146"/>
                </a:cxn>
                <a:cxn ang="0">
                  <a:pos x="57" y="151"/>
                </a:cxn>
                <a:cxn ang="0">
                  <a:pos x="56" y="153"/>
                </a:cxn>
                <a:cxn ang="0">
                  <a:pos x="29" y="152"/>
                </a:cxn>
                <a:cxn ang="0">
                  <a:pos x="5" y="153"/>
                </a:cxn>
                <a:cxn ang="0">
                  <a:pos x="5" y="146"/>
                </a:cxn>
                <a:cxn ang="0">
                  <a:pos x="11" y="146"/>
                </a:cxn>
                <a:cxn ang="0">
                  <a:pos x="19" y="143"/>
                </a:cxn>
                <a:cxn ang="0">
                  <a:pos x="21" y="142"/>
                </a:cxn>
                <a:cxn ang="0">
                  <a:pos x="24" y="120"/>
                </a:cxn>
                <a:cxn ang="0">
                  <a:pos x="24" y="28"/>
                </a:cxn>
                <a:cxn ang="0">
                  <a:pos x="24" y="20"/>
                </a:cxn>
                <a:cxn ang="0">
                  <a:pos x="19" y="11"/>
                </a:cxn>
                <a:cxn ang="0">
                  <a:pos x="17" y="10"/>
                </a:cxn>
                <a:cxn ang="0">
                  <a:pos x="5" y="7"/>
                </a:cxn>
                <a:cxn ang="0">
                  <a:pos x="1" y="6"/>
                </a:cxn>
                <a:cxn ang="0">
                  <a:pos x="0" y="1"/>
                </a:cxn>
                <a:cxn ang="0">
                  <a:pos x="1" y="0"/>
                </a:cxn>
                <a:cxn ang="0">
                  <a:pos x="28" y="1"/>
                </a:cxn>
                <a:cxn ang="0">
                  <a:pos x="38" y="0"/>
                </a:cxn>
                <a:cxn ang="0">
                  <a:pos x="56" y="27"/>
                </a:cxn>
                <a:cxn ang="0">
                  <a:pos x="99" y="76"/>
                </a:cxn>
                <a:cxn ang="0">
                  <a:pos x="136" y="117"/>
                </a:cxn>
                <a:cxn ang="0">
                  <a:pos x="137" y="117"/>
                </a:cxn>
                <a:cxn ang="0">
                  <a:pos x="137" y="107"/>
                </a:cxn>
                <a:cxn ang="0">
                  <a:pos x="137" y="59"/>
                </a:cxn>
                <a:cxn ang="0">
                  <a:pos x="136" y="20"/>
                </a:cxn>
                <a:cxn ang="0">
                  <a:pos x="133" y="11"/>
                </a:cxn>
                <a:cxn ang="0">
                  <a:pos x="131" y="10"/>
                </a:cxn>
                <a:cxn ang="0">
                  <a:pos x="119" y="7"/>
                </a:cxn>
                <a:cxn ang="0">
                  <a:pos x="115" y="6"/>
                </a:cxn>
                <a:cxn ang="0">
                  <a:pos x="115" y="1"/>
                </a:cxn>
                <a:cxn ang="0">
                  <a:pos x="116" y="0"/>
                </a:cxn>
                <a:cxn ang="0">
                  <a:pos x="143" y="1"/>
                </a:cxn>
                <a:cxn ang="0">
                  <a:pos x="165" y="0"/>
                </a:cxn>
                <a:cxn ang="0">
                  <a:pos x="167" y="6"/>
                </a:cxn>
                <a:cxn ang="0">
                  <a:pos x="162" y="7"/>
                </a:cxn>
                <a:cxn ang="0">
                  <a:pos x="150" y="11"/>
                </a:cxn>
                <a:cxn ang="0">
                  <a:pos x="148" y="21"/>
                </a:cxn>
                <a:cxn ang="0">
                  <a:pos x="147" y="59"/>
                </a:cxn>
                <a:cxn ang="0">
                  <a:pos x="147" y="113"/>
                </a:cxn>
              </a:cxnLst>
              <a:rect l="0" t="0" r="r" b="b"/>
              <a:pathLst>
                <a:path w="167" h="156">
                  <a:moveTo>
                    <a:pt x="147" y="113"/>
                  </a:moveTo>
                  <a:lnTo>
                    <a:pt x="147" y="113"/>
                  </a:lnTo>
                  <a:lnTo>
                    <a:pt x="147" y="134"/>
                  </a:lnTo>
                  <a:lnTo>
                    <a:pt x="147" y="153"/>
                  </a:lnTo>
                  <a:lnTo>
                    <a:pt x="147" y="153"/>
                  </a:lnTo>
                  <a:lnTo>
                    <a:pt x="146" y="155"/>
                  </a:lnTo>
                  <a:lnTo>
                    <a:pt x="143" y="156"/>
                  </a:lnTo>
                  <a:lnTo>
                    <a:pt x="143" y="156"/>
                  </a:lnTo>
                  <a:lnTo>
                    <a:pt x="115" y="121"/>
                  </a:lnTo>
                  <a:lnTo>
                    <a:pt x="61" y="61"/>
                  </a:lnTo>
                  <a:lnTo>
                    <a:pt x="61" y="61"/>
                  </a:lnTo>
                  <a:lnTo>
                    <a:pt x="35" y="30"/>
                  </a:lnTo>
                  <a:lnTo>
                    <a:pt x="35" y="30"/>
                  </a:lnTo>
                  <a:lnTo>
                    <a:pt x="35" y="30"/>
                  </a:lnTo>
                  <a:lnTo>
                    <a:pt x="33" y="35"/>
                  </a:lnTo>
                  <a:lnTo>
                    <a:pt x="33" y="45"/>
                  </a:lnTo>
                  <a:lnTo>
                    <a:pt x="33" y="94"/>
                  </a:lnTo>
                  <a:lnTo>
                    <a:pt x="33" y="94"/>
                  </a:lnTo>
                  <a:lnTo>
                    <a:pt x="33" y="120"/>
                  </a:lnTo>
                  <a:lnTo>
                    <a:pt x="35" y="134"/>
                  </a:lnTo>
                  <a:lnTo>
                    <a:pt x="38" y="142"/>
                  </a:lnTo>
                  <a:lnTo>
                    <a:pt x="38" y="142"/>
                  </a:lnTo>
                  <a:lnTo>
                    <a:pt x="39" y="143"/>
                  </a:lnTo>
                  <a:lnTo>
                    <a:pt x="42" y="145"/>
                  </a:lnTo>
                  <a:lnTo>
                    <a:pt x="49" y="146"/>
                  </a:lnTo>
                  <a:lnTo>
                    <a:pt x="56" y="146"/>
                  </a:lnTo>
                  <a:lnTo>
                    <a:pt x="56" y="146"/>
                  </a:lnTo>
                  <a:lnTo>
                    <a:pt x="57" y="151"/>
                  </a:lnTo>
                  <a:lnTo>
                    <a:pt x="56" y="153"/>
                  </a:lnTo>
                  <a:lnTo>
                    <a:pt x="56" y="153"/>
                  </a:lnTo>
                  <a:lnTo>
                    <a:pt x="29" y="152"/>
                  </a:lnTo>
                  <a:lnTo>
                    <a:pt x="29" y="152"/>
                  </a:lnTo>
                  <a:lnTo>
                    <a:pt x="5" y="153"/>
                  </a:lnTo>
                  <a:lnTo>
                    <a:pt x="5" y="153"/>
                  </a:lnTo>
                  <a:lnTo>
                    <a:pt x="4" y="151"/>
                  </a:lnTo>
                  <a:lnTo>
                    <a:pt x="5" y="146"/>
                  </a:lnTo>
                  <a:lnTo>
                    <a:pt x="11" y="146"/>
                  </a:lnTo>
                  <a:lnTo>
                    <a:pt x="11" y="146"/>
                  </a:lnTo>
                  <a:lnTo>
                    <a:pt x="18" y="145"/>
                  </a:lnTo>
                  <a:lnTo>
                    <a:pt x="19" y="143"/>
                  </a:lnTo>
                  <a:lnTo>
                    <a:pt x="21" y="142"/>
                  </a:lnTo>
                  <a:lnTo>
                    <a:pt x="21" y="142"/>
                  </a:lnTo>
                  <a:lnTo>
                    <a:pt x="22" y="132"/>
                  </a:lnTo>
                  <a:lnTo>
                    <a:pt x="24" y="120"/>
                  </a:lnTo>
                  <a:lnTo>
                    <a:pt x="24" y="94"/>
                  </a:lnTo>
                  <a:lnTo>
                    <a:pt x="24" y="28"/>
                  </a:lnTo>
                  <a:lnTo>
                    <a:pt x="24" y="28"/>
                  </a:lnTo>
                  <a:lnTo>
                    <a:pt x="24" y="20"/>
                  </a:lnTo>
                  <a:lnTo>
                    <a:pt x="22" y="16"/>
                  </a:lnTo>
                  <a:lnTo>
                    <a:pt x="19" y="11"/>
                  </a:lnTo>
                  <a:lnTo>
                    <a:pt x="19" y="11"/>
                  </a:lnTo>
                  <a:lnTo>
                    <a:pt x="17" y="10"/>
                  </a:lnTo>
                  <a:lnTo>
                    <a:pt x="12" y="9"/>
                  </a:lnTo>
                  <a:lnTo>
                    <a:pt x="5" y="7"/>
                  </a:lnTo>
                  <a:lnTo>
                    <a:pt x="1" y="6"/>
                  </a:lnTo>
                  <a:lnTo>
                    <a:pt x="1" y="6"/>
                  </a:lnTo>
                  <a:lnTo>
                    <a:pt x="0" y="3"/>
                  </a:lnTo>
                  <a:lnTo>
                    <a:pt x="0" y="1"/>
                  </a:lnTo>
                  <a:lnTo>
                    <a:pt x="1" y="0"/>
                  </a:lnTo>
                  <a:lnTo>
                    <a:pt x="1" y="0"/>
                  </a:lnTo>
                  <a:lnTo>
                    <a:pt x="28" y="1"/>
                  </a:lnTo>
                  <a:lnTo>
                    <a:pt x="28" y="1"/>
                  </a:lnTo>
                  <a:lnTo>
                    <a:pt x="38" y="0"/>
                  </a:lnTo>
                  <a:lnTo>
                    <a:pt x="38" y="0"/>
                  </a:lnTo>
                  <a:lnTo>
                    <a:pt x="45" y="11"/>
                  </a:lnTo>
                  <a:lnTo>
                    <a:pt x="56" y="27"/>
                  </a:lnTo>
                  <a:lnTo>
                    <a:pt x="77" y="51"/>
                  </a:lnTo>
                  <a:lnTo>
                    <a:pt x="99" y="76"/>
                  </a:lnTo>
                  <a:lnTo>
                    <a:pt x="99" y="76"/>
                  </a:lnTo>
                  <a:lnTo>
                    <a:pt x="136" y="117"/>
                  </a:lnTo>
                  <a:lnTo>
                    <a:pt x="137" y="117"/>
                  </a:lnTo>
                  <a:lnTo>
                    <a:pt x="137" y="117"/>
                  </a:lnTo>
                  <a:lnTo>
                    <a:pt x="137" y="114"/>
                  </a:lnTo>
                  <a:lnTo>
                    <a:pt x="137" y="107"/>
                  </a:lnTo>
                  <a:lnTo>
                    <a:pt x="137" y="59"/>
                  </a:lnTo>
                  <a:lnTo>
                    <a:pt x="137" y="59"/>
                  </a:lnTo>
                  <a:lnTo>
                    <a:pt x="137" y="34"/>
                  </a:lnTo>
                  <a:lnTo>
                    <a:pt x="136" y="20"/>
                  </a:lnTo>
                  <a:lnTo>
                    <a:pt x="134" y="14"/>
                  </a:lnTo>
                  <a:lnTo>
                    <a:pt x="133" y="11"/>
                  </a:lnTo>
                  <a:lnTo>
                    <a:pt x="133" y="11"/>
                  </a:lnTo>
                  <a:lnTo>
                    <a:pt x="131" y="10"/>
                  </a:lnTo>
                  <a:lnTo>
                    <a:pt x="129" y="9"/>
                  </a:lnTo>
                  <a:lnTo>
                    <a:pt x="119" y="7"/>
                  </a:lnTo>
                  <a:lnTo>
                    <a:pt x="115" y="6"/>
                  </a:lnTo>
                  <a:lnTo>
                    <a:pt x="115" y="6"/>
                  </a:lnTo>
                  <a:lnTo>
                    <a:pt x="113" y="3"/>
                  </a:lnTo>
                  <a:lnTo>
                    <a:pt x="115" y="1"/>
                  </a:lnTo>
                  <a:lnTo>
                    <a:pt x="116" y="0"/>
                  </a:lnTo>
                  <a:lnTo>
                    <a:pt x="116" y="0"/>
                  </a:lnTo>
                  <a:lnTo>
                    <a:pt x="143" y="1"/>
                  </a:lnTo>
                  <a:lnTo>
                    <a:pt x="143" y="1"/>
                  </a:lnTo>
                  <a:lnTo>
                    <a:pt x="165" y="0"/>
                  </a:lnTo>
                  <a:lnTo>
                    <a:pt x="165" y="0"/>
                  </a:lnTo>
                  <a:lnTo>
                    <a:pt x="167" y="3"/>
                  </a:lnTo>
                  <a:lnTo>
                    <a:pt x="167" y="6"/>
                  </a:lnTo>
                  <a:lnTo>
                    <a:pt x="162" y="7"/>
                  </a:lnTo>
                  <a:lnTo>
                    <a:pt x="162" y="7"/>
                  </a:lnTo>
                  <a:lnTo>
                    <a:pt x="154" y="9"/>
                  </a:lnTo>
                  <a:lnTo>
                    <a:pt x="150" y="11"/>
                  </a:lnTo>
                  <a:lnTo>
                    <a:pt x="150" y="11"/>
                  </a:lnTo>
                  <a:lnTo>
                    <a:pt x="148" y="21"/>
                  </a:lnTo>
                  <a:lnTo>
                    <a:pt x="147" y="34"/>
                  </a:lnTo>
                  <a:lnTo>
                    <a:pt x="147" y="59"/>
                  </a:lnTo>
                  <a:lnTo>
                    <a:pt x="147" y="113"/>
                  </a:lnTo>
                  <a:lnTo>
                    <a:pt x="147" y="1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6" name="Freeform 8"/>
            <p:cNvSpPr/>
            <p:nvPr/>
          </p:nvSpPr>
          <p:spPr>
            <a:xfrm>
              <a:off x="6970713" y="6276975"/>
              <a:ext cx="115888" cy="127000"/>
            </a:xfrm>
            <a:custGeom>
              <a:avLst/>
              <a:gdLst/>
              <a:ahLst/>
              <a:cxnLst>
                <a:cxn ang="0">
                  <a:pos x="81" y="125"/>
                </a:cxn>
                <a:cxn ang="0">
                  <a:pos x="84" y="148"/>
                </a:cxn>
                <a:cxn ang="0">
                  <a:pos x="87" y="152"/>
                </a:cxn>
                <a:cxn ang="0">
                  <a:pos x="102" y="153"/>
                </a:cxn>
                <a:cxn ang="0">
                  <a:pos x="104" y="158"/>
                </a:cxn>
                <a:cxn ang="0">
                  <a:pos x="102" y="160"/>
                </a:cxn>
                <a:cxn ang="0">
                  <a:pos x="73" y="159"/>
                </a:cxn>
                <a:cxn ang="0">
                  <a:pos x="41" y="160"/>
                </a:cxn>
                <a:cxn ang="0">
                  <a:pos x="39" y="155"/>
                </a:cxn>
                <a:cxn ang="0">
                  <a:pos x="49" y="153"/>
                </a:cxn>
                <a:cxn ang="0">
                  <a:pos x="56" y="152"/>
                </a:cxn>
                <a:cxn ang="0">
                  <a:pos x="60" y="148"/>
                </a:cxn>
                <a:cxn ang="0">
                  <a:pos x="63" y="125"/>
                </a:cxn>
                <a:cxn ang="0">
                  <a:pos x="63" y="23"/>
                </a:cxn>
                <a:cxn ang="0">
                  <a:pos x="62" y="16"/>
                </a:cxn>
                <a:cxn ang="0">
                  <a:pos x="56" y="16"/>
                </a:cxn>
                <a:cxn ang="0">
                  <a:pos x="43" y="16"/>
                </a:cxn>
                <a:cxn ang="0">
                  <a:pos x="21" y="18"/>
                </a:cxn>
                <a:cxn ang="0">
                  <a:pos x="15" y="21"/>
                </a:cxn>
                <a:cxn ang="0">
                  <a:pos x="6" y="37"/>
                </a:cxn>
                <a:cxn ang="0">
                  <a:pos x="4" y="37"/>
                </a:cxn>
                <a:cxn ang="0">
                  <a:pos x="0" y="35"/>
                </a:cxn>
                <a:cxn ang="0">
                  <a:pos x="4" y="17"/>
                </a:cxn>
                <a:cxn ang="0">
                  <a:pos x="8" y="1"/>
                </a:cxn>
                <a:cxn ang="0">
                  <a:pos x="13" y="1"/>
                </a:cxn>
                <a:cxn ang="0">
                  <a:pos x="14" y="6"/>
                </a:cxn>
                <a:cxn ang="0">
                  <a:pos x="25" y="8"/>
                </a:cxn>
                <a:cxn ang="0">
                  <a:pos x="123" y="8"/>
                </a:cxn>
                <a:cxn ang="0">
                  <a:pos x="132" y="8"/>
                </a:cxn>
                <a:cxn ang="0">
                  <a:pos x="139" y="6"/>
                </a:cxn>
                <a:cxn ang="0">
                  <a:pos x="141" y="1"/>
                </a:cxn>
                <a:cxn ang="0">
                  <a:pos x="146" y="3"/>
                </a:cxn>
                <a:cxn ang="0">
                  <a:pos x="143" y="21"/>
                </a:cxn>
                <a:cxn ang="0">
                  <a:pos x="143" y="37"/>
                </a:cxn>
                <a:cxn ang="0">
                  <a:pos x="140" y="38"/>
                </a:cxn>
                <a:cxn ang="0">
                  <a:pos x="136" y="38"/>
                </a:cxn>
                <a:cxn ang="0">
                  <a:pos x="133" y="24"/>
                </a:cxn>
                <a:cxn ang="0">
                  <a:pos x="130" y="21"/>
                </a:cxn>
                <a:cxn ang="0">
                  <a:pos x="120" y="17"/>
                </a:cxn>
                <a:cxn ang="0">
                  <a:pos x="88" y="16"/>
                </a:cxn>
                <a:cxn ang="0">
                  <a:pos x="84" y="16"/>
                </a:cxn>
                <a:cxn ang="0">
                  <a:pos x="81" y="18"/>
                </a:cxn>
                <a:cxn ang="0">
                  <a:pos x="81" y="125"/>
                </a:cxn>
              </a:cxnLst>
              <a:rect l="0" t="0" r="r" b="b"/>
              <a:pathLst>
                <a:path w="146" h="160">
                  <a:moveTo>
                    <a:pt x="81" y="125"/>
                  </a:moveTo>
                  <a:lnTo>
                    <a:pt x="81" y="125"/>
                  </a:lnTo>
                  <a:lnTo>
                    <a:pt x="81" y="139"/>
                  </a:lnTo>
                  <a:lnTo>
                    <a:pt x="84" y="148"/>
                  </a:lnTo>
                  <a:lnTo>
                    <a:pt x="85" y="150"/>
                  </a:lnTo>
                  <a:lnTo>
                    <a:pt x="87" y="152"/>
                  </a:lnTo>
                  <a:lnTo>
                    <a:pt x="95" y="153"/>
                  </a:lnTo>
                  <a:lnTo>
                    <a:pt x="102" y="153"/>
                  </a:lnTo>
                  <a:lnTo>
                    <a:pt x="102" y="153"/>
                  </a:lnTo>
                  <a:lnTo>
                    <a:pt x="104" y="158"/>
                  </a:lnTo>
                  <a:lnTo>
                    <a:pt x="102" y="160"/>
                  </a:lnTo>
                  <a:lnTo>
                    <a:pt x="102" y="160"/>
                  </a:lnTo>
                  <a:lnTo>
                    <a:pt x="73" y="159"/>
                  </a:lnTo>
                  <a:lnTo>
                    <a:pt x="73" y="159"/>
                  </a:lnTo>
                  <a:lnTo>
                    <a:pt x="41" y="160"/>
                  </a:lnTo>
                  <a:lnTo>
                    <a:pt x="41" y="160"/>
                  </a:lnTo>
                  <a:lnTo>
                    <a:pt x="39" y="158"/>
                  </a:lnTo>
                  <a:lnTo>
                    <a:pt x="39" y="155"/>
                  </a:lnTo>
                  <a:lnTo>
                    <a:pt x="41" y="153"/>
                  </a:lnTo>
                  <a:lnTo>
                    <a:pt x="49" y="153"/>
                  </a:lnTo>
                  <a:lnTo>
                    <a:pt x="49" y="153"/>
                  </a:lnTo>
                  <a:lnTo>
                    <a:pt x="56" y="152"/>
                  </a:lnTo>
                  <a:lnTo>
                    <a:pt x="59" y="150"/>
                  </a:lnTo>
                  <a:lnTo>
                    <a:pt x="60" y="148"/>
                  </a:lnTo>
                  <a:lnTo>
                    <a:pt x="63" y="139"/>
                  </a:lnTo>
                  <a:lnTo>
                    <a:pt x="63" y="125"/>
                  </a:lnTo>
                  <a:lnTo>
                    <a:pt x="63" y="23"/>
                  </a:lnTo>
                  <a:lnTo>
                    <a:pt x="63" y="23"/>
                  </a:lnTo>
                  <a:lnTo>
                    <a:pt x="63" y="18"/>
                  </a:lnTo>
                  <a:lnTo>
                    <a:pt x="62" y="16"/>
                  </a:lnTo>
                  <a:lnTo>
                    <a:pt x="60" y="16"/>
                  </a:lnTo>
                  <a:lnTo>
                    <a:pt x="56" y="16"/>
                  </a:lnTo>
                  <a:lnTo>
                    <a:pt x="43" y="16"/>
                  </a:lnTo>
                  <a:lnTo>
                    <a:pt x="43" y="16"/>
                  </a:lnTo>
                  <a:lnTo>
                    <a:pt x="28" y="16"/>
                  </a:lnTo>
                  <a:lnTo>
                    <a:pt x="21" y="18"/>
                  </a:lnTo>
                  <a:lnTo>
                    <a:pt x="15" y="21"/>
                  </a:lnTo>
                  <a:lnTo>
                    <a:pt x="15" y="21"/>
                  </a:lnTo>
                  <a:lnTo>
                    <a:pt x="10" y="28"/>
                  </a:lnTo>
                  <a:lnTo>
                    <a:pt x="6" y="37"/>
                  </a:lnTo>
                  <a:lnTo>
                    <a:pt x="6" y="37"/>
                  </a:lnTo>
                  <a:lnTo>
                    <a:pt x="4" y="37"/>
                  </a:lnTo>
                  <a:lnTo>
                    <a:pt x="1" y="37"/>
                  </a:lnTo>
                  <a:lnTo>
                    <a:pt x="0" y="35"/>
                  </a:lnTo>
                  <a:lnTo>
                    <a:pt x="0" y="35"/>
                  </a:lnTo>
                  <a:lnTo>
                    <a:pt x="4" y="17"/>
                  </a:lnTo>
                  <a:lnTo>
                    <a:pt x="8" y="1"/>
                  </a:lnTo>
                  <a:lnTo>
                    <a:pt x="8" y="1"/>
                  </a:lnTo>
                  <a:lnTo>
                    <a:pt x="10" y="0"/>
                  </a:lnTo>
                  <a:lnTo>
                    <a:pt x="13" y="1"/>
                  </a:lnTo>
                  <a:lnTo>
                    <a:pt x="13" y="1"/>
                  </a:lnTo>
                  <a:lnTo>
                    <a:pt x="14" y="6"/>
                  </a:lnTo>
                  <a:lnTo>
                    <a:pt x="18" y="7"/>
                  </a:lnTo>
                  <a:lnTo>
                    <a:pt x="25" y="8"/>
                  </a:lnTo>
                  <a:lnTo>
                    <a:pt x="32" y="8"/>
                  </a:lnTo>
                  <a:lnTo>
                    <a:pt x="123" y="8"/>
                  </a:lnTo>
                  <a:lnTo>
                    <a:pt x="123" y="8"/>
                  </a:lnTo>
                  <a:lnTo>
                    <a:pt x="132" y="8"/>
                  </a:lnTo>
                  <a:lnTo>
                    <a:pt x="136" y="7"/>
                  </a:lnTo>
                  <a:lnTo>
                    <a:pt x="139" y="6"/>
                  </a:lnTo>
                  <a:lnTo>
                    <a:pt x="141" y="1"/>
                  </a:lnTo>
                  <a:lnTo>
                    <a:pt x="141" y="1"/>
                  </a:lnTo>
                  <a:lnTo>
                    <a:pt x="144" y="1"/>
                  </a:lnTo>
                  <a:lnTo>
                    <a:pt x="146" y="3"/>
                  </a:lnTo>
                  <a:lnTo>
                    <a:pt x="146" y="3"/>
                  </a:lnTo>
                  <a:lnTo>
                    <a:pt x="143" y="21"/>
                  </a:lnTo>
                  <a:lnTo>
                    <a:pt x="143" y="37"/>
                  </a:lnTo>
                  <a:lnTo>
                    <a:pt x="143" y="37"/>
                  </a:lnTo>
                  <a:lnTo>
                    <a:pt x="141" y="38"/>
                  </a:lnTo>
                  <a:lnTo>
                    <a:pt x="140" y="38"/>
                  </a:lnTo>
                  <a:lnTo>
                    <a:pt x="136" y="38"/>
                  </a:lnTo>
                  <a:lnTo>
                    <a:pt x="136" y="38"/>
                  </a:lnTo>
                  <a:lnTo>
                    <a:pt x="134" y="28"/>
                  </a:lnTo>
                  <a:lnTo>
                    <a:pt x="133" y="24"/>
                  </a:lnTo>
                  <a:lnTo>
                    <a:pt x="130" y="21"/>
                  </a:lnTo>
                  <a:lnTo>
                    <a:pt x="130" y="21"/>
                  </a:lnTo>
                  <a:lnTo>
                    <a:pt x="126" y="18"/>
                  </a:lnTo>
                  <a:lnTo>
                    <a:pt x="120" y="17"/>
                  </a:lnTo>
                  <a:lnTo>
                    <a:pt x="104" y="16"/>
                  </a:lnTo>
                  <a:lnTo>
                    <a:pt x="88" y="16"/>
                  </a:lnTo>
                  <a:lnTo>
                    <a:pt x="88" y="16"/>
                  </a:lnTo>
                  <a:lnTo>
                    <a:pt x="84" y="16"/>
                  </a:lnTo>
                  <a:lnTo>
                    <a:pt x="83" y="16"/>
                  </a:lnTo>
                  <a:lnTo>
                    <a:pt x="81" y="18"/>
                  </a:lnTo>
                  <a:lnTo>
                    <a:pt x="81" y="23"/>
                  </a:lnTo>
                  <a:lnTo>
                    <a:pt x="81" y="125"/>
                  </a:lnTo>
                  <a:lnTo>
                    <a:pt x="81" y="12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7" name="Freeform 9"/>
            <p:cNvSpPr/>
            <p:nvPr/>
          </p:nvSpPr>
          <p:spPr>
            <a:xfrm>
              <a:off x="7083425" y="6276975"/>
              <a:ext cx="109538" cy="127000"/>
            </a:xfrm>
            <a:custGeom>
              <a:avLst/>
              <a:gdLst/>
              <a:ahLst/>
              <a:cxnLst>
                <a:cxn ang="0">
                  <a:pos x="75" y="55"/>
                </a:cxn>
                <a:cxn ang="0">
                  <a:pos x="97" y="22"/>
                </a:cxn>
                <a:cxn ang="0">
                  <a:pos x="99" y="19"/>
                </a:cxn>
                <a:cxn ang="0">
                  <a:pos x="100" y="16"/>
                </a:cxn>
                <a:cxn ang="0">
                  <a:pos x="92" y="15"/>
                </a:cxn>
                <a:cxn ang="0">
                  <a:pos x="58" y="15"/>
                </a:cxn>
                <a:cxn ang="0">
                  <a:pos x="36" y="16"/>
                </a:cxn>
                <a:cxn ang="0">
                  <a:pos x="24" y="22"/>
                </a:cxn>
                <a:cxn ang="0">
                  <a:pos x="17" y="30"/>
                </a:cxn>
                <a:cxn ang="0">
                  <a:pos x="13" y="37"/>
                </a:cxn>
                <a:cxn ang="0">
                  <a:pos x="7" y="36"/>
                </a:cxn>
                <a:cxn ang="0">
                  <a:pos x="13" y="20"/>
                </a:cxn>
                <a:cxn ang="0">
                  <a:pos x="17" y="2"/>
                </a:cxn>
                <a:cxn ang="0">
                  <a:pos x="22" y="2"/>
                </a:cxn>
                <a:cxn ang="0">
                  <a:pos x="23" y="5"/>
                </a:cxn>
                <a:cxn ang="0">
                  <a:pos x="33" y="7"/>
                </a:cxn>
                <a:cxn ang="0">
                  <a:pos x="104" y="7"/>
                </a:cxn>
                <a:cxn ang="0">
                  <a:pos x="129" y="6"/>
                </a:cxn>
                <a:cxn ang="0">
                  <a:pos x="131" y="7"/>
                </a:cxn>
                <a:cxn ang="0">
                  <a:pos x="131" y="9"/>
                </a:cxn>
                <a:cxn ang="0">
                  <a:pos x="114" y="29"/>
                </a:cxn>
                <a:cxn ang="0">
                  <a:pos x="57" y="112"/>
                </a:cxn>
                <a:cxn ang="0">
                  <a:pos x="44" y="130"/>
                </a:cxn>
                <a:cxn ang="0">
                  <a:pos x="34" y="147"/>
                </a:cxn>
                <a:cxn ang="0">
                  <a:pos x="34" y="148"/>
                </a:cxn>
                <a:cxn ang="0">
                  <a:pos x="40" y="151"/>
                </a:cxn>
                <a:cxn ang="0">
                  <a:pos x="73" y="151"/>
                </a:cxn>
                <a:cxn ang="0">
                  <a:pos x="97" y="149"/>
                </a:cxn>
                <a:cxn ang="0">
                  <a:pos x="115" y="145"/>
                </a:cxn>
                <a:cxn ang="0">
                  <a:pos x="121" y="142"/>
                </a:cxn>
                <a:cxn ang="0">
                  <a:pos x="132" y="124"/>
                </a:cxn>
                <a:cxn ang="0">
                  <a:pos x="135" y="124"/>
                </a:cxn>
                <a:cxn ang="0">
                  <a:pos x="138" y="126"/>
                </a:cxn>
                <a:cxn ang="0">
                  <a:pos x="134" y="144"/>
                </a:cxn>
                <a:cxn ang="0">
                  <a:pos x="128" y="159"/>
                </a:cxn>
                <a:cxn ang="0">
                  <a:pos x="86" y="158"/>
                </a:cxn>
                <a:cxn ang="0">
                  <a:pos x="27" y="158"/>
                </a:cxn>
                <a:cxn ang="0">
                  <a:pos x="2" y="159"/>
                </a:cxn>
                <a:cxn ang="0">
                  <a:pos x="0" y="157"/>
                </a:cxn>
                <a:cxn ang="0">
                  <a:pos x="13" y="142"/>
                </a:cxn>
                <a:cxn ang="0">
                  <a:pos x="75" y="55"/>
                </a:cxn>
              </a:cxnLst>
              <a:rect l="0" t="0" r="r" b="b"/>
              <a:pathLst>
                <a:path w="138" h="159">
                  <a:moveTo>
                    <a:pt x="75" y="55"/>
                  </a:moveTo>
                  <a:lnTo>
                    <a:pt x="75" y="55"/>
                  </a:lnTo>
                  <a:lnTo>
                    <a:pt x="89" y="34"/>
                  </a:lnTo>
                  <a:lnTo>
                    <a:pt x="97" y="22"/>
                  </a:lnTo>
                  <a:lnTo>
                    <a:pt x="97" y="22"/>
                  </a:lnTo>
                  <a:lnTo>
                    <a:pt x="99" y="19"/>
                  </a:lnTo>
                  <a:lnTo>
                    <a:pt x="100" y="16"/>
                  </a:lnTo>
                  <a:lnTo>
                    <a:pt x="100" y="16"/>
                  </a:lnTo>
                  <a:lnTo>
                    <a:pt x="97" y="15"/>
                  </a:lnTo>
                  <a:lnTo>
                    <a:pt x="92" y="15"/>
                  </a:lnTo>
                  <a:lnTo>
                    <a:pt x="58" y="15"/>
                  </a:lnTo>
                  <a:lnTo>
                    <a:pt x="58" y="15"/>
                  </a:lnTo>
                  <a:lnTo>
                    <a:pt x="45" y="15"/>
                  </a:lnTo>
                  <a:lnTo>
                    <a:pt x="36" y="16"/>
                  </a:lnTo>
                  <a:lnTo>
                    <a:pt x="29" y="17"/>
                  </a:lnTo>
                  <a:lnTo>
                    <a:pt x="24" y="22"/>
                  </a:lnTo>
                  <a:lnTo>
                    <a:pt x="24" y="22"/>
                  </a:lnTo>
                  <a:lnTo>
                    <a:pt x="17" y="30"/>
                  </a:lnTo>
                  <a:lnTo>
                    <a:pt x="13" y="37"/>
                  </a:lnTo>
                  <a:lnTo>
                    <a:pt x="13" y="37"/>
                  </a:lnTo>
                  <a:lnTo>
                    <a:pt x="10" y="37"/>
                  </a:lnTo>
                  <a:lnTo>
                    <a:pt x="7" y="36"/>
                  </a:lnTo>
                  <a:lnTo>
                    <a:pt x="7" y="36"/>
                  </a:lnTo>
                  <a:lnTo>
                    <a:pt x="13" y="20"/>
                  </a:lnTo>
                  <a:lnTo>
                    <a:pt x="17" y="2"/>
                  </a:lnTo>
                  <a:lnTo>
                    <a:pt x="17" y="2"/>
                  </a:lnTo>
                  <a:lnTo>
                    <a:pt x="19" y="0"/>
                  </a:lnTo>
                  <a:lnTo>
                    <a:pt x="22" y="2"/>
                  </a:lnTo>
                  <a:lnTo>
                    <a:pt x="22" y="2"/>
                  </a:lnTo>
                  <a:lnTo>
                    <a:pt x="23" y="5"/>
                  </a:lnTo>
                  <a:lnTo>
                    <a:pt x="26" y="6"/>
                  </a:lnTo>
                  <a:lnTo>
                    <a:pt x="33" y="7"/>
                  </a:lnTo>
                  <a:lnTo>
                    <a:pt x="44" y="7"/>
                  </a:lnTo>
                  <a:lnTo>
                    <a:pt x="104" y="7"/>
                  </a:lnTo>
                  <a:lnTo>
                    <a:pt x="104" y="7"/>
                  </a:lnTo>
                  <a:lnTo>
                    <a:pt x="129" y="6"/>
                  </a:lnTo>
                  <a:lnTo>
                    <a:pt x="129" y="6"/>
                  </a:lnTo>
                  <a:lnTo>
                    <a:pt x="131" y="7"/>
                  </a:lnTo>
                  <a:lnTo>
                    <a:pt x="131" y="9"/>
                  </a:lnTo>
                  <a:lnTo>
                    <a:pt x="131" y="9"/>
                  </a:lnTo>
                  <a:lnTo>
                    <a:pt x="124" y="16"/>
                  </a:lnTo>
                  <a:lnTo>
                    <a:pt x="114" y="29"/>
                  </a:lnTo>
                  <a:lnTo>
                    <a:pt x="94" y="57"/>
                  </a:lnTo>
                  <a:lnTo>
                    <a:pt x="57" y="112"/>
                  </a:lnTo>
                  <a:lnTo>
                    <a:pt x="57" y="112"/>
                  </a:lnTo>
                  <a:lnTo>
                    <a:pt x="44" y="130"/>
                  </a:lnTo>
                  <a:lnTo>
                    <a:pt x="37" y="141"/>
                  </a:lnTo>
                  <a:lnTo>
                    <a:pt x="34" y="147"/>
                  </a:lnTo>
                  <a:lnTo>
                    <a:pt x="34" y="147"/>
                  </a:lnTo>
                  <a:lnTo>
                    <a:pt x="34" y="148"/>
                  </a:lnTo>
                  <a:lnTo>
                    <a:pt x="36" y="149"/>
                  </a:lnTo>
                  <a:lnTo>
                    <a:pt x="40" y="151"/>
                  </a:lnTo>
                  <a:lnTo>
                    <a:pt x="40" y="151"/>
                  </a:lnTo>
                  <a:lnTo>
                    <a:pt x="73" y="151"/>
                  </a:lnTo>
                  <a:lnTo>
                    <a:pt x="73" y="151"/>
                  </a:lnTo>
                  <a:lnTo>
                    <a:pt x="97" y="149"/>
                  </a:lnTo>
                  <a:lnTo>
                    <a:pt x="108" y="148"/>
                  </a:lnTo>
                  <a:lnTo>
                    <a:pt x="115" y="145"/>
                  </a:lnTo>
                  <a:lnTo>
                    <a:pt x="115" y="145"/>
                  </a:lnTo>
                  <a:lnTo>
                    <a:pt x="121" y="142"/>
                  </a:lnTo>
                  <a:lnTo>
                    <a:pt x="125" y="137"/>
                  </a:lnTo>
                  <a:lnTo>
                    <a:pt x="132" y="124"/>
                  </a:lnTo>
                  <a:lnTo>
                    <a:pt x="132" y="124"/>
                  </a:lnTo>
                  <a:lnTo>
                    <a:pt x="135" y="124"/>
                  </a:lnTo>
                  <a:lnTo>
                    <a:pt x="136" y="126"/>
                  </a:lnTo>
                  <a:lnTo>
                    <a:pt x="138" y="126"/>
                  </a:lnTo>
                  <a:lnTo>
                    <a:pt x="138" y="126"/>
                  </a:lnTo>
                  <a:lnTo>
                    <a:pt x="134" y="144"/>
                  </a:lnTo>
                  <a:lnTo>
                    <a:pt x="131" y="152"/>
                  </a:lnTo>
                  <a:lnTo>
                    <a:pt x="128" y="159"/>
                  </a:lnTo>
                  <a:lnTo>
                    <a:pt x="128" y="159"/>
                  </a:lnTo>
                  <a:lnTo>
                    <a:pt x="86" y="158"/>
                  </a:lnTo>
                  <a:lnTo>
                    <a:pt x="27" y="158"/>
                  </a:lnTo>
                  <a:lnTo>
                    <a:pt x="27" y="158"/>
                  </a:lnTo>
                  <a:lnTo>
                    <a:pt x="2" y="159"/>
                  </a:lnTo>
                  <a:lnTo>
                    <a:pt x="2" y="159"/>
                  </a:lnTo>
                  <a:lnTo>
                    <a:pt x="0" y="158"/>
                  </a:lnTo>
                  <a:lnTo>
                    <a:pt x="0" y="157"/>
                  </a:lnTo>
                  <a:lnTo>
                    <a:pt x="0" y="157"/>
                  </a:lnTo>
                  <a:lnTo>
                    <a:pt x="13" y="142"/>
                  </a:lnTo>
                  <a:lnTo>
                    <a:pt x="26" y="124"/>
                  </a:lnTo>
                  <a:lnTo>
                    <a:pt x="75" y="55"/>
                  </a:lnTo>
                  <a:lnTo>
                    <a:pt x="75" y="5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8" name="Freeform 10"/>
            <p:cNvSpPr/>
            <p:nvPr/>
          </p:nvSpPr>
          <p:spPr>
            <a:xfrm>
              <a:off x="7231063" y="6261100"/>
              <a:ext cx="107950" cy="142875"/>
            </a:xfrm>
            <a:custGeom>
              <a:avLst/>
              <a:gdLst/>
              <a:ahLst/>
              <a:cxnLst>
                <a:cxn ang="0">
                  <a:pos x="26" y="41"/>
                </a:cxn>
                <a:cxn ang="0">
                  <a:pos x="24" y="18"/>
                </a:cxn>
                <a:cxn ang="0">
                  <a:pos x="22" y="11"/>
                </a:cxn>
                <a:cxn ang="0">
                  <a:pos x="7" y="7"/>
                </a:cxn>
                <a:cxn ang="0">
                  <a:pos x="2" y="7"/>
                </a:cxn>
                <a:cxn ang="0">
                  <a:pos x="0" y="4"/>
                </a:cxn>
                <a:cxn ang="0">
                  <a:pos x="2" y="0"/>
                </a:cxn>
                <a:cxn ang="0">
                  <a:pos x="37" y="1"/>
                </a:cxn>
                <a:cxn ang="0">
                  <a:pos x="69" y="0"/>
                </a:cxn>
                <a:cxn ang="0">
                  <a:pos x="71" y="4"/>
                </a:cxn>
                <a:cxn ang="0">
                  <a:pos x="69" y="7"/>
                </a:cxn>
                <a:cxn ang="0">
                  <a:pos x="64" y="7"/>
                </a:cxn>
                <a:cxn ang="0">
                  <a:pos x="51" y="11"/>
                </a:cxn>
                <a:cxn ang="0">
                  <a:pos x="48" y="18"/>
                </a:cxn>
                <a:cxn ang="0">
                  <a:pos x="47" y="41"/>
                </a:cxn>
                <a:cxn ang="0">
                  <a:pos x="47" y="133"/>
                </a:cxn>
                <a:cxn ang="0">
                  <a:pos x="50" y="159"/>
                </a:cxn>
                <a:cxn ang="0">
                  <a:pos x="52" y="163"/>
                </a:cxn>
                <a:cxn ang="0">
                  <a:pos x="61" y="167"/>
                </a:cxn>
                <a:cxn ang="0">
                  <a:pos x="82" y="168"/>
                </a:cxn>
                <a:cxn ang="0">
                  <a:pos x="104" y="168"/>
                </a:cxn>
                <a:cxn ang="0">
                  <a:pos x="114" y="166"/>
                </a:cxn>
                <a:cxn ang="0">
                  <a:pos x="118" y="161"/>
                </a:cxn>
                <a:cxn ang="0">
                  <a:pos x="128" y="149"/>
                </a:cxn>
                <a:cxn ang="0">
                  <a:pos x="132" y="139"/>
                </a:cxn>
                <a:cxn ang="0">
                  <a:pos x="135" y="139"/>
                </a:cxn>
                <a:cxn ang="0">
                  <a:pos x="138" y="140"/>
                </a:cxn>
                <a:cxn ang="0">
                  <a:pos x="134" y="157"/>
                </a:cxn>
                <a:cxn ang="0">
                  <a:pos x="127" y="178"/>
                </a:cxn>
                <a:cxn ang="0">
                  <a:pos x="61" y="177"/>
                </a:cxn>
                <a:cxn ang="0">
                  <a:pos x="37" y="177"/>
                </a:cxn>
                <a:cxn ang="0">
                  <a:pos x="2" y="178"/>
                </a:cxn>
                <a:cxn ang="0">
                  <a:pos x="0" y="173"/>
                </a:cxn>
                <a:cxn ang="0">
                  <a:pos x="9" y="170"/>
                </a:cxn>
                <a:cxn ang="0">
                  <a:pos x="19" y="168"/>
                </a:cxn>
                <a:cxn ang="0">
                  <a:pos x="23" y="163"/>
                </a:cxn>
                <a:cxn ang="0">
                  <a:pos x="26" y="154"/>
                </a:cxn>
                <a:cxn ang="0">
                  <a:pos x="26" y="41"/>
                </a:cxn>
              </a:cxnLst>
              <a:rect l="0" t="0" r="r" b="b"/>
              <a:pathLst>
                <a:path w="138" h="178">
                  <a:moveTo>
                    <a:pt x="26" y="41"/>
                  </a:moveTo>
                  <a:lnTo>
                    <a:pt x="26" y="41"/>
                  </a:lnTo>
                  <a:lnTo>
                    <a:pt x="26" y="24"/>
                  </a:lnTo>
                  <a:lnTo>
                    <a:pt x="24" y="18"/>
                  </a:lnTo>
                  <a:lnTo>
                    <a:pt x="23" y="14"/>
                  </a:lnTo>
                  <a:lnTo>
                    <a:pt x="22" y="11"/>
                  </a:lnTo>
                  <a:lnTo>
                    <a:pt x="17" y="10"/>
                  </a:lnTo>
                  <a:lnTo>
                    <a:pt x="7" y="7"/>
                  </a:lnTo>
                  <a:lnTo>
                    <a:pt x="2" y="7"/>
                  </a:lnTo>
                  <a:lnTo>
                    <a:pt x="2" y="7"/>
                  </a:lnTo>
                  <a:lnTo>
                    <a:pt x="0" y="5"/>
                  </a:lnTo>
                  <a:lnTo>
                    <a:pt x="0" y="4"/>
                  </a:lnTo>
                  <a:lnTo>
                    <a:pt x="0" y="1"/>
                  </a:lnTo>
                  <a:lnTo>
                    <a:pt x="2" y="0"/>
                  </a:lnTo>
                  <a:lnTo>
                    <a:pt x="2" y="0"/>
                  </a:lnTo>
                  <a:lnTo>
                    <a:pt x="37" y="1"/>
                  </a:lnTo>
                  <a:lnTo>
                    <a:pt x="37" y="1"/>
                  </a:lnTo>
                  <a:lnTo>
                    <a:pt x="69" y="0"/>
                  </a:lnTo>
                  <a:lnTo>
                    <a:pt x="69" y="0"/>
                  </a:lnTo>
                  <a:lnTo>
                    <a:pt x="71" y="4"/>
                  </a:lnTo>
                  <a:lnTo>
                    <a:pt x="71" y="5"/>
                  </a:lnTo>
                  <a:lnTo>
                    <a:pt x="69" y="7"/>
                  </a:lnTo>
                  <a:lnTo>
                    <a:pt x="64" y="7"/>
                  </a:lnTo>
                  <a:lnTo>
                    <a:pt x="64" y="7"/>
                  </a:lnTo>
                  <a:lnTo>
                    <a:pt x="54" y="10"/>
                  </a:lnTo>
                  <a:lnTo>
                    <a:pt x="51" y="11"/>
                  </a:lnTo>
                  <a:lnTo>
                    <a:pt x="50" y="14"/>
                  </a:lnTo>
                  <a:lnTo>
                    <a:pt x="48" y="18"/>
                  </a:lnTo>
                  <a:lnTo>
                    <a:pt x="48" y="24"/>
                  </a:lnTo>
                  <a:lnTo>
                    <a:pt x="47" y="41"/>
                  </a:lnTo>
                  <a:lnTo>
                    <a:pt x="47" y="133"/>
                  </a:lnTo>
                  <a:lnTo>
                    <a:pt x="47" y="133"/>
                  </a:lnTo>
                  <a:lnTo>
                    <a:pt x="48" y="153"/>
                  </a:lnTo>
                  <a:lnTo>
                    <a:pt x="50" y="159"/>
                  </a:lnTo>
                  <a:lnTo>
                    <a:pt x="52" y="163"/>
                  </a:lnTo>
                  <a:lnTo>
                    <a:pt x="52" y="163"/>
                  </a:lnTo>
                  <a:lnTo>
                    <a:pt x="55" y="164"/>
                  </a:lnTo>
                  <a:lnTo>
                    <a:pt x="61" y="167"/>
                  </a:lnTo>
                  <a:lnTo>
                    <a:pt x="69" y="168"/>
                  </a:lnTo>
                  <a:lnTo>
                    <a:pt x="82" y="168"/>
                  </a:lnTo>
                  <a:lnTo>
                    <a:pt x="82" y="168"/>
                  </a:lnTo>
                  <a:lnTo>
                    <a:pt x="104" y="168"/>
                  </a:lnTo>
                  <a:lnTo>
                    <a:pt x="110" y="167"/>
                  </a:lnTo>
                  <a:lnTo>
                    <a:pt x="114" y="166"/>
                  </a:lnTo>
                  <a:lnTo>
                    <a:pt x="114" y="166"/>
                  </a:lnTo>
                  <a:lnTo>
                    <a:pt x="118" y="161"/>
                  </a:lnTo>
                  <a:lnTo>
                    <a:pt x="122" y="156"/>
                  </a:lnTo>
                  <a:lnTo>
                    <a:pt x="128" y="149"/>
                  </a:lnTo>
                  <a:lnTo>
                    <a:pt x="132" y="139"/>
                  </a:lnTo>
                  <a:lnTo>
                    <a:pt x="132" y="139"/>
                  </a:lnTo>
                  <a:lnTo>
                    <a:pt x="134" y="138"/>
                  </a:lnTo>
                  <a:lnTo>
                    <a:pt x="135" y="139"/>
                  </a:lnTo>
                  <a:lnTo>
                    <a:pt x="138" y="139"/>
                  </a:lnTo>
                  <a:lnTo>
                    <a:pt x="138" y="140"/>
                  </a:lnTo>
                  <a:lnTo>
                    <a:pt x="138" y="140"/>
                  </a:lnTo>
                  <a:lnTo>
                    <a:pt x="134" y="157"/>
                  </a:lnTo>
                  <a:lnTo>
                    <a:pt x="131" y="170"/>
                  </a:lnTo>
                  <a:lnTo>
                    <a:pt x="127" y="178"/>
                  </a:lnTo>
                  <a:lnTo>
                    <a:pt x="127" y="178"/>
                  </a:lnTo>
                  <a:lnTo>
                    <a:pt x="61" y="177"/>
                  </a:lnTo>
                  <a:lnTo>
                    <a:pt x="37" y="177"/>
                  </a:lnTo>
                  <a:lnTo>
                    <a:pt x="37" y="177"/>
                  </a:lnTo>
                  <a:lnTo>
                    <a:pt x="2" y="178"/>
                  </a:lnTo>
                  <a:lnTo>
                    <a:pt x="2" y="178"/>
                  </a:lnTo>
                  <a:lnTo>
                    <a:pt x="0" y="174"/>
                  </a:lnTo>
                  <a:lnTo>
                    <a:pt x="0" y="173"/>
                  </a:lnTo>
                  <a:lnTo>
                    <a:pt x="2" y="171"/>
                  </a:lnTo>
                  <a:lnTo>
                    <a:pt x="9" y="170"/>
                  </a:lnTo>
                  <a:lnTo>
                    <a:pt x="9" y="170"/>
                  </a:lnTo>
                  <a:lnTo>
                    <a:pt x="19" y="168"/>
                  </a:lnTo>
                  <a:lnTo>
                    <a:pt x="22" y="167"/>
                  </a:lnTo>
                  <a:lnTo>
                    <a:pt x="23" y="163"/>
                  </a:lnTo>
                  <a:lnTo>
                    <a:pt x="24" y="160"/>
                  </a:lnTo>
                  <a:lnTo>
                    <a:pt x="26" y="154"/>
                  </a:lnTo>
                  <a:lnTo>
                    <a:pt x="26" y="138"/>
                  </a:lnTo>
                  <a:lnTo>
                    <a:pt x="26" y="41"/>
                  </a:lnTo>
                  <a:lnTo>
                    <a:pt x="26" y="4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19" name="Freeform 11"/>
            <p:cNvSpPr/>
            <p:nvPr/>
          </p:nvSpPr>
          <p:spPr>
            <a:xfrm>
              <a:off x="7337425" y="6281738"/>
              <a:ext cx="98425" cy="122237"/>
            </a:xfrm>
            <a:custGeom>
              <a:avLst/>
              <a:gdLst/>
              <a:ahLst/>
              <a:cxnLst>
                <a:cxn ang="0">
                  <a:pos x="22" y="35"/>
                </a:cxn>
                <a:cxn ang="0">
                  <a:pos x="21" y="13"/>
                </a:cxn>
                <a:cxn ang="0">
                  <a:pos x="17" y="9"/>
                </a:cxn>
                <a:cxn ang="0">
                  <a:pos x="6" y="6"/>
                </a:cxn>
                <a:cxn ang="0">
                  <a:pos x="4" y="3"/>
                </a:cxn>
                <a:cxn ang="0">
                  <a:pos x="6" y="0"/>
                </a:cxn>
                <a:cxn ang="0">
                  <a:pos x="76" y="1"/>
                </a:cxn>
                <a:cxn ang="0">
                  <a:pos x="95" y="1"/>
                </a:cxn>
                <a:cxn ang="0">
                  <a:pos x="107" y="0"/>
                </a:cxn>
                <a:cxn ang="0">
                  <a:pos x="109" y="31"/>
                </a:cxn>
                <a:cxn ang="0">
                  <a:pos x="107" y="32"/>
                </a:cxn>
                <a:cxn ang="0">
                  <a:pos x="104" y="31"/>
                </a:cxn>
                <a:cxn ang="0">
                  <a:pos x="98" y="17"/>
                </a:cxn>
                <a:cxn ang="0">
                  <a:pos x="87" y="10"/>
                </a:cxn>
                <a:cxn ang="0">
                  <a:pos x="79" y="9"/>
                </a:cxn>
                <a:cxn ang="0">
                  <a:pos x="49" y="9"/>
                </a:cxn>
                <a:cxn ang="0">
                  <a:pos x="45" y="9"/>
                </a:cxn>
                <a:cxn ang="0">
                  <a:pos x="42" y="13"/>
                </a:cxn>
                <a:cxn ang="0">
                  <a:pos x="42" y="63"/>
                </a:cxn>
                <a:cxn ang="0">
                  <a:pos x="42" y="66"/>
                </a:cxn>
                <a:cxn ang="0">
                  <a:pos x="45" y="69"/>
                </a:cxn>
                <a:cxn ang="0">
                  <a:pos x="63" y="69"/>
                </a:cxn>
                <a:cxn ang="0">
                  <a:pos x="74" y="69"/>
                </a:cxn>
                <a:cxn ang="0">
                  <a:pos x="81" y="68"/>
                </a:cxn>
                <a:cxn ang="0">
                  <a:pos x="87" y="61"/>
                </a:cxn>
                <a:cxn ang="0">
                  <a:pos x="90" y="51"/>
                </a:cxn>
                <a:cxn ang="0">
                  <a:pos x="95" y="51"/>
                </a:cxn>
                <a:cxn ang="0">
                  <a:pos x="94" y="75"/>
                </a:cxn>
                <a:cxn ang="0">
                  <a:pos x="95" y="96"/>
                </a:cxn>
                <a:cxn ang="0">
                  <a:pos x="93" y="97"/>
                </a:cxn>
                <a:cxn ang="0">
                  <a:pos x="87" y="87"/>
                </a:cxn>
                <a:cxn ang="0">
                  <a:pos x="86" y="82"/>
                </a:cxn>
                <a:cxn ang="0">
                  <a:pos x="80" y="79"/>
                </a:cxn>
                <a:cxn ang="0">
                  <a:pos x="73" y="77"/>
                </a:cxn>
                <a:cxn ang="0">
                  <a:pos x="49" y="77"/>
                </a:cxn>
                <a:cxn ang="0">
                  <a:pos x="45" y="77"/>
                </a:cxn>
                <a:cxn ang="0">
                  <a:pos x="42" y="80"/>
                </a:cxn>
                <a:cxn ang="0">
                  <a:pos x="42" y="115"/>
                </a:cxn>
                <a:cxn ang="0">
                  <a:pos x="42" y="131"/>
                </a:cxn>
                <a:cxn ang="0">
                  <a:pos x="46" y="139"/>
                </a:cxn>
                <a:cxn ang="0">
                  <a:pos x="49" y="142"/>
                </a:cxn>
                <a:cxn ang="0">
                  <a:pos x="62" y="145"/>
                </a:cxn>
                <a:cxn ang="0">
                  <a:pos x="73" y="145"/>
                </a:cxn>
                <a:cxn ang="0">
                  <a:pos x="98" y="143"/>
                </a:cxn>
                <a:cxn ang="0">
                  <a:pos x="102" y="142"/>
                </a:cxn>
                <a:cxn ang="0">
                  <a:pos x="111" y="134"/>
                </a:cxn>
                <a:cxn ang="0">
                  <a:pos x="119" y="120"/>
                </a:cxn>
                <a:cxn ang="0">
                  <a:pos x="125" y="121"/>
                </a:cxn>
                <a:cxn ang="0">
                  <a:pos x="121" y="138"/>
                </a:cxn>
                <a:cxn ang="0">
                  <a:pos x="115" y="153"/>
                </a:cxn>
                <a:cxn ang="0">
                  <a:pos x="32" y="152"/>
                </a:cxn>
                <a:cxn ang="0">
                  <a:pos x="1" y="153"/>
                </a:cxn>
                <a:cxn ang="0">
                  <a:pos x="0" y="151"/>
                </a:cxn>
                <a:cxn ang="0">
                  <a:pos x="8" y="146"/>
                </a:cxn>
                <a:cxn ang="0">
                  <a:pos x="17" y="145"/>
                </a:cxn>
                <a:cxn ang="0">
                  <a:pos x="21" y="141"/>
                </a:cxn>
                <a:cxn ang="0">
                  <a:pos x="22" y="118"/>
                </a:cxn>
                <a:cxn ang="0">
                  <a:pos x="22" y="35"/>
                </a:cxn>
              </a:cxnLst>
              <a:rect l="0" t="0" r="r" b="b"/>
              <a:pathLst>
                <a:path w="125" h="153">
                  <a:moveTo>
                    <a:pt x="22" y="35"/>
                  </a:moveTo>
                  <a:lnTo>
                    <a:pt x="22" y="35"/>
                  </a:lnTo>
                  <a:lnTo>
                    <a:pt x="22" y="21"/>
                  </a:lnTo>
                  <a:lnTo>
                    <a:pt x="21" y="13"/>
                  </a:lnTo>
                  <a:lnTo>
                    <a:pt x="20" y="10"/>
                  </a:lnTo>
                  <a:lnTo>
                    <a:pt x="17" y="9"/>
                  </a:lnTo>
                  <a:lnTo>
                    <a:pt x="10" y="7"/>
                  </a:lnTo>
                  <a:lnTo>
                    <a:pt x="6" y="6"/>
                  </a:lnTo>
                  <a:lnTo>
                    <a:pt x="6" y="6"/>
                  </a:lnTo>
                  <a:lnTo>
                    <a:pt x="4" y="3"/>
                  </a:lnTo>
                  <a:lnTo>
                    <a:pt x="6" y="0"/>
                  </a:lnTo>
                  <a:lnTo>
                    <a:pt x="6" y="0"/>
                  </a:lnTo>
                  <a:lnTo>
                    <a:pt x="32" y="1"/>
                  </a:lnTo>
                  <a:lnTo>
                    <a:pt x="76" y="1"/>
                  </a:lnTo>
                  <a:lnTo>
                    <a:pt x="76" y="1"/>
                  </a:lnTo>
                  <a:lnTo>
                    <a:pt x="95" y="1"/>
                  </a:lnTo>
                  <a:lnTo>
                    <a:pt x="107" y="0"/>
                  </a:lnTo>
                  <a:lnTo>
                    <a:pt x="107" y="0"/>
                  </a:lnTo>
                  <a:lnTo>
                    <a:pt x="108" y="13"/>
                  </a:lnTo>
                  <a:lnTo>
                    <a:pt x="109" y="31"/>
                  </a:lnTo>
                  <a:lnTo>
                    <a:pt x="109" y="31"/>
                  </a:lnTo>
                  <a:lnTo>
                    <a:pt x="107" y="32"/>
                  </a:lnTo>
                  <a:lnTo>
                    <a:pt x="104" y="31"/>
                  </a:lnTo>
                  <a:lnTo>
                    <a:pt x="104" y="31"/>
                  </a:lnTo>
                  <a:lnTo>
                    <a:pt x="102" y="24"/>
                  </a:lnTo>
                  <a:lnTo>
                    <a:pt x="98" y="17"/>
                  </a:lnTo>
                  <a:lnTo>
                    <a:pt x="94" y="13"/>
                  </a:lnTo>
                  <a:lnTo>
                    <a:pt x="87" y="10"/>
                  </a:lnTo>
                  <a:lnTo>
                    <a:pt x="87" y="10"/>
                  </a:lnTo>
                  <a:lnTo>
                    <a:pt x="79" y="9"/>
                  </a:lnTo>
                  <a:lnTo>
                    <a:pt x="65" y="9"/>
                  </a:lnTo>
                  <a:lnTo>
                    <a:pt x="49" y="9"/>
                  </a:lnTo>
                  <a:lnTo>
                    <a:pt x="49" y="9"/>
                  </a:lnTo>
                  <a:lnTo>
                    <a:pt x="45" y="9"/>
                  </a:lnTo>
                  <a:lnTo>
                    <a:pt x="42" y="10"/>
                  </a:lnTo>
                  <a:lnTo>
                    <a:pt x="42" y="13"/>
                  </a:lnTo>
                  <a:lnTo>
                    <a:pt x="42" y="17"/>
                  </a:lnTo>
                  <a:lnTo>
                    <a:pt x="42" y="63"/>
                  </a:lnTo>
                  <a:lnTo>
                    <a:pt x="42" y="63"/>
                  </a:lnTo>
                  <a:lnTo>
                    <a:pt x="42" y="66"/>
                  </a:lnTo>
                  <a:lnTo>
                    <a:pt x="43" y="69"/>
                  </a:lnTo>
                  <a:lnTo>
                    <a:pt x="45" y="69"/>
                  </a:lnTo>
                  <a:lnTo>
                    <a:pt x="49" y="69"/>
                  </a:lnTo>
                  <a:lnTo>
                    <a:pt x="63" y="69"/>
                  </a:lnTo>
                  <a:lnTo>
                    <a:pt x="63" y="69"/>
                  </a:lnTo>
                  <a:lnTo>
                    <a:pt x="74" y="69"/>
                  </a:lnTo>
                  <a:lnTo>
                    <a:pt x="81" y="68"/>
                  </a:lnTo>
                  <a:lnTo>
                    <a:pt x="81" y="68"/>
                  </a:lnTo>
                  <a:lnTo>
                    <a:pt x="86" y="66"/>
                  </a:lnTo>
                  <a:lnTo>
                    <a:pt x="87" y="61"/>
                  </a:lnTo>
                  <a:lnTo>
                    <a:pt x="90" y="51"/>
                  </a:lnTo>
                  <a:lnTo>
                    <a:pt x="90" y="51"/>
                  </a:lnTo>
                  <a:lnTo>
                    <a:pt x="93" y="49"/>
                  </a:lnTo>
                  <a:lnTo>
                    <a:pt x="95" y="51"/>
                  </a:lnTo>
                  <a:lnTo>
                    <a:pt x="95" y="51"/>
                  </a:lnTo>
                  <a:lnTo>
                    <a:pt x="94" y="75"/>
                  </a:lnTo>
                  <a:lnTo>
                    <a:pt x="94" y="75"/>
                  </a:lnTo>
                  <a:lnTo>
                    <a:pt x="95" y="96"/>
                  </a:lnTo>
                  <a:lnTo>
                    <a:pt x="95" y="96"/>
                  </a:lnTo>
                  <a:lnTo>
                    <a:pt x="93" y="97"/>
                  </a:lnTo>
                  <a:lnTo>
                    <a:pt x="90" y="96"/>
                  </a:lnTo>
                  <a:lnTo>
                    <a:pt x="87" y="87"/>
                  </a:lnTo>
                  <a:lnTo>
                    <a:pt x="87" y="87"/>
                  </a:lnTo>
                  <a:lnTo>
                    <a:pt x="86" y="82"/>
                  </a:lnTo>
                  <a:lnTo>
                    <a:pt x="83" y="80"/>
                  </a:lnTo>
                  <a:lnTo>
                    <a:pt x="80" y="79"/>
                  </a:lnTo>
                  <a:lnTo>
                    <a:pt x="80" y="79"/>
                  </a:lnTo>
                  <a:lnTo>
                    <a:pt x="73" y="77"/>
                  </a:lnTo>
                  <a:lnTo>
                    <a:pt x="63" y="77"/>
                  </a:lnTo>
                  <a:lnTo>
                    <a:pt x="49" y="77"/>
                  </a:lnTo>
                  <a:lnTo>
                    <a:pt x="49" y="77"/>
                  </a:lnTo>
                  <a:lnTo>
                    <a:pt x="45" y="77"/>
                  </a:lnTo>
                  <a:lnTo>
                    <a:pt x="43" y="79"/>
                  </a:lnTo>
                  <a:lnTo>
                    <a:pt x="42" y="80"/>
                  </a:lnTo>
                  <a:lnTo>
                    <a:pt x="42" y="83"/>
                  </a:lnTo>
                  <a:lnTo>
                    <a:pt x="42" y="115"/>
                  </a:lnTo>
                  <a:lnTo>
                    <a:pt x="42" y="115"/>
                  </a:lnTo>
                  <a:lnTo>
                    <a:pt x="42" y="131"/>
                  </a:lnTo>
                  <a:lnTo>
                    <a:pt x="43" y="136"/>
                  </a:lnTo>
                  <a:lnTo>
                    <a:pt x="46" y="139"/>
                  </a:lnTo>
                  <a:lnTo>
                    <a:pt x="46" y="139"/>
                  </a:lnTo>
                  <a:lnTo>
                    <a:pt x="49" y="142"/>
                  </a:lnTo>
                  <a:lnTo>
                    <a:pt x="53" y="143"/>
                  </a:lnTo>
                  <a:lnTo>
                    <a:pt x="62" y="145"/>
                  </a:lnTo>
                  <a:lnTo>
                    <a:pt x="73" y="145"/>
                  </a:lnTo>
                  <a:lnTo>
                    <a:pt x="73" y="145"/>
                  </a:lnTo>
                  <a:lnTo>
                    <a:pt x="93" y="143"/>
                  </a:lnTo>
                  <a:lnTo>
                    <a:pt x="98" y="143"/>
                  </a:lnTo>
                  <a:lnTo>
                    <a:pt x="102" y="142"/>
                  </a:lnTo>
                  <a:lnTo>
                    <a:pt x="102" y="142"/>
                  </a:lnTo>
                  <a:lnTo>
                    <a:pt x="107" y="139"/>
                  </a:lnTo>
                  <a:lnTo>
                    <a:pt x="111" y="134"/>
                  </a:lnTo>
                  <a:lnTo>
                    <a:pt x="119" y="120"/>
                  </a:lnTo>
                  <a:lnTo>
                    <a:pt x="119" y="120"/>
                  </a:lnTo>
                  <a:lnTo>
                    <a:pt x="122" y="118"/>
                  </a:lnTo>
                  <a:lnTo>
                    <a:pt x="125" y="121"/>
                  </a:lnTo>
                  <a:lnTo>
                    <a:pt x="125" y="121"/>
                  </a:lnTo>
                  <a:lnTo>
                    <a:pt x="121" y="138"/>
                  </a:lnTo>
                  <a:lnTo>
                    <a:pt x="115" y="153"/>
                  </a:lnTo>
                  <a:lnTo>
                    <a:pt x="115" y="153"/>
                  </a:lnTo>
                  <a:lnTo>
                    <a:pt x="53" y="152"/>
                  </a:lnTo>
                  <a:lnTo>
                    <a:pt x="32" y="152"/>
                  </a:lnTo>
                  <a:lnTo>
                    <a:pt x="32" y="152"/>
                  </a:lnTo>
                  <a:lnTo>
                    <a:pt x="1" y="153"/>
                  </a:lnTo>
                  <a:lnTo>
                    <a:pt x="1" y="153"/>
                  </a:lnTo>
                  <a:lnTo>
                    <a:pt x="0" y="151"/>
                  </a:lnTo>
                  <a:lnTo>
                    <a:pt x="1" y="146"/>
                  </a:lnTo>
                  <a:lnTo>
                    <a:pt x="8" y="146"/>
                  </a:lnTo>
                  <a:lnTo>
                    <a:pt x="8" y="146"/>
                  </a:lnTo>
                  <a:lnTo>
                    <a:pt x="17" y="145"/>
                  </a:lnTo>
                  <a:lnTo>
                    <a:pt x="20" y="143"/>
                  </a:lnTo>
                  <a:lnTo>
                    <a:pt x="21" y="141"/>
                  </a:lnTo>
                  <a:lnTo>
                    <a:pt x="22" y="132"/>
                  </a:lnTo>
                  <a:lnTo>
                    <a:pt x="22" y="118"/>
                  </a:lnTo>
                  <a:lnTo>
                    <a:pt x="22" y="35"/>
                  </a:lnTo>
                  <a:lnTo>
                    <a:pt x="22" y="3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0" name="Freeform 12"/>
            <p:cNvSpPr/>
            <p:nvPr/>
          </p:nvSpPr>
          <p:spPr>
            <a:xfrm>
              <a:off x="7427913" y="6281738"/>
              <a:ext cx="127000" cy="123825"/>
            </a:xfrm>
            <a:custGeom>
              <a:avLst/>
              <a:gdLst/>
              <a:ahLst/>
              <a:cxnLst>
                <a:cxn ang="0">
                  <a:pos x="23" y="25"/>
                </a:cxn>
                <a:cxn ang="0">
                  <a:pos x="16" y="11"/>
                </a:cxn>
                <a:cxn ang="0">
                  <a:pos x="5" y="7"/>
                </a:cxn>
                <a:cxn ang="0">
                  <a:pos x="1" y="6"/>
                </a:cxn>
                <a:cxn ang="0">
                  <a:pos x="1" y="0"/>
                </a:cxn>
                <a:cxn ang="0">
                  <a:pos x="25" y="1"/>
                </a:cxn>
                <a:cxn ang="0">
                  <a:pos x="53" y="0"/>
                </a:cxn>
                <a:cxn ang="0">
                  <a:pos x="54" y="3"/>
                </a:cxn>
                <a:cxn ang="0">
                  <a:pos x="50" y="7"/>
                </a:cxn>
                <a:cxn ang="0">
                  <a:pos x="42" y="9"/>
                </a:cxn>
                <a:cxn ang="0">
                  <a:pos x="39" y="11"/>
                </a:cxn>
                <a:cxn ang="0">
                  <a:pos x="43" y="21"/>
                </a:cxn>
                <a:cxn ang="0">
                  <a:pos x="50" y="42"/>
                </a:cxn>
                <a:cxn ang="0">
                  <a:pos x="82" y="122"/>
                </a:cxn>
                <a:cxn ang="0">
                  <a:pos x="105" y="70"/>
                </a:cxn>
                <a:cxn ang="0">
                  <a:pos x="126" y="20"/>
                </a:cxn>
                <a:cxn ang="0">
                  <a:pos x="127" y="14"/>
                </a:cxn>
                <a:cxn ang="0">
                  <a:pos x="129" y="11"/>
                </a:cxn>
                <a:cxn ang="0">
                  <a:pos x="126" y="9"/>
                </a:cxn>
                <a:cxn ang="0">
                  <a:pos x="113" y="6"/>
                </a:cxn>
                <a:cxn ang="0">
                  <a:pos x="113" y="3"/>
                </a:cxn>
                <a:cxn ang="0">
                  <a:pos x="114" y="0"/>
                </a:cxn>
                <a:cxn ang="0">
                  <a:pos x="137" y="1"/>
                </a:cxn>
                <a:cxn ang="0">
                  <a:pos x="159" y="0"/>
                </a:cxn>
                <a:cxn ang="0">
                  <a:pos x="161" y="6"/>
                </a:cxn>
                <a:cxn ang="0">
                  <a:pos x="154" y="7"/>
                </a:cxn>
                <a:cxn ang="0">
                  <a:pos x="147" y="9"/>
                </a:cxn>
                <a:cxn ang="0">
                  <a:pos x="141" y="14"/>
                </a:cxn>
                <a:cxn ang="0">
                  <a:pos x="116" y="68"/>
                </a:cxn>
                <a:cxn ang="0">
                  <a:pos x="103" y="96"/>
                </a:cxn>
                <a:cxn ang="0">
                  <a:pos x="79" y="155"/>
                </a:cxn>
                <a:cxn ang="0">
                  <a:pos x="78" y="156"/>
                </a:cxn>
                <a:cxn ang="0">
                  <a:pos x="74" y="155"/>
                </a:cxn>
                <a:cxn ang="0">
                  <a:pos x="70" y="139"/>
                </a:cxn>
                <a:cxn ang="0">
                  <a:pos x="23" y="25"/>
                </a:cxn>
              </a:cxnLst>
              <a:rect l="0" t="0" r="r" b="b"/>
              <a:pathLst>
                <a:path w="161" h="156">
                  <a:moveTo>
                    <a:pt x="23" y="25"/>
                  </a:moveTo>
                  <a:lnTo>
                    <a:pt x="23" y="25"/>
                  </a:lnTo>
                  <a:lnTo>
                    <a:pt x="21" y="17"/>
                  </a:lnTo>
                  <a:lnTo>
                    <a:pt x="16" y="11"/>
                  </a:lnTo>
                  <a:lnTo>
                    <a:pt x="12" y="9"/>
                  </a:lnTo>
                  <a:lnTo>
                    <a:pt x="5" y="7"/>
                  </a:lnTo>
                  <a:lnTo>
                    <a:pt x="1" y="6"/>
                  </a:lnTo>
                  <a:lnTo>
                    <a:pt x="1" y="6"/>
                  </a:lnTo>
                  <a:lnTo>
                    <a:pt x="0" y="3"/>
                  </a:lnTo>
                  <a:lnTo>
                    <a:pt x="1" y="0"/>
                  </a:lnTo>
                  <a:lnTo>
                    <a:pt x="1" y="0"/>
                  </a:lnTo>
                  <a:lnTo>
                    <a:pt x="25" y="1"/>
                  </a:lnTo>
                  <a:lnTo>
                    <a:pt x="25" y="1"/>
                  </a:lnTo>
                  <a:lnTo>
                    <a:pt x="53" y="0"/>
                  </a:lnTo>
                  <a:lnTo>
                    <a:pt x="53" y="0"/>
                  </a:lnTo>
                  <a:lnTo>
                    <a:pt x="54" y="3"/>
                  </a:lnTo>
                  <a:lnTo>
                    <a:pt x="53" y="6"/>
                  </a:lnTo>
                  <a:lnTo>
                    <a:pt x="50" y="7"/>
                  </a:lnTo>
                  <a:lnTo>
                    <a:pt x="50" y="7"/>
                  </a:lnTo>
                  <a:lnTo>
                    <a:pt x="42" y="9"/>
                  </a:lnTo>
                  <a:lnTo>
                    <a:pt x="40" y="10"/>
                  </a:lnTo>
                  <a:lnTo>
                    <a:pt x="39" y="11"/>
                  </a:lnTo>
                  <a:lnTo>
                    <a:pt x="39" y="11"/>
                  </a:lnTo>
                  <a:lnTo>
                    <a:pt x="43" y="21"/>
                  </a:lnTo>
                  <a:lnTo>
                    <a:pt x="50" y="42"/>
                  </a:lnTo>
                  <a:lnTo>
                    <a:pt x="50" y="42"/>
                  </a:lnTo>
                  <a:lnTo>
                    <a:pt x="67" y="83"/>
                  </a:lnTo>
                  <a:lnTo>
                    <a:pt x="82" y="122"/>
                  </a:lnTo>
                  <a:lnTo>
                    <a:pt x="82" y="122"/>
                  </a:lnTo>
                  <a:lnTo>
                    <a:pt x="105" y="70"/>
                  </a:lnTo>
                  <a:lnTo>
                    <a:pt x="105" y="70"/>
                  </a:lnTo>
                  <a:lnTo>
                    <a:pt x="126" y="20"/>
                  </a:lnTo>
                  <a:lnTo>
                    <a:pt x="126" y="20"/>
                  </a:lnTo>
                  <a:lnTo>
                    <a:pt x="127" y="14"/>
                  </a:lnTo>
                  <a:lnTo>
                    <a:pt x="129" y="11"/>
                  </a:lnTo>
                  <a:lnTo>
                    <a:pt x="129" y="11"/>
                  </a:lnTo>
                  <a:lnTo>
                    <a:pt x="127" y="10"/>
                  </a:lnTo>
                  <a:lnTo>
                    <a:pt x="126" y="9"/>
                  </a:lnTo>
                  <a:lnTo>
                    <a:pt x="117" y="7"/>
                  </a:lnTo>
                  <a:lnTo>
                    <a:pt x="113" y="6"/>
                  </a:lnTo>
                  <a:lnTo>
                    <a:pt x="113" y="6"/>
                  </a:lnTo>
                  <a:lnTo>
                    <a:pt x="113" y="3"/>
                  </a:lnTo>
                  <a:lnTo>
                    <a:pt x="114" y="0"/>
                  </a:lnTo>
                  <a:lnTo>
                    <a:pt x="114" y="0"/>
                  </a:lnTo>
                  <a:lnTo>
                    <a:pt x="137" y="1"/>
                  </a:lnTo>
                  <a:lnTo>
                    <a:pt x="137" y="1"/>
                  </a:lnTo>
                  <a:lnTo>
                    <a:pt x="159" y="0"/>
                  </a:lnTo>
                  <a:lnTo>
                    <a:pt x="159" y="0"/>
                  </a:lnTo>
                  <a:lnTo>
                    <a:pt x="161" y="3"/>
                  </a:lnTo>
                  <a:lnTo>
                    <a:pt x="161" y="6"/>
                  </a:lnTo>
                  <a:lnTo>
                    <a:pt x="154" y="7"/>
                  </a:lnTo>
                  <a:lnTo>
                    <a:pt x="154" y="7"/>
                  </a:lnTo>
                  <a:lnTo>
                    <a:pt x="150" y="7"/>
                  </a:lnTo>
                  <a:lnTo>
                    <a:pt x="147" y="9"/>
                  </a:lnTo>
                  <a:lnTo>
                    <a:pt x="141" y="14"/>
                  </a:lnTo>
                  <a:lnTo>
                    <a:pt x="141" y="14"/>
                  </a:lnTo>
                  <a:lnTo>
                    <a:pt x="130" y="37"/>
                  </a:lnTo>
                  <a:lnTo>
                    <a:pt x="116" y="68"/>
                  </a:lnTo>
                  <a:lnTo>
                    <a:pt x="103" y="96"/>
                  </a:lnTo>
                  <a:lnTo>
                    <a:pt x="103" y="96"/>
                  </a:lnTo>
                  <a:lnTo>
                    <a:pt x="89" y="128"/>
                  </a:lnTo>
                  <a:lnTo>
                    <a:pt x="79" y="155"/>
                  </a:lnTo>
                  <a:lnTo>
                    <a:pt x="79" y="155"/>
                  </a:lnTo>
                  <a:lnTo>
                    <a:pt x="78" y="156"/>
                  </a:lnTo>
                  <a:lnTo>
                    <a:pt x="78" y="156"/>
                  </a:lnTo>
                  <a:lnTo>
                    <a:pt x="74" y="155"/>
                  </a:lnTo>
                  <a:lnTo>
                    <a:pt x="74" y="155"/>
                  </a:lnTo>
                  <a:lnTo>
                    <a:pt x="70" y="139"/>
                  </a:lnTo>
                  <a:lnTo>
                    <a:pt x="64" y="125"/>
                  </a:lnTo>
                  <a:lnTo>
                    <a:pt x="23" y="25"/>
                  </a:lnTo>
                  <a:lnTo>
                    <a:pt x="23" y="2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1" name="Freeform 13"/>
            <p:cNvSpPr/>
            <p:nvPr/>
          </p:nvSpPr>
          <p:spPr>
            <a:xfrm>
              <a:off x="7561263" y="6281738"/>
              <a:ext cx="47625" cy="122237"/>
            </a:xfrm>
            <a:custGeom>
              <a:avLst/>
              <a:gdLst/>
              <a:ahLst/>
              <a:cxnLst>
                <a:cxn ang="0">
                  <a:pos x="21" y="35"/>
                </a:cxn>
                <a:cxn ang="0">
                  <a:pos x="21" y="35"/>
                </a:cxn>
                <a:cxn ang="0">
                  <a:pos x="21" y="21"/>
                </a:cxn>
                <a:cxn ang="0">
                  <a:pos x="18" y="13"/>
                </a:cxn>
                <a:cxn ang="0">
                  <a:pos x="17" y="10"/>
                </a:cxn>
                <a:cxn ang="0">
                  <a:pos x="14" y="9"/>
                </a:cxn>
                <a:cxn ang="0">
                  <a:pos x="7" y="7"/>
                </a:cxn>
                <a:cxn ang="0">
                  <a:pos x="1" y="6"/>
                </a:cxn>
                <a:cxn ang="0">
                  <a:pos x="1" y="6"/>
                </a:cxn>
                <a:cxn ang="0">
                  <a:pos x="0" y="3"/>
                </a:cxn>
                <a:cxn ang="0">
                  <a:pos x="1" y="0"/>
                </a:cxn>
                <a:cxn ang="0">
                  <a:pos x="1" y="0"/>
                </a:cxn>
                <a:cxn ang="0">
                  <a:pos x="31" y="1"/>
                </a:cxn>
                <a:cxn ang="0">
                  <a:pos x="31" y="1"/>
                </a:cxn>
                <a:cxn ang="0">
                  <a:pos x="59" y="0"/>
                </a:cxn>
                <a:cxn ang="0">
                  <a:pos x="59" y="0"/>
                </a:cxn>
                <a:cxn ang="0">
                  <a:pos x="60" y="3"/>
                </a:cxn>
                <a:cxn ang="0">
                  <a:pos x="59" y="6"/>
                </a:cxn>
                <a:cxn ang="0">
                  <a:pos x="53" y="7"/>
                </a:cxn>
                <a:cxn ang="0">
                  <a:pos x="53" y="7"/>
                </a:cxn>
                <a:cxn ang="0">
                  <a:pos x="45" y="9"/>
                </a:cxn>
                <a:cxn ang="0">
                  <a:pos x="43" y="10"/>
                </a:cxn>
                <a:cxn ang="0">
                  <a:pos x="40" y="13"/>
                </a:cxn>
                <a:cxn ang="0">
                  <a:pos x="39" y="21"/>
                </a:cxn>
                <a:cxn ang="0">
                  <a:pos x="39" y="35"/>
                </a:cxn>
                <a:cxn ang="0">
                  <a:pos x="39" y="117"/>
                </a:cxn>
                <a:cxn ang="0">
                  <a:pos x="39" y="117"/>
                </a:cxn>
                <a:cxn ang="0">
                  <a:pos x="39" y="132"/>
                </a:cxn>
                <a:cxn ang="0">
                  <a:pos x="40" y="141"/>
                </a:cxn>
                <a:cxn ang="0">
                  <a:pos x="43" y="142"/>
                </a:cxn>
                <a:cxn ang="0">
                  <a:pos x="45" y="145"/>
                </a:cxn>
                <a:cxn ang="0">
                  <a:pos x="53" y="146"/>
                </a:cxn>
                <a:cxn ang="0">
                  <a:pos x="59" y="146"/>
                </a:cxn>
                <a:cxn ang="0">
                  <a:pos x="59" y="146"/>
                </a:cxn>
                <a:cxn ang="0">
                  <a:pos x="60" y="151"/>
                </a:cxn>
                <a:cxn ang="0">
                  <a:pos x="59" y="153"/>
                </a:cxn>
                <a:cxn ang="0">
                  <a:pos x="59" y="153"/>
                </a:cxn>
                <a:cxn ang="0">
                  <a:pos x="31" y="152"/>
                </a:cxn>
                <a:cxn ang="0">
                  <a:pos x="31" y="152"/>
                </a:cxn>
                <a:cxn ang="0">
                  <a:pos x="1" y="153"/>
                </a:cxn>
                <a:cxn ang="0">
                  <a:pos x="1" y="153"/>
                </a:cxn>
                <a:cxn ang="0">
                  <a:pos x="0" y="151"/>
                </a:cxn>
                <a:cxn ang="0">
                  <a:pos x="1" y="146"/>
                </a:cxn>
                <a:cxn ang="0">
                  <a:pos x="7" y="146"/>
                </a:cxn>
                <a:cxn ang="0">
                  <a:pos x="7" y="146"/>
                </a:cxn>
                <a:cxn ang="0">
                  <a:pos x="14" y="145"/>
                </a:cxn>
                <a:cxn ang="0">
                  <a:pos x="17" y="142"/>
                </a:cxn>
                <a:cxn ang="0">
                  <a:pos x="18" y="141"/>
                </a:cxn>
                <a:cxn ang="0">
                  <a:pos x="21" y="132"/>
                </a:cxn>
                <a:cxn ang="0">
                  <a:pos x="21" y="117"/>
                </a:cxn>
                <a:cxn ang="0">
                  <a:pos x="21" y="35"/>
                </a:cxn>
                <a:cxn ang="0">
                  <a:pos x="21" y="35"/>
                </a:cxn>
              </a:cxnLst>
              <a:rect l="0" t="0" r="r" b="b"/>
              <a:pathLst>
                <a:path w="60" h="153">
                  <a:moveTo>
                    <a:pt x="21" y="35"/>
                  </a:moveTo>
                  <a:lnTo>
                    <a:pt x="21" y="35"/>
                  </a:lnTo>
                  <a:lnTo>
                    <a:pt x="21" y="21"/>
                  </a:lnTo>
                  <a:lnTo>
                    <a:pt x="18" y="13"/>
                  </a:lnTo>
                  <a:lnTo>
                    <a:pt x="17" y="10"/>
                  </a:lnTo>
                  <a:lnTo>
                    <a:pt x="14" y="9"/>
                  </a:lnTo>
                  <a:lnTo>
                    <a:pt x="7" y="7"/>
                  </a:lnTo>
                  <a:lnTo>
                    <a:pt x="1" y="6"/>
                  </a:lnTo>
                  <a:lnTo>
                    <a:pt x="1" y="6"/>
                  </a:lnTo>
                  <a:lnTo>
                    <a:pt x="0" y="3"/>
                  </a:lnTo>
                  <a:lnTo>
                    <a:pt x="1" y="0"/>
                  </a:lnTo>
                  <a:lnTo>
                    <a:pt x="1" y="0"/>
                  </a:lnTo>
                  <a:lnTo>
                    <a:pt x="31" y="1"/>
                  </a:lnTo>
                  <a:lnTo>
                    <a:pt x="31" y="1"/>
                  </a:lnTo>
                  <a:lnTo>
                    <a:pt x="59" y="0"/>
                  </a:lnTo>
                  <a:lnTo>
                    <a:pt x="59" y="0"/>
                  </a:lnTo>
                  <a:lnTo>
                    <a:pt x="60" y="3"/>
                  </a:lnTo>
                  <a:lnTo>
                    <a:pt x="59" y="6"/>
                  </a:lnTo>
                  <a:lnTo>
                    <a:pt x="53" y="7"/>
                  </a:lnTo>
                  <a:lnTo>
                    <a:pt x="53" y="7"/>
                  </a:lnTo>
                  <a:lnTo>
                    <a:pt x="45" y="9"/>
                  </a:lnTo>
                  <a:lnTo>
                    <a:pt x="43" y="10"/>
                  </a:lnTo>
                  <a:lnTo>
                    <a:pt x="40" y="13"/>
                  </a:lnTo>
                  <a:lnTo>
                    <a:pt x="39" y="21"/>
                  </a:lnTo>
                  <a:lnTo>
                    <a:pt x="39" y="35"/>
                  </a:lnTo>
                  <a:lnTo>
                    <a:pt x="39" y="117"/>
                  </a:lnTo>
                  <a:lnTo>
                    <a:pt x="39" y="117"/>
                  </a:lnTo>
                  <a:lnTo>
                    <a:pt x="39" y="132"/>
                  </a:lnTo>
                  <a:lnTo>
                    <a:pt x="40" y="141"/>
                  </a:lnTo>
                  <a:lnTo>
                    <a:pt x="43" y="142"/>
                  </a:lnTo>
                  <a:lnTo>
                    <a:pt x="45" y="145"/>
                  </a:lnTo>
                  <a:lnTo>
                    <a:pt x="53" y="146"/>
                  </a:lnTo>
                  <a:lnTo>
                    <a:pt x="59" y="146"/>
                  </a:lnTo>
                  <a:lnTo>
                    <a:pt x="59" y="146"/>
                  </a:lnTo>
                  <a:lnTo>
                    <a:pt x="60" y="151"/>
                  </a:lnTo>
                  <a:lnTo>
                    <a:pt x="59" y="153"/>
                  </a:lnTo>
                  <a:lnTo>
                    <a:pt x="59" y="153"/>
                  </a:lnTo>
                  <a:lnTo>
                    <a:pt x="31" y="152"/>
                  </a:lnTo>
                  <a:lnTo>
                    <a:pt x="31" y="152"/>
                  </a:lnTo>
                  <a:lnTo>
                    <a:pt x="1" y="153"/>
                  </a:lnTo>
                  <a:lnTo>
                    <a:pt x="1" y="153"/>
                  </a:lnTo>
                  <a:lnTo>
                    <a:pt x="0" y="151"/>
                  </a:lnTo>
                  <a:lnTo>
                    <a:pt x="1" y="146"/>
                  </a:lnTo>
                  <a:lnTo>
                    <a:pt x="7" y="146"/>
                  </a:lnTo>
                  <a:lnTo>
                    <a:pt x="7" y="146"/>
                  </a:lnTo>
                  <a:lnTo>
                    <a:pt x="14" y="145"/>
                  </a:lnTo>
                  <a:lnTo>
                    <a:pt x="17" y="142"/>
                  </a:lnTo>
                  <a:lnTo>
                    <a:pt x="18" y="141"/>
                  </a:lnTo>
                  <a:lnTo>
                    <a:pt x="21" y="132"/>
                  </a:lnTo>
                  <a:lnTo>
                    <a:pt x="21" y="117"/>
                  </a:lnTo>
                  <a:lnTo>
                    <a:pt x="21" y="35"/>
                  </a:lnTo>
                  <a:lnTo>
                    <a:pt x="21" y="35"/>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2" name="Freeform 14"/>
            <p:cNvSpPr/>
            <p:nvPr/>
          </p:nvSpPr>
          <p:spPr>
            <a:xfrm>
              <a:off x="7615238" y="6281738"/>
              <a:ext cx="131763" cy="123825"/>
            </a:xfrm>
            <a:custGeom>
              <a:avLst/>
              <a:gdLst/>
              <a:ahLst/>
              <a:cxnLst>
                <a:cxn ang="0">
                  <a:pos x="147" y="113"/>
                </a:cxn>
                <a:cxn ang="0">
                  <a:pos x="147" y="153"/>
                </a:cxn>
                <a:cxn ang="0">
                  <a:pos x="146" y="155"/>
                </a:cxn>
                <a:cxn ang="0">
                  <a:pos x="143" y="156"/>
                </a:cxn>
                <a:cxn ang="0">
                  <a:pos x="62" y="61"/>
                </a:cxn>
                <a:cxn ang="0">
                  <a:pos x="35" y="30"/>
                </a:cxn>
                <a:cxn ang="0">
                  <a:pos x="34" y="30"/>
                </a:cxn>
                <a:cxn ang="0">
                  <a:pos x="34" y="45"/>
                </a:cxn>
                <a:cxn ang="0">
                  <a:pos x="34" y="94"/>
                </a:cxn>
                <a:cxn ang="0">
                  <a:pos x="35" y="134"/>
                </a:cxn>
                <a:cxn ang="0">
                  <a:pos x="38" y="142"/>
                </a:cxn>
                <a:cxn ang="0">
                  <a:pos x="42" y="145"/>
                </a:cxn>
                <a:cxn ang="0">
                  <a:pos x="56" y="146"/>
                </a:cxn>
                <a:cxn ang="0">
                  <a:pos x="56" y="151"/>
                </a:cxn>
                <a:cxn ang="0">
                  <a:pos x="56" y="153"/>
                </a:cxn>
                <a:cxn ang="0">
                  <a:pos x="28" y="152"/>
                </a:cxn>
                <a:cxn ang="0">
                  <a:pos x="6" y="153"/>
                </a:cxn>
                <a:cxn ang="0">
                  <a:pos x="4" y="146"/>
                </a:cxn>
                <a:cxn ang="0">
                  <a:pos x="11" y="146"/>
                </a:cxn>
                <a:cxn ang="0">
                  <a:pos x="21" y="142"/>
                </a:cxn>
                <a:cxn ang="0">
                  <a:pos x="22" y="132"/>
                </a:cxn>
                <a:cxn ang="0">
                  <a:pos x="24" y="94"/>
                </a:cxn>
                <a:cxn ang="0">
                  <a:pos x="24" y="28"/>
                </a:cxn>
                <a:cxn ang="0">
                  <a:pos x="21" y="16"/>
                </a:cxn>
                <a:cxn ang="0">
                  <a:pos x="18" y="11"/>
                </a:cxn>
                <a:cxn ang="0">
                  <a:pos x="13" y="9"/>
                </a:cxn>
                <a:cxn ang="0">
                  <a:pos x="1" y="6"/>
                </a:cxn>
                <a:cxn ang="0">
                  <a:pos x="0" y="3"/>
                </a:cxn>
                <a:cxn ang="0">
                  <a:pos x="1" y="0"/>
                </a:cxn>
                <a:cxn ang="0">
                  <a:pos x="27" y="1"/>
                </a:cxn>
                <a:cxn ang="0">
                  <a:pos x="38" y="0"/>
                </a:cxn>
                <a:cxn ang="0">
                  <a:pos x="45" y="11"/>
                </a:cxn>
                <a:cxn ang="0">
                  <a:pos x="76" y="51"/>
                </a:cxn>
                <a:cxn ang="0">
                  <a:pos x="98" y="76"/>
                </a:cxn>
                <a:cxn ang="0">
                  <a:pos x="136" y="117"/>
                </a:cxn>
                <a:cxn ang="0">
                  <a:pos x="137" y="114"/>
                </a:cxn>
                <a:cxn ang="0">
                  <a:pos x="137" y="59"/>
                </a:cxn>
                <a:cxn ang="0">
                  <a:pos x="136" y="34"/>
                </a:cxn>
                <a:cxn ang="0">
                  <a:pos x="135" y="14"/>
                </a:cxn>
                <a:cxn ang="0">
                  <a:pos x="133" y="11"/>
                </a:cxn>
                <a:cxn ang="0">
                  <a:pos x="129" y="9"/>
                </a:cxn>
                <a:cxn ang="0">
                  <a:pos x="115" y="6"/>
                </a:cxn>
                <a:cxn ang="0">
                  <a:pos x="114" y="3"/>
                </a:cxn>
                <a:cxn ang="0">
                  <a:pos x="115" y="0"/>
                </a:cxn>
                <a:cxn ang="0">
                  <a:pos x="142" y="1"/>
                </a:cxn>
                <a:cxn ang="0">
                  <a:pos x="165" y="0"/>
                </a:cxn>
                <a:cxn ang="0">
                  <a:pos x="167" y="3"/>
                </a:cxn>
                <a:cxn ang="0">
                  <a:pos x="163" y="7"/>
                </a:cxn>
                <a:cxn ang="0">
                  <a:pos x="154" y="9"/>
                </a:cxn>
                <a:cxn ang="0">
                  <a:pos x="150" y="11"/>
                </a:cxn>
                <a:cxn ang="0">
                  <a:pos x="147" y="34"/>
                </a:cxn>
                <a:cxn ang="0">
                  <a:pos x="147" y="113"/>
                </a:cxn>
              </a:cxnLst>
              <a:rect l="0" t="0" r="r" b="b"/>
              <a:pathLst>
                <a:path w="167" h="156">
                  <a:moveTo>
                    <a:pt x="147" y="113"/>
                  </a:moveTo>
                  <a:lnTo>
                    <a:pt x="147" y="113"/>
                  </a:lnTo>
                  <a:lnTo>
                    <a:pt x="147" y="134"/>
                  </a:lnTo>
                  <a:lnTo>
                    <a:pt x="147" y="153"/>
                  </a:lnTo>
                  <a:lnTo>
                    <a:pt x="147" y="153"/>
                  </a:lnTo>
                  <a:lnTo>
                    <a:pt x="146" y="155"/>
                  </a:lnTo>
                  <a:lnTo>
                    <a:pt x="143" y="156"/>
                  </a:lnTo>
                  <a:lnTo>
                    <a:pt x="143" y="156"/>
                  </a:lnTo>
                  <a:lnTo>
                    <a:pt x="114" y="121"/>
                  </a:lnTo>
                  <a:lnTo>
                    <a:pt x="62" y="61"/>
                  </a:lnTo>
                  <a:lnTo>
                    <a:pt x="62" y="61"/>
                  </a:lnTo>
                  <a:lnTo>
                    <a:pt x="35" y="30"/>
                  </a:lnTo>
                  <a:lnTo>
                    <a:pt x="34" y="30"/>
                  </a:lnTo>
                  <a:lnTo>
                    <a:pt x="34" y="30"/>
                  </a:lnTo>
                  <a:lnTo>
                    <a:pt x="34" y="35"/>
                  </a:lnTo>
                  <a:lnTo>
                    <a:pt x="34" y="45"/>
                  </a:lnTo>
                  <a:lnTo>
                    <a:pt x="34" y="94"/>
                  </a:lnTo>
                  <a:lnTo>
                    <a:pt x="34" y="94"/>
                  </a:lnTo>
                  <a:lnTo>
                    <a:pt x="34" y="120"/>
                  </a:lnTo>
                  <a:lnTo>
                    <a:pt x="35" y="134"/>
                  </a:lnTo>
                  <a:lnTo>
                    <a:pt x="38" y="142"/>
                  </a:lnTo>
                  <a:lnTo>
                    <a:pt x="38" y="142"/>
                  </a:lnTo>
                  <a:lnTo>
                    <a:pt x="39" y="143"/>
                  </a:lnTo>
                  <a:lnTo>
                    <a:pt x="42" y="145"/>
                  </a:lnTo>
                  <a:lnTo>
                    <a:pt x="49" y="146"/>
                  </a:lnTo>
                  <a:lnTo>
                    <a:pt x="56" y="146"/>
                  </a:lnTo>
                  <a:lnTo>
                    <a:pt x="56" y="146"/>
                  </a:lnTo>
                  <a:lnTo>
                    <a:pt x="56" y="151"/>
                  </a:lnTo>
                  <a:lnTo>
                    <a:pt x="56" y="153"/>
                  </a:lnTo>
                  <a:lnTo>
                    <a:pt x="56" y="153"/>
                  </a:lnTo>
                  <a:lnTo>
                    <a:pt x="28" y="152"/>
                  </a:lnTo>
                  <a:lnTo>
                    <a:pt x="28" y="152"/>
                  </a:lnTo>
                  <a:lnTo>
                    <a:pt x="6" y="153"/>
                  </a:lnTo>
                  <a:lnTo>
                    <a:pt x="6" y="153"/>
                  </a:lnTo>
                  <a:lnTo>
                    <a:pt x="4" y="151"/>
                  </a:lnTo>
                  <a:lnTo>
                    <a:pt x="4" y="146"/>
                  </a:lnTo>
                  <a:lnTo>
                    <a:pt x="11" y="146"/>
                  </a:lnTo>
                  <a:lnTo>
                    <a:pt x="11" y="146"/>
                  </a:lnTo>
                  <a:lnTo>
                    <a:pt x="17" y="145"/>
                  </a:lnTo>
                  <a:lnTo>
                    <a:pt x="21" y="142"/>
                  </a:lnTo>
                  <a:lnTo>
                    <a:pt x="21" y="142"/>
                  </a:lnTo>
                  <a:lnTo>
                    <a:pt x="22" y="132"/>
                  </a:lnTo>
                  <a:lnTo>
                    <a:pt x="24" y="120"/>
                  </a:lnTo>
                  <a:lnTo>
                    <a:pt x="24" y="94"/>
                  </a:lnTo>
                  <a:lnTo>
                    <a:pt x="24" y="28"/>
                  </a:lnTo>
                  <a:lnTo>
                    <a:pt x="24" y="28"/>
                  </a:lnTo>
                  <a:lnTo>
                    <a:pt x="22" y="20"/>
                  </a:lnTo>
                  <a:lnTo>
                    <a:pt x="21" y="16"/>
                  </a:lnTo>
                  <a:lnTo>
                    <a:pt x="18" y="11"/>
                  </a:lnTo>
                  <a:lnTo>
                    <a:pt x="18" y="11"/>
                  </a:lnTo>
                  <a:lnTo>
                    <a:pt x="15" y="10"/>
                  </a:lnTo>
                  <a:lnTo>
                    <a:pt x="13" y="9"/>
                  </a:lnTo>
                  <a:lnTo>
                    <a:pt x="4" y="7"/>
                  </a:lnTo>
                  <a:lnTo>
                    <a:pt x="1" y="6"/>
                  </a:lnTo>
                  <a:lnTo>
                    <a:pt x="1" y="6"/>
                  </a:lnTo>
                  <a:lnTo>
                    <a:pt x="0" y="3"/>
                  </a:lnTo>
                  <a:lnTo>
                    <a:pt x="0" y="1"/>
                  </a:lnTo>
                  <a:lnTo>
                    <a:pt x="1" y="0"/>
                  </a:lnTo>
                  <a:lnTo>
                    <a:pt x="1" y="0"/>
                  </a:lnTo>
                  <a:lnTo>
                    <a:pt x="27" y="1"/>
                  </a:lnTo>
                  <a:lnTo>
                    <a:pt x="27" y="1"/>
                  </a:lnTo>
                  <a:lnTo>
                    <a:pt x="38" y="0"/>
                  </a:lnTo>
                  <a:lnTo>
                    <a:pt x="38" y="0"/>
                  </a:lnTo>
                  <a:lnTo>
                    <a:pt x="45" y="11"/>
                  </a:lnTo>
                  <a:lnTo>
                    <a:pt x="56" y="27"/>
                  </a:lnTo>
                  <a:lnTo>
                    <a:pt x="76" y="51"/>
                  </a:lnTo>
                  <a:lnTo>
                    <a:pt x="98" y="76"/>
                  </a:lnTo>
                  <a:lnTo>
                    <a:pt x="98" y="76"/>
                  </a:lnTo>
                  <a:lnTo>
                    <a:pt x="136" y="117"/>
                  </a:lnTo>
                  <a:lnTo>
                    <a:pt x="136" y="117"/>
                  </a:lnTo>
                  <a:lnTo>
                    <a:pt x="136" y="117"/>
                  </a:lnTo>
                  <a:lnTo>
                    <a:pt x="137" y="114"/>
                  </a:lnTo>
                  <a:lnTo>
                    <a:pt x="137" y="107"/>
                  </a:lnTo>
                  <a:lnTo>
                    <a:pt x="137" y="59"/>
                  </a:lnTo>
                  <a:lnTo>
                    <a:pt x="137" y="59"/>
                  </a:lnTo>
                  <a:lnTo>
                    <a:pt x="136" y="34"/>
                  </a:lnTo>
                  <a:lnTo>
                    <a:pt x="136" y="20"/>
                  </a:lnTo>
                  <a:lnTo>
                    <a:pt x="135" y="14"/>
                  </a:lnTo>
                  <a:lnTo>
                    <a:pt x="133" y="11"/>
                  </a:lnTo>
                  <a:lnTo>
                    <a:pt x="133" y="11"/>
                  </a:lnTo>
                  <a:lnTo>
                    <a:pt x="132" y="10"/>
                  </a:lnTo>
                  <a:lnTo>
                    <a:pt x="129" y="9"/>
                  </a:lnTo>
                  <a:lnTo>
                    <a:pt x="119" y="7"/>
                  </a:lnTo>
                  <a:lnTo>
                    <a:pt x="115" y="6"/>
                  </a:lnTo>
                  <a:lnTo>
                    <a:pt x="115" y="6"/>
                  </a:lnTo>
                  <a:lnTo>
                    <a:pt x="114" y="3"/>
                  </a:lnTo>
                  <a:lnTo>
                    <a:pt x="114" y="1"/>
                  </a:lnTo>
                  <a:lnTo>
                    <a:pt x="115" y="0"/>
                  </a:lnTo>
                  <a:lnTo>
                    <a:pt x="115" y="0"/>
                  </a:lnTo>
                  <a:lnTo>
                    <a:pt x="142" y="1"/>
                  </a:lnTo>
                  <a:lnTo>
                    <a:pt x="142" y="1"/>
                  </a:lnTo>
                  <a:lnTo>
                    <a:pt x="165" y="0"/>
                  </a:lnTo>
                  <a:lnTo>
                    <a:pt x="165" y="0"/>
                  </a:lnTo>
                  <a:lnTo>
                    <a:pt x="167" y="3"/>
                  </a:lnTo>
                  <a:lnTo>
                    <a:pt x="165" y="6"/>
                  </a:lnTo>
                  <a:lnTo>
                    <a:pt x="163" y="7"/>
                  </a:lnTo>
                  <a:lnTo>
                    <a:pt x="163" y="7"/>
                  </a:lnTo>
                  <a:lnTo>
                    <a:pt x="154" y="9"/>
                  </a:lnTo>
                  <a:lnTo>
                    <a:pt x="150" y="11"/>
                  </a:lnTo>
                  <a:lnTo>
                    <a:pt x="150" y="11"/>
                  </a:lnTo>
                  <a:lnTo>
                    <a:pt x="147" y="21"/>
                  </a:lnTo>
                  <a:lnTo>
                    <a:pt x="147" y="34"/>
                  </a:lnTo>
                  <a:lnTo>
                    <a:pt x="147" y="59"/>
                  </a:lnTo>
                  <a:lnTo>
                    <a:pt x="147" y="113"/>
                  </a:lnTo>
                  <a:lnTo>
                    <a:pt x="147" y="1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3" name="Freeform 15"/>
            <p:cNvSpPr/>
            <p:nvPr/>
          </p:nvSpPr>
          <p:spPr>
            <a:xfrm>
              <a:off x="6602413" y="6432550"/>
              <a:ext cx="39688" cy="39687"/>
            </a:xfrm>
            <a:custGeom>
              <a:avLst/>
              <a:gdLst/>
              <a:ahLst/>
              <a:cxnLst>
                <a:cxn ang="0">
                  <a:pos x="43" y="29"/>
                </a:cxn>
                <a:cxn ang="0">
                  <a:pos x="43" y="29"/>
                </a:cxn>
                <a:cxn ang="0">
                  <a:pos x="43" y="7"/>
                </a:cxn>
                <a:cxn ang="0">
                  <a:pos x="42" y="7"/>
                </a:cxn>
                <a:cxn ang="0">
                  <a:pos x="42" y="7"/>
                </a:cxn>
                <a:cxn ang="0">
                  <a:pos x="36" y="27"/>
                </a:cxn>
                <a:cxn ang="0">
                  <a:pos x="26" y="51"/>
                </a:cxn>
                <a:cxn ang="0">
                  <a:pos x="22" y="51"/>
                </a:cxn>
                <a:cxn ang="0">
                  <a:pos x="14" y="27"/>
                </a:cxn>
                <a:cxn ang="0">
                  <a:pos x="14" y="27"/>
                </a:cxn>
                <a:cxn ang="0">
                  <a:pos x="8" y="7"/>
                </a:cxn>
                <a:cxn ang="0">
                  <a:pos x="8" y="7"/>
                </a:cxn>
                <a:cxn ang="0">
                  <a:pos x="8" y="7"/>
                </a:cxn>
                <a:cxn ang="0">
                  <a:pos x="7" y="29"/>
                </a:cxn>
                <a:cxn ang="0">
                  <a:pos x="5" y="51"/>
                </a:cxn>
                <a:cxn ang="0">
                  <a:pos x="0" y="51"/>
                </a:cxn>
                <a:cxn ang="0">
                  <a:pos x="2" y="0"/>
                </a:cxn>
                <a:cxn ang="0">
                  <a:pos x="11" y="0"/>
                </a:cxn>
                <a:cxn ang="0">
                  <a:pos x="19" y="25"/>
                </a:cxn>
                <a:cxn ang="0">
                  <a:pos x="19" y="25"/>
                </a:cxn>
                <a:cxn ang="0">
                  <a:pos x="25" y="42"/>
                </a:cxn>
                <a:cxn ang="0">
                  <a:pos x="25" y="42"/>
                </a:cxn>
                <a:cxn ang="0">
                  <a:pos x="25" y="42"/>
                </a:cxn>
                <a:cxn ang="0">
                  <a:pos x="30" y="25"/>
                </a:cxn>
                <a:cxn ang="0">
                  <a:pos x="39" y="0"/>
                </a:cxn>
                <a:cxn ang="0">
                  <a:pos x="47" y="0"/>
                </a:cxn>
                <a:cxn ang="0">
                  <a:pos x="50" y="51"/>
                </a:cxn>
                <a:cxn ang="0">
                  <a:pos x="44" y="51"/>
                </a:cxn>
                <a:cxn ang="0">
                  <a:pos x="43" y="29"/>
                </a:cxn>
                <a:cxn ang="0">
                  <a:pos x="43" y="29"/>
                </a:cxn>
              </a:cxnLst>
              <a:rect l="0" t="0" r="r" b="b"/>
              <a:pathLst>
                <a:path w="50" h="51">
                  <a:moveTo>
                    <a:pt x="43" y="29"/>
                  </a:moveTo>
                  <a:lnTo>
                    <a:pt x="43" y="29"/>
                  </a:lnTo>
                  <a:lnTo>
                    <a:pt x="43" y="7"/>
                  </a:lnTo>
                  <a:lnTo>
                    <a:pt x="42" y="7"/>
                  </a:lnTo>
                  <a:lnTo>
                    <a:pt x="42" y="7"/>
                  </a:lnTo>
                  <a:lnTo>
                    <a:pt x="36" y="27"/>
                  </a:lnTo>
                  <a:lnTo>
                    <a:pt x="26" y="51"/>
                  </a:lnTo>
                  <a:lnTo>
                    <a:pt x="22" y="51"/>
                  </a:lnTo>
                  <a:lnTo>
                    <a:pt x="14" y="27"/>
                  </a:lnTo>
                  <a:lnTo>
                    <a:pt x="14" y="27"/>
                  </a:lnTo>
                  <a:lnTo>
                    <a:pt x="8" y="7"/>
                  </a:lnTo>
                  <a:lnTo>
                    <a:pt x="8" y="7"/>
                  </a:lnTo>
                  <a:lnTo>
                    <a:pt x="8" y="7"/>
                  </a:lnTo>
                  <a:lnTo>
                    <a:pt x="7" y="29"/>
                  </a:lnTo>
                  <a:lnTo>
                    <a:pt x="5" y="51"/>
                  </a:lnTo>
                  <a:lnTo>
                    <a:pt x="0" y="51"/>
                  </a:lnTo>
                  <a:lnTo>
                    <a:pt x="2" y="0"/>
                  </a:lnTo>
                  <a:lnTo>
                    <a:pt x="11" y="0"/>
                  </a:lnTo>
                  <a:lnTo>
                    <a:pt x="19" y="25"/>
                  </a:lnTo>
                  <a:lnTo>
                    <a:pt x="19" y="25"/>
                  </a:lnTo>
                  <a:lnTo>
                    <a:pt x="25" y="42"/>
                  </a:lnTo>
                  <a:lnTo>
                    <a:pt x="25" y="42"/>
                  </a:lnTo>
                  <a:lnTo>
                    <a:pt x="25" y="42"/>
                  </a:lnTo>
                  <a:lnTo>
                    <a:pt x="30" y="25"/>
                  </a:lnTo>
                  <a:lnTo>
                    <a:pt x="39" y="0"/>
                  </a:lnTo>
                  <a:lnTo>
                    <a:pt x="47" y="0"/>
                  </a:lnTo>
                  <a:lnTo>
                    <a:pt x="50" y="51"/>
                  </a:lnTo>
                  <a:lnTo>
                    <a:pt x="44" y="51"/>
                  </a:lnTo>
                  <a:lnTo>
                    <a:pt x="43" y="29"/>
                  </a:lnTo>
                  <a:lnTo>
                    <a:pt x="43" y="2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4" name="Freeform 16"/>
            <p:cNvSpPr>
              <a:spLocks noEditPoints="1"/>
            </p:cNvSpPr>
            <p:nvPr/>
          </p:nvSpPr>
          <p:spPr>
            <a:xfrm>
              <a:off x="6651625" y="6432550"/>
              <a:ext cx="4763" cy="39687"/>
            </a:xfrm>
            <a:custGeom>
              <a:avLst/>
              <a:gdLst/>
              <a:ahLst/>
              <a:cxnLst>
                <a:cxn ang="0">
                  <a:pos x="0" y="51"/>
                </a:cxn>
                <a:cxn ang="0">
                  <a:pos x="0" y="15"/>
                </a:cxn>
                <a:cxn ang="0">
                  <a:pos x="7" y="15"/>
                </a:cxn>
                <a:cxn ang="0">
                  <a:pos x="7" y="51"/>
                </a:cxn>
                <a:cxn ang="0">
                  <a:pos x="0" y="51"/>
                </a:cxn>
                <a:cxn ang="0">
                  <a:pos x="0" y="51"/>
                </a:cxn>
                <a:cxn ang="0">
                  <a:pos x="7" y="4"/>
                </a:cxn>
                <a:cxn ang="0">
                  <a:pos x="7" y="4"/>
                </a:cxn>
                <a:cxn ang="0">
                  <a:pos x="7" y="7"/>
                </a:cxn>
                <a:cxn ang="0">
                  <a:pos x="3" y="8"/>
                </a:cxn>
                <a:cxn ang="0">
                  <a:pos x="3" y="8"/>
                </a:cxn>
                <a:cxn ang="0">
                  <a:pos x="0" y="7"/>
                </a:cxn>
                <a:cxn ang="0">
                  <a:pos x="0" y="4"/>
                </a:cxn>
                <a:cxn ang="0">
                  <a:pos x="0" y="4"/>
                </a:cxn>
                <a:cxn ang="0">
                  <a:pos x="0" y="1"/>
                </a:cxn>
                <a:cxn ang="0">
                  <a:pos x="3" y="0"/>
                </a:cxn>
                <a:cxn ang="0">
                  <a:pos x="3" y="0"/>
                </a:cxn>
                <a:cxn ang="0">
                  <a:pos x="7" y="1"/>
                </a:cxn>
                <a:cxn ang="0">
                  <a:pos x="7" y="4"/>
                </a:cxn>
                <a:cxn ang="0">
                  <a:pos x="7" y="4"/>
                </a:cxn>
              </a:cxnLst>
              <a:rect l="0" t="0" r="r" b="b"/>
              <a:pathLst>
                <a:path w="7" h="51">
                  <a:moveTo>
                    <a:pt x="0" y="51"/>
                  </a:moveTo>
                  <a:lnTo>
                    <a:pt x="0" y="15"/>
                  </a:lnTo>
                  <a:lnTo>
                    <a:pt x="7" y="15"/>
                  </a:lnTo>
                  <a:lnTo>
                    <a:pt x="7" y="51"/>
                  </a:lnTo>
                  <a:lnTo>
                    <a:pt x="0" y="51"/>
                  </a:lnTo>
                  <a:lnTo>
                    <a:pt x="0" y="51"/>
                  </a:lnTo>
                  <a:close/>
                  <a:moveTo>
                    <a:pt x="7" y="4"/>
                  </a:moveTo>
                  <a:lnTo>
                    <a:pt x="7" y="4"/>
                  </a:lnTo>
                  <a:lnTo>
                    <a:pt x="7" y="7"/>
                  </a:lnTo>
                  <a:lnTo>
                    <a:pt x="3" y="8"/>
                  </a:lnTo>
                  <a:lnTo>
                    <a:pt x="3" y="8"/>
                  </a:lnTo>
                  <a:lnTo>
                    <a:pt x="0" y="7"/>
                  </a:lnTo>
                  <a:lnTo>
                    <a:pt x="0" y="4"/>
                  </a:lnTo>
                  <a:lnTo>
                    <a:pt x="0" y="4"/>
                  </a:lnTo>
                  <a:lnTo>
                    <a:pt x="0" y="1"/>
                  </a:lnTo>
                  <a:lnTo>
                    <a:pt x="3" y="0"/>
                  </a:lnTo>
                  <a:lnTo>
                    <a:pt x="3" y="0"/>
                  </a:lnTo>
                  <a:lnTo>
                    <a:pt x="7" y="1"/>
                  </a:lnTo>
                  <a:lnTo>
                    <a:pt x="7" y="4"/>
                  </a:lnTo>
                  <a:lnTo>
                    <a:pt x="7"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5" name="Freeform 17"/>
            <p:cNvSpPr/>
            <p:nvPr/>
          </p:nvSpPr>
          <p:spPr>
            <a:xfrm>
              <a:off x="6664325" y="6443663"/>
              <a:ext cx="23813" cy="28575"/>
            </a:xfrm>
            <a:custGeom>
              <a:avLst/>
              <a:gdLst/>
              <a:ahLst/>
              <a:cxnLst>
                <a:cxn ang="0">
                  <a:pos x="1" y="11"/>
                </a:cxn>
                <a:cxn ang="0">
                  <a:pos x="1" y="11"/>
                </a:cxn>
                <a:cxn ang="0">
                  <a:pos x="0" y="1"/>
                </a:cxn>
                <a:cxn ang="0">
                  <a:pos x="6" y="1"/>
                </a:cxn>
                <a:cxn ang="0">
                  <a:pos x="7" y="7"/>
                </a:cxn>
                <a:cxn ang="0">
                  <a:pos x="7" y="7"/>
                </a:cxn>
                <a:cxn ang="0">
                  <a:pos x="7" y="7"/>
                </a:cxn>
                <a:cxn ang="0">
                  <a:pos x="9" y="4"/>
                </a:cxn>
                <a:cxn ang="0">
                  <a:pos x="11" y="1"/>
                </a:cxn>
                <a:cxn ang="0">
                  <a:pos x="14" y="0"/>
                </a:cxn>
                <a:cxn ang="0">
                  <a:pos x="18" y="0"/>
                </a:cxn>
                <a:cxn ang="0">
                  <a:pos x="18" y="0"/>
                </a:cxn>
                <a:cxn ang="0">
                  <a:pos x="23" y="0"/>
                </a:cxn>
                <a:cxn ang="0">
                  <a:pos x="27" y="3"/>
                </a:cxn>
                <a:cxn ang="0">
                  <a:pos x="31" y="8"/>
                </a:cxn>
                <a:cxn ang="0">
                  <a:pos x="31" y="15"/>
                </a:cxn>
                <a:cxn ang="0">
                  <a:pos x="31" y="37"/>
                </a:cxn>
                <a:cxn ang="0">
                  <a:pos x="25" y="37"/>
                </a:cxn>
                <a:cxn ang="0">
                  <a:pos x="25" y="15"/>
                </a:cxn>
                <a:cxn ang="0">
                  <a:pos x="25" y="15"/>
                </a:cxn>
                <a:cxn ang="0">
                  <a:pos x="24" y="13"/>
                </a:cxn>
                <a:cxn ang="0">
                  <a:pos x="23" y="8"/>
                </a:cxn>
                <a:cxn ang="0">
                  <a:pos x="21" y="6"/>
                </a:cxn>
                <a:cxn ang="0">
                  <a:pos x="17" y="6"/>
                </a:cxn>
                <a:cxn ang="0">
                  <a:pos x="17" y="6"/>
                </a:cxn>
                <a:cxn ang="0">
                  <a:pos x="14" y="6"/>
                </a:cxn>
                <a:cxn ang="0">
                  <a:pos x="11" y="7"/>
                </a:cxn>
                <a:cxn ang="0">
                  <a:pos x="9" y="10"/>
                </a:cxn>
                <a:cxn ang="0">
                  <a:pos x="9" y="13"/>
                </a:cxn>
                <a:cxn ang="0">
                  <a:pos x="9" y="13"/>
                </a:cxn>
                <a:cxn ang="0">
                  <a:pos x="7" y="15"/>
                </a:cxn>
                <a:cxn ang="0">
                  <a:pos x="7" y="37"/>
                </a:cxn>
                <a:cxn ang="0">
                  <a:pos x="1" y="37"/>
                </a:cxn>
                <a:cxn ang="0">
                  <a:pos x="1" y="11"/>
                </a:cxn>
                <a:cxn ang="0">
                  <a:pos x="1" y="11"/>
                </a:cxn>
              </a:cxnLst>
              <a:rect l="0" t="0" r="r" b="b"/>
              <a:pathLst>
                <a:path w="31" h="37">
                  <a:moveTo>
                    <a:pt x="1" y="11"/>
                  </a:moveTo>
                  <a:lnTo>
                    <a:pt x="1" y="11"/>
                  </a:lnTo>
                  <a:lnTo>
                    <a:pt x="0" y="1"/>
                  </a:lnTo>
                  <a:lnTo>
                    <a:pt x="6" y="1"/>
                  </a:lnTo>
                  <a:lnTo>
                    <a:pt x="7" y="7"/>
                  </a:lnTo>
                  <a:lnTo>
                    <a:pt x="7" y="7"/>
                  </a:lnTo>
                  <a:lnTo>
                    <a:pt x="7" y="7"/>
                  </a:lnTo>
                  <a:lnTo>
                    <a:pt x="9" y="4"/>
                  </a:lnTo>
                  <a:lnTo>
                    <a:pt x="11" y="1"/>
                  </a:lnTo>
                  <a:lnTo>
                    <a:pt x="14" y="0"/>
                  </a:lnTo>
                  <a:lnTo>
                    <a:pt x="18" y="0"/>
                  </a:lnTo>
                  <a:lnTo>
                    <a:pt x="18" y="0"/>
                  </a:lnTo>
                  <a:lnTo>
                    <a:pt x="23" y="0"/>
                  </a:lnTo>
                  <a:lnTo>
                    <a:pt x="27" y="3"/>
                  </a:lnTo>
                  <a:lnTo>
                    <a:pt x="31" y="8"/>
                  </a:lnTo>
                  <a:lnTo>
                    <a:pt x="31" y="15"/>
                  </a:lnTo>
                  <a:lnTo>
                    <a:pt x="31" y="37"/>
                  </a:lnTo>
                  <a:lnTo>
                    <a:pt x="25" y="37"/>
                  </a:lnTo>
                  <a:lnTo>
                    <a:pt x="25" y="15"/>
                  </a:lnTo>
                  <a:lnTo>
                    <a:pt x="25" y="15"/>
                  </a:lnTo>
                  <a:lnTo>
                    <a:pt x="24" y="13"/>
                  </a:lnTo>
                  <a:lnTo>
                    <a:pt x="23" y="8"/>
                  </a:lnTo>
                  <a:lnTo>
                    <a:pt x="21" y="6"/>
                  </a:lnTo>
                  <a:lnTo>
                    <a:pt x="17" y="6"/>
                  </a:lnTo>
                  <a:lnTo>
                    <a:pt x="17" y="6"/>
                  </a:lnTo>
                  <a:lnTo>
                    <a:pt x="14" y="6"/>
                  </a:lnTo>
                  <a:lnTo>
                    <a:pt x="11" y="7"/>
                  </a:lnTo>
                  <a:lnTo>
                    <a:pt x="9" y="10"/>
                  </a:lnTo>
                  <a:lnTo>
                    <a:pt x="9" y="13"/>
                  </a:lnTo>
                  <a:lnTo>
                    <a:pt x="9" y="13"/>
                  </a:lnTo>
                  <a:lnTo>
                    <a:pt x="7" y="15"/>
                  </a:lnTo>
                  <a:lnTo>
                    <a:pt x="7" y="37"/>
                  </a:lnTo>
                  <a:lnTo>
                    <a:pt x="1" y="37"/>
                  </a:lnTo>
                  <a:lnTo>
                    <a:pt x="1" y="11"/>
                  </a:lnTo>
                  <a:lnTo>
                    <a:pt x="1" y="1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6" name="Freeform 18"/>
            <p:cNvSpPr/>
            <p:nvPr/>
          </p:nvSpPr>
          <p:spPr>
            <a:xfrm>
              <a:off x="6694488" y="6437313"/>
              <a:ext cx="15875" cy="36512"/>
            </a:xfrm>
            <a:custGeom>
              <a:avLst/>
              <a:gdLst/>
              <a:ahLst/>
              <a:cxnLst>
                <a:cxn ang="0">
                  <a:pos x="13" y="0"/>
                </a:cxn>
                <a:cxn ang="0">
                  <a:pos x="13" y="9"/>
                </a:cxn>
                <a:cxn ang="0">
                  <a:pos x="21" y="9"/>
                </a:cxn>
                <a:cxn ang="0">
                  <a:pos x="21" y="14"/>
                </a:cxn>
                <a:cxn ang="0">
                  <a:pos x="13" y="14"/>
                </a:cxn>
                <a:cxn ang="0">
                  <a:pos x="13" y="33"/>
                </a:cxn>
                <a:cxn ang="0">
                  <a:pos x="13" y="33"/>
                </a:cxn>
                <a:cxn ang="0">
                  <a:pos x="13" y="39"/>
                </a:cxn>
                <a:cxn ang="0">
                  <a:pos x="14" y="40"/>
                </a:cxn>
                <a:cxn ang="0">
                  <a:pos x="17" y="40"/>
                </a:cxn>
                <a:cxn ang="0">
                  <a:pos x="17" y="40"/>
                </a:cxn>
                <a:cxn ang="0">
                  <a:pos x="21" y="40"/>
                </a:cxn>
                <a:cxn ang="0">
                  <a:pos x="21" y="45"/>
                </a:cxn>
                <a:cxn ang="0">
                  <a:pos x="21" y="45"/>
                </a:cxn>
                <a:cxn ang="0">
                  <a:pos x="15" y="46"/>
                </a:cxn>
                <a:cxn ang="0">
                  <a:pos x="15" y="46"/>
                </a:cxn>
                <a:cxn ang="0">
                  <a:pos x="11" y="45"/>
                </a:cxn>
                <a:cxn ang="0">
                  <a:pos x="8" y="43"/>
                </a:cxn>
                <a:cxn ang="0">
                  <a:pos x="8" y="43"/>
                </a:cxn>
                <a:cxn ang="0">
                  <a:pos x="6" y="39"/>
                </a:cxn>
                <a:cxn ang="0">
                  <a:pos x="6" y="33"/>
                </a:cxn>
                <a:cxn ang="0">
                  <a:pos x="6" y="14"/>
                </a:cxn>
                <a:cxn ang="0">
                  <a:pos x="0" y="14"/>
                </a:cxn>
                <a:cxn ang="0">
                  <a:pos x="0" y="9"/>
                </a:cxn>
                <a:cxn ang="0">
                  <a:pos x="6" y="9"/>
                </a:cxn>
                <a:cxn ang="0">
                  <a:pos x="6" y="2"/>
                </a:cxn>
                <a:cxn ang="0">
                  <a:pos x="13" y="0"/>
                </a:cxn>
                <a:cxn ang="0">
                  <a:pos x="13" y="0"/>
                </a:cxn>
              </a:cxnLst>
              <a:rect l="0" t="0" r="r" b="b"/>
              <a:pathLst>
                <a:path w="21" h="46">
                  <a:moveTo>
                    <a:pt x="13" y="0"/>
                  </a:moveTo>
                  <a:lnTo>
                    <a:pt x="13" y="9"/>
                  </a:lnTo>
                  <a:lnTo>
                    <a:pt x="21" y="9"/>
                  </a:lnTo>
                  <a:lnTo>
                    <a:pt x="21" y="14"/>
                  </a:lnTo>
                  <a:lnTo>
                    <a:pt x="13" y="14"/>
                  </a:lnTo>
                  <a:lnTo>
                    <a:pt x="13" y="33"/>
                  </a:lnTo>
                  <a:lnTo>
                    <a:pt x="13" y="33"/>
                  </a:lnTo>
                  <a:lnTo>
                    <a:pt x="13" y="39"/>
                  </a:lnTo>
                  <a:lnTo>
                    <a:pt x="14" y="40"/>
                  </a:lnTo>
                  <a:lnTo>
                    <a:pt x="17" y="40"/>
                  </a:lnTo>
                  <a:lnTo>
                    <a:pt x="17" y="40"/>
                  </a:lnTo>
                  <a:lnTo>
                    <a:pt x="21" y="40"/>
                  </a:lnTo>
                  <a:lnTo>
                    <a:pt x="21" y="45"/>
                  </a:lnTo>
                  <a:lnTo>
                    <a:pt x="21" y="45"/>
                  </a:lnTo>
                  <a:lnTo>
                    <a:pt x="15" y="46"/>
                  </a:lnTo>
                  <a:lnTo>
                    <a:pt x="15" y="46"/>
                  </a:lnTo>
                  <a:lnTo>
                    <a:pt x="11" y="45"/>
                  </a:lnTo>
                  <a:lnTo>
                    <a:pt x="8" y="43"/>
                  </a:lnTo>
                  <a:lnTo>
                    <a:pt x="8" y="43"/>
                  </a:lnTo>
                  <a:lnTo>
                    <a:pt x="6" y="39"/>
                  </a:lnTo>
                  <a:lnTo>
                    <a:pt x="6" y="33"/>
                  </a:lnTo>
                  <a:lnTo>
                    <a:pt x="6" y="14"/>
                  </a:lnTo>
                  <a:lnTo>
                    <a:pt x="0" y="14"/>
                  </a:lnTo>
                  <a:lnTo>
                    <a:pt x="0" y="9"/>
                  </a:lnTo>
                  <a:lnTo>
                    <a:pt x="6" y="9"/>
                  </a:lnTo>
                  <a:lnTo>
                    <a:pt x="6" y="2"/>
                  </a:lnTo>
                  <a:lnTo>
                    <a:pt x="13" y="0"/>
                  </a:lnTo>
                  <a:lnTo>
                    <a:pt x="13"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7" name="Freeform 19"/>
            <p:cNvSpPr/>
            <p:nvPr/>
          </p:nvSpPr>
          <p:spPr>
            <a:xfrm>
              <a:off x="6715125" y="6445250"/>
              <a:ext cx="22225" cy="26987"/>
            </a:xfrm>
            <a:custGeom>
              <a:avLst/>
              <a:gdLst/>
              <a:ahLst/>
              <a:cxnLst>
                <a:cxn ang="0">
                  <a:pos x="0" y="33"/>
                </a:cxn>
                <a:cxn ang="0">
                  <a:pos x="16" y="10"/>
                </a:cxn>
                <a:cxn ang="0">
                  <a:pos x="16" y="10"/>
                </a:cxn>
                <a:cxn ang="0">
                  <a:pos x="21" y="5"/>
                </a:cxn>
                <a:cxn ang="0">
                  <a:pos x="21" y="5"/>
                </a:cxn>
                <a:cxn ang="0">
                  <a:pos x="2" y="5"/>
                </a:cxn>
                <a:cxn ang="0">
                  <a:pos x="2" y="0"/>
                </a:cxn>
                <a:cxn ang="0">
                  <a:pos x="28" y="0"/>
                </a:cxn>
                <a:cxn ang="0">
                  <a:pos x="28" y="3"/>
                </a:cxn>
                <a:cxn ang="0">
                  <a:pos x="13" y="24"/>
                </a:cxn>
                <a:cxn ang="0">
                  <a:pos x="13" y="24"/>
                </a:cxn>
                <a:cxn ang="0">
                  <a:pos x="7" y="30"/>
                </a:cxn>
                <a:cxn ang="0">
                  <a:pos x="7" y="31"/>
                </a:cxn>
                <a:cxn ang="0">
                  <a:pos x="30" y="31"/>
                </a:cxn>
                <a:cxn ang="0">
                  <a:pos x="30" y="36"/>
                </a:cxn>
                <a:cxn ang="0">
                  <a:pos x="0" y="36"/>
                </a:cxn>
                <a:cxn ang="0">
                  <a:pos x="0" y="33"/>
                </a:cxn>
                <a:cxn ang="0">
                  <a:pos x="0" y="33"/>
                </a:cxn>
              </a:cxnLst>
              <a:rect l="0" t="0" r="r" b="b"/>
              <a:pathLst>
                <a:path w="30" h="36">
                  <a:moveTo>
                    <a:pt x="0" y="33"/>
                  </a:moveTo>
                  <a:lnTo>
                    <a:pt x="16" y="10"/>
                  </a:lnTo>
                  <a:lnTo>
                    <a:pt x="16" y="10"/>
                  </a:lnTo>
                  <a:lnTo>
                    <a:pt x="21" y="5"/>
                  </a:lnTo>
                  <a:lnTo>
                    <a:pt x="21" y="5"/>
                  </a:lnTo>
                  <a:lnTo>
                    <a:pt x="2" y="5"/>
                  </a:lnTo>
                  <a:lnTo>
                    <a:pt x="2" y="0"/>
                  </a:lnTo>
                  <a:lnTo>
                    <a:pt x="28" y="0"/>
                  </a:lnTo>
                  <a:lnTo>
                    <a:pt x="28" y="3"/>
                  </a:lnTo>
                  <a:lnTo>
                    <a:pt x="13" y="24"/>
                  </a:lnTo>
                  <a:lnTo>
                    <a:pt x="13" y="24"/>
                  </a:lnTo>
                  <a:lnTo>
                    <a:pt x="7" y="30"/>
                  </a:lnTo>
                  <a:lnTo>
                    <a:pt x="7" y="31"/>
                  </a:lnTo>
                  <a:lnTo>
                    <a:pt x="30" y="31"/>
                  </a:lnTo>
                  <a:lnTo>
                    <a:pt x="30" y="36"/>
                  </a:lnTo>
                  <a:lnTo>
                    <a:pt x="0" y="36"/>
                  </a:lnTo>
                  <a:lnTo>
                    <a:pt x="0" y="33"/>
                  </a:lnTo>
                  <a:lnTo>
                    <a:pt x="0" y="3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8" name="Freeform 20"/>
            <p:cNvSpPr/>
            <p:nvPr/>
          </p:nvSpPr>
          <p:spPr>
            <a:xfrm>
              <a:off x="6756400" y="6432550"/>
              <a:ext cx="22225" cy="39687"/>
            </a:xfrm>
            <a:custGeom>
              <a:avLst/>
              <a:gdLst/>
              <a:ahLst/>
              <a:cxnLst>
                <a:cxn ang="0">
                  <a:pos x="0" y="0"/>
                </a:cxn>
                <a:cxn ang="0">
                  <a:pos x="6" y="0"/>
                </a:cxn>
                <a:cxn ang="0">
                  <a:pos x="6" y="45"/>
                </a:cxn>
                <a:cxn ang="0">
                  <a:pos x="28" y="45"/>
                </a:cxn>
                <a:cxn ang="0">
                  <a:pos x="28" y="51"/>
                </a:cxn>
                <a:cxn ang="0">
                  <a:pos x="0" y="51"/>
                </a:cxn>
                <a:cxn ang="0">
                  <a:pos x="0" y="0"/>
                </a:cxn>
                <a:cxn ang="0">
                  <a:pos x="0" y="0"/>
                </a:cxn>
              </a:cxnLst>
              <a:rect l="0" t="0" r="r" b="b"/>
              <a:pathLst>
                <a:path w="28" h="51">
                  <a:moveTo>
                    <a:pt x="0" y="0"/>
                  </a:moveTo>
                  <a:lnTo>
                    <a:pt x="6" y="0"/>
                  </a:lnTo>
                  <a:lnTo>
                    <a:pt x="6" y="45"/>
                  </a:lnTo>
                  <a:lnTo>
                    <a:pt x="28" y="45"/>
                  </a:lnTo>
                  <a:lnTo>
                    <a:pt x="28" y="51"/>
                  </a:lnTo>
                  <a:lnTo>
                    <a:pt x="0" y="51"/>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29" name="Freeform 21"/>
            <p:cNvSpPr>
              <a:spLocks noEditPoints="1"/>
            </p:cNvSpPr>
            <p:nvPr/>
          </p:nvSpPr>
          <p:spPr>
            <a:xfrm>
              <a:off x="6780213" y="6443663"/>
              <a:ext cx="25400" cy="30162"/>
            </a:xfrm>
            <a:custGeom>
              <a:avLst/>
              <a:gdLst/>
              <a:ahLst/>
              <a:cxnLst>
                <a:cxn ang="0">
                  <a:pos x="25" y="15"/>
                </a:cxn>
                <a:cxn ang="0">
                  <a:pos x="25" y="15"/>
                </a:cxn>
                <a:cxn ang="0">
                  <a:pos x="25" y="11"/>
                </a:cxn>
                <a:cxn ang="0">
                  <a:pos x="24" y="8"/>
                </a:cxn>
                <a:cxn ang="0">
                  <a:pos x="21" y="6"/>
                </a:cxn>
                <a:cxn ang="0">
                  <a:pos x="17" y="4"/>
                </a:cxn>
                <a:cxn ang="0">
                  <a:pos x="17" y="4"/>
                </a:cxn>
                <a:cxn ang="0">
                  <a:pos x="12" y="6"/>
                </a:cxn>
                <a:cxn ang="0">
                  <a:pos x="10" y="8"/>
                </a:cxn>
                <a:cxn ang="0">
                  <a:pos x="7" y="11"/>
                </a:cxn>
                <a:cxn ang="0">
                  <a:pos x="7" y="15"/>
                </a:cxn>
                <a:cxn ang="0">
                  <a:pos x="25" y="15"/>
                </a:cxn>
                <a:cxn ang="0">
                  <a:pos x="25" y="15"/>
                </a:cxn>
                <a:cxn ang="0">
                  <a:pos x="7" y="20"/>
                </a:cxn>
                <a:cxn ang="0">
                  <a:pos x="7" y="20"/>
                </a:cxn>
                <a:cxn ang="0">
                  <a:pos x="7" y="25"/>
                </a:cxn>
                <a:cxn ang="0">
                  <a:pos x="10" y="29"/>
                </a:cxn>
                <a:cxn ang="0">
                  <a:pos x="14" y="32"/>
                </a:cxn>
                <a:cxn ang="0">
                  <a:pos x="18" y="32"/>
                </a:cxn>
                <a:cxn ang="0">
                  <a:pos x="18" y="32"/>
                </a:cxn>
                <a:cxn ang="0">
                  <a:pos x="25" y="32"/>
                </a:cxn>
                <a:cxn ang="0">
                  <a:pos x="29" y="31"/>
                </a:cxn>
                <a:cxn ang="0">
                  <a:pos x="29" y="35"/>
                </a:cxn>
                <a:cxn ang="0">
                  <a:pos x="29" y="35"/>
                </a:cxn>
                <a:cxn ang="0">
                  <a:pos x="25" y="37"/>
                </a:cxn>
                <a:cxn ang="0">
                  <a:pos x="18" y="38"/>
                </a:cxn>
                <a:cxn ang="0">
                  <a:pos x="18" y="38"/>
                </a:cxn>
                <a:cxn ang="0">
                  <a:pos x="10" y="37"/>
                </a:cxn>
                <a:cxn ang="0">
                  <a:pos x="4" y="32"/>
                </a:cxn>
                <a:cxn ang="0">
                  <a:pos x="1" y="27"/>
                </a:cxn>
                <a:cxn ang="0">
                  <a:pos x="0" y="20"/>
                </a:cxn>
                <a:cxn ang="0">
                  <a:pos x="0" y="20"/>
                </a:cxn>
                <a:cxn ang="0">
                  <a:pos x="1" y="11"/>
                </a:cxn>
                <a:cxn ang="0">
                  <a:pos x="4" y="6"/>
                </a:cxn>
                <a:cxn ang="0">
                  <a:pos x="10" y="1"/>
                </a:cxn>
                <a:cxn ang="0">
                  <a:pos x="17" y="0"/>
                </a:cxn>
                <a:cxn ang="0">
                  <a:pos x="17" y="0"/>
                </a:cxn>
                <a:cxn ang="0">
                  <a:pos x="21" y="0"/>
                </a:cxn>
                <a:cxn ang="0">
                  <a:pos x="24" y="1"/>
                </a:cxn>
                <a:cxn ang="0">
                  <a:pos x="29" y="6"/>
                </a:cxn>
                <a:cxn ang="0">
                  <a:pos x="31" y="11"/>
                </a:cxn>
                <a:cxn ang="0">
                  <a:pos x="32" y="17"/>
                </a:cxn>
                <a:cxn ang="0">
                  <a:pos x="32" y="17"/>
                </a:cxn>
                <a:cxn ang="0">
                  <a:pos x="32" y="20"/>
                </a:cxn>
                <a:cxn ang="0">
                  <a:pos x="7" y="20"/>
                </a:cxn>
                <a:cxn ang="0">
                  <a:pos x="7" y="20"/>
                </a:cxn>
              </a:cxnLst>
              <a:rect l="0" t="0" r="r" b="b"/>
              <a:pathLst>
                <a:path w="32" h="38">
                  <a:moveTo>
                    <a:pt x="25" y="15"/>
                  </a:moveTo>
                  <a:lnTo>
                    <a:pt x="25" y="15"/>
                  </a:lnTo>
                  <a:lnTo>
                    <a:pt x="25" y="11"/>
                  </a:lnTo>
                  <a:lnTo>
                    <a:pt x="24" y="8"/>
                  </a:lnTo>
                  <a:lnTo>
                    <a:pt x="21" y="6"/>
                  </a:lnTo>
                  <a:lnTo>
                    <a:pt x="17" y="4"/>
                  </a:lnTo>
                  <a:lnTo>
                    <a:pt x="17" y="4"/>
                  </a:lnTo>
                  <a:lnTo>
                    <a:pt x="12" y="6"/>
                  </a:lnTo>
                  <a:lnTo>
                    <a:pt x="10" y="8"/>
                  </a:lnTo>
                  <a:lnTo>
                    <a:pt x="7" y="11"/>
                  </a:lnTo>
                  <a:lnTo>
                    <a:pt x="7" y="15"/>
                  </a:lnTo>
                  <a:lnTo>
                    <a:pt x="25" y="15"/>
                  </a:lnTo>
                  <a:lnTo>
                    <a:pt x="25" y="15"/>
                  </a:lnTo>
                  <a:close/>
                  <a:moveTo>
                    <a:pt x="7" y="20"/>
                  </a:moveTo>
                  <a:lnTo>
                    <a:pt x="7" y="20"/>
                  </a:lnTo>
                  <a:lnTo>
                    <a:pt x="7" y="25"/>
                  </a:lnTo>
                  <a:lnTo>
                    <a:pt x="10" y="29"/>
                  </a:lnTo>
                  <a:lnTo>
                    <a:pt x="14" y="32"/>
                  </a:lnTo>
                  <a:lnTo>
                    <a:pt x="18" y="32"/>
                  </a:lnTo>
                  <a:lnTo>
                    <a:pt x="18" y="32"/>
                  </a:lnTo>
                  <a:lnTo>
                    <a:pt x="25" y="32"/>
                  </a:lnTo>
                  <a:lnTo>
                    <a:pt x="29" y="31"/>
                  </a:lnTo>
                  <a:lnTo>
                    <a:pt x="29" y="35"/>
                  </a:lnTo>
                  <a:lnTo>
                    <a:pt x="29" y="35"/>
                  </a:lnTo>
                  <a:lnTo>
                    <a:pt x="25" y="37"/>
                  </a:lnTo>
                  <a:lnTo>
                    <a:pt x="18" y="38"/>
                  </a:lnTo>
                  <a:lnTo>
                    <a:pt x="18" y="38"/>
                  </a:lnTo>
                  <a:lnTo>
                    <a:pt x="10" y="37"/>
                  </a:lnTo>
                  <a:lnTo>
                    <a:pt x="4" y="32"/>
                  </a:lnTo>
                  <a:lnTo>
                    <a:pt x="1" y="27"/>
                  </a:lnTo>
                  <a:lnTo>
                    <a:pt x="0" y="20"/>
                  </a:lnTo>
                  <a:lnTo>
                    <a:pt x="0" y="20"/>
                  </a:lnTo>
                  <a:lnTo>
                    <a:pt x="1" y="11"/>
                  </a:lnTo>
                  <a:lnTo>
                    <a:pt x="4" y="6"/>
                  </a:lnTo>
                  <a:lnTo>
                    <a:pt x="10" y="1"/>
                  </a:lnTo>
                  <a:lnTo>
                    <a:pt x="17" y="0"/>
                  </a:lnTo>
                  <a:lnTo>
                    <a:pt x="17" y="0"/>
                  </a:lnTo>
                  <a:lnTo>
                    <a:pt x="21" y="0"/>
                  </a:lnTo>
                  <a:lnTo>
                    <a:pt x="24" y="1"/>
                  </a:lnTo>
                  <a:lnTo>
                    <a:pt x="29" y="6"/>
                  </a:lnTo>
                  <a:lnTo>
                    <a:pt x="31" y="11"/>
                  </a:lnTo>
                  <a:lnTo>
                    <a:pt x="32" y="17"/>
                  </a:lnTo>
                  <a:lnTo>
                    <a:pt x="32" y="17"/>
                  </a:lnTo>
                  <a:lnTo>
                    <a:pt x="32" y="20"/>
                  </a:lnTo>
                  <a:lnTo>
                    <a:pt x="7" y="20"/>
                  </a:lnTo>
                  <a:lnTo>
                    <a:pt x="7" y="2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0" name="Freeform 22"/>
            <p:cNvSpPr/>
            <p:nvPr/>
          </p:nvSpPr>
          <p:spPr>
            <a:xfrm>
              <a:off x="6807200" y="6445250"/>
              <a:ext cx="28575" cy="26987"/>
            </a:xfrm>
            <a:custGeom>
              <a:avLst/>
              <a:gdLst/>
              <a:ahLst/>
              <a:cxnLst>
                <a:cxn ang="0">
                  <a:pos x="7" y="0"/>
                </a:cxn>
                <a:cxn ang="0">
                  <a:pos x="15" y="20"/>
                </a:cxn>
                <a:cxn ang="0">
                  <a:pos x="15" y="20"/>
                </a:cxn>
                <a:cxn ang="0">
                  <a:pos x="18" y="30"/>
                </a:cxn>
                <a:cxn ang="0">
                  <a:pos x="18" y="30"/>
                </a:cxn>
                <a:cxn ang="0">
                  <a:pos x="18" y="30"/>
                </a:cxn>
                <a:cxn ang="0">
                  <a:pos x="21" y="20"/>
                </a:cxn>
                <a:cxn ang="0">
                  <a:pos x="28" y="0"/>
                </a:cxn>
                <a:cxn ang="0">
                  <a:pos x="35" y="0"/>
                </a:cxn>
                <a:cxn ang="0">
                  <a:pos x="21" y="36"/>
                </a:cxn>
                <a:cxn ang="0">
                  <a:pos x="14" y="36"/>
                </a:cxn>
                <a:cxn ang="0">
                  <a:pos x="0" y="0"/>
                </a:cxn>
                <a:cxn ang="0">
                  <a:pos x="7" y="0"/>
                </a:cxn>
                <a:cxn ang="0">
                  <a:pos x="7" y="0"/>
                </a:cxn>
              </a:cxnLst>
              <a:rect l="0" t="0" r="r" b="b"/>
              <a:pathLst>
                <a:path w="35" h="36">
                  <a:moveTo>
                    <a:pt x="7" y="0"/>
                  </a:moveTo>
                  <a:lnTo>
                    <a:pt x="15" y="20"/>
                  </a:lnTo>
                  <a:lnTo>
                    <a:pt x="15" y="20"/>
                  </a:lnTo>
                  <a:lnTo>
                    <a:pt x="18" y="30"/>
                  </a:lnTo>
                  <a:lnTo>
                    <a:pt x="18" y="30"/>
                  </a:lnTo>
                  <a:lnTo>
                    <a:pt x="18" y="30"/>
                  </a:lnTo>
                  <a:lnTo>
                    <a:pt x="21" y="20"/>
                  </a:lnTo>
                  <a:lnTo>
                    <a:pt x="28" y="0"/>
                  </a:lnTo>
                  <a:lnTo>
                    <a:pt x="35" y="0"/>
                  </a:lnTo>
                  <a:lnTo>
                    <a:pt x="21" y="36"/>
                  </a:lnTo>
                  <a:lnTo>
                    <a:pt x="14" y="36"/>
                  </a:lnTo>
                  <a:lnTo>
                    <a:pt x="0" y="0"/>
                  </a:lnTo>
                  <a:lnTo>
                    <a:pt x="7" y="0"/>
                  </a:lnTo>
                  <a:lnTo>
                    <a:pt x="7"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1" name="Freeform 23"/>
            <p:cNvSpPr>
              <a:spLocks noEditPoints="1"/>
            </p:cNvSpPr>
            <p:nvPr/>
          </p:nvSpPr>
          <p:spPr>
            <a:xfrm>
              <a:off x="6840538" y="6432550"/>
              <a:ext cx="4763" cy="39687"/>
            </a:xfrm>
            <a:custGeom>
              <a:avLst/>
              <a:gdLst/>
              <a:ahLst/>
              <a:cxnLst>
                <a:cxn ang="0">
                  <a:pos x="0" y="51"/>
                </a:cxn>
                <a:cxn ang="0">
                  <a:pos x="0" y="15"/>
                </a:cxn>
                <a:cxn ang="0">
                  <a:pos x="7" y="15"/>
                </a:cxn>
                <a:cxn ang="0">
                  <a:pos x="7" y="51"/>
                </a:cxn>
                <a:cxn ang="0">
                  <a:pos x="0" y="51"/>
                </a:cxn>
                <a:cxn ang="0">
                  <a:pos x="0" y="51"/>
                </a:cxn>
                <a:cxn ang="0">
                  <a:pos x="7" y="4"/>
                </a:cxn>
                <a:cxn ang="0">
                  <a:pos x="7" y="4"/>
                </a:cxn>
                <a:cxn ang="0">
                  <a:pos x="7" y="7"/>
                </a:cxn>
                <a:cxn ang="0">
                  <a:pos x="2" y="8"/>
                </a:cxn>
                <a:cxn ang="0">
                  <a:pos x="2" y="8"/>
                </a:cxn>
                <a:cxn ang="0">
                  <a:pos x="0" y="7"/>
                </a:cxn>
                <a:cxn ang="0">
                  <a:pos x="0" y="4"/>
                </a:cxn>
                <a:cxn ang="0">
                  <a:pos x="0" y="4"/>
                </a:cxn>
                <a:cxn ang="0">
                  <a:pos x="0" y="1"/>
                </a:cxn>
                <a:cxn ang="0">
                  <a:pos x="4" y="0"/>
                </a:cxn>
                <a:cxn ang="0">
                  <a:pos x="4" y="0"/>
                </a:cxn>
                <a:cxn ang="0">
                  <a:pos x="7" y="1"/>
                </a:cxn>
                <a:cxn ang="0">
                  <a:pos x="7" y="4"/>
                </a:cxn>
                <a:cxn ang="0">
                  <a:pos x="7" y="4"/>
                </a:cxn>
              </a:cxnLst>
              <a:rect l="0" t="0" r="r" b="b"/>
              <a:pathLst>
                <a:path w="7" h="51">
                  <a:moveTo>
                    <a:pt x="0" y="51"/>
                  </a:moveTo>
                  <a:lnTo>
                    <a:pt x="0" y="15"/>
                  </a:lnTo>
                  <a:lnTo>
                    <a:pt x="7" y="15"/>
                  </a:lnTo>
                  <a:lnTo>
                    <a:pt x="7" y="51"/>
                  </a:lnTo>
                  <a:lnTo>
                    <a:pt x="0" y="51"/>
                  </a:lnTo>
                  <a:lnTo>
                    <a:pt x="0" y="51"/>
                  </a:lnTo>
                  <a:close/>
                  <a:moveTo>
                    <a:pt x="7" y="4"/>
                  </a:moveTo>
                  <a:lnTo>
                    <a:pt x="7" y="4"/>
                  </a:lnTo>
                  <a:lnTo>
                    <a:pt x="7" y="7"/>
                  </a:lnTo>
                  <a:lnTo>
                    <a:pt x="2" y="8"/>
                  </a:lnTo>
                  <a:lnTo>
                    <a:pt x="2" y="8"/>
                  </a:lnTo>
                  <a:lnTo>
                    <a:pt x="0" y="7"/>
                  </a:lnTo>
                  <a:lnTo>
                    <a:pt x="0" y="4"/>
                  </a:lnTo>
                  <a:lnTo>
                    <a:pt x="0" y="4"/>
                  </a:lnTo>
                  <a:lnTo>
                    <a:pt x="0" y="1"/>
                  </a:lnTo>
                  <a:lnTo>
                    <a:pt x="4" y="0"/>
                  </a:lnTo>
                  <a:lnTo>
                    <a:pt x="4" y="0"/>
                  </a:lnTo>
                  <a:lnTo>
                    <a:pt x="7" y="1"/>
                  </a:lnTo>
                  <a:lnTo>
                    <a:pt x="7" y="4"/>
                  </a:lnTo>
                  <a:lnTo>
                    <a:pt x="7"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2" name="Freeform 24"/>
            <p:cNvSpPr/>
            <p:nvPr/>
          </p:nvSpPr>
          <p:spPr>
            <a:xfrm>
              <a:off x="6853238" y="6443663"/>
              <a:ext cx="25400" cy="28575"/>
            </a:xfrm>
            <a:custGeom>
              <a:avLst/>
              <a:gdLst/>
              <a:ahLst/>
              <a:cxnLst>
                <a:cxn ang="0">
                  <a:pos x="2" y="11"/>
                </a:cxn>
                <a:cxn ang="0">
                  <a:pos x="2" y="11"/>
                </a:cxn>
                <a:cxn ang="0">
                  <a:pos x="0" y="1"/>
                </a:cxn>
                <a:cxn ang="0">
                  <a:pos x="7" y="1"/>
                </a:cxn>
                <a:cxn ang="0">
                  <a:pos x="7" y="7"/>
                </a:cxn>
                <a:cxn ang="0">
                  <a:pos x="7" y="7"/>
                </a:cxn>
                <a:cxn ang="0">
                  <a:pos x="7" y="7"/>
                </a:cxn>
                <a:cxn ang="0">
                  <a:pos x="9" y="4"/>
                </a:cxn>
                <a:cxn ang="0">
                  <a:pos x="12" y="1"/>
                </a:cxn>
                <a:cxn ang="0">
                  <a:pos x="16" y="0"/>
                </a:cxn>
                <a:cxn ang="0">
                  <a:pos x="20" y="0"/>
                </a:cxn>
                <a:cxn ang="0">
                  <a:pos x="20" y="0"/>
                </a:cxn>
                <a:cxn ang="0">
                  <a:pos x="23" y="0"/>
                </a:cxn>
                <a:cxn ang="0">
                  <a:pos x="27" y="3"/>
                </a:cxn>
                <a:cxn ang="0">
                  <a:pos x="31" y="8"/>
                </a:cxn>
                <a:cxn ang="0">
                  <a:pos x="33" y="15"/>
                </a:cxn>
                <a:cxn ang="0">
                  <a:pos x="33" y="37"/>
                </a:cxn>
                <a:cxn ang="0">
                  <a:pos x="26" y="37"/>
                </a:cxn>
                <a:cxn ang="0">
                  <a:pos x="26" y="15"/>
                </a:cxn>
                <a:cxn ang="0">
                  <a:pos x="26" y="15"/>
                </a:cxn>
                <a:cxn ang="0">
                  <a:pos x="26" y="13"/>
                </a:cxn>
                <a:cxn ang="0">
                  <a:pos x="24" y="8"/>
                </a:cxn>
                <a:cxn ang="0">
                  <a:pos x="21" y="6"/>
                </a:cxn>
                <a:cxn ang="0">
                  <a:pos x="17" y="6"/>
                </a:cxn>
                <a:cxn ang="0">
                  <a:pos x="17" y="6"/>
                </a:cxn>
                <a:cxn ang="0">
                  <a:pos x="14" y="6"/>
                </a:cxn>
                <a:cxn ang="0">
                  <a:pos x="12" y="7"/>
                </a:cxn>
                <a:cxn ang="0">
                  <a:pos x="10" y="10"/>
                </a:cxn>
                <a:cxn ang="0">
                  <a:pos x="9" y="13"/>
                </a:cxn>
                <a:cxn ang="0">
                  <a:pos x="9" y="13"/>
                </a:cxn>
                <a:cxn ang="0">
                  <a:pos x="7" y="15"/>
                </a:cxn>
                <a:cxn ang="0">
                  <a:pos x="7" y="37"/>
                </a:cxn>
                <a:cxn ang="0">
                  <a:pos x="2" y="37"/>
                </a:cxn>
                <a:cxn ang="0">
                  <a:pos x="2" y="11"/>
                </a:cxn>
                <a:cxn ang="0">
                  <a:pos x="2" y="11"/>
                </a:cxn>
              </a:cxnLst>
              <a:rect l="0" t="0" r="r" b="b"/>
              <a:pathLst>
                <a:path w="33" h="37">
                  <a:moveTo>
                    <a:pt x="2" y="11"/>
                  </a:moveTo>
                  <a:lnTo>
                    <a:pt x="2" y="11"/>
                  </a:lnTo>
                  <a:lnTo>
                    <a:pt x="0" y="1"/>
                  </a:lnTo>
                  <a:lnTo>
                    <a:pt x="7" y="1"/>
                  </a:lnTo>
                  <a:lnTo>
                    <a:pt x="7" y="7"/>
                  </a:lnTo>
                  <a:lnTo>
                    <a:pt x="7" y="7"/>
                  </a:lnTo>
                  <a:lnTo>
                    <a:pt x="7" y="7"/>
                  </a:lnTo>
                  <a:lnTo>
                    <a:pt x="9" y="4"/>
                  </a:lnTo>
                  <a:lnTo>
                    <a:pt x="12" y="1"/>
                  </a:lnTo>
                  <a:lnTo>
                    <a:pt x="16" y="0"/>
                  </a:lnTo>
                  <a:lnTo>
                    <a:pt x="20" y="0"/>
                  </a:lnTo>
                  <a:lnTo>
                    <a:pt x="20" y="0"/>
                  </a:lnTo>
                  <a:lnTo>
                    <a:pt x="23" y="0"/>
                  </a:lnTo>
                  <a:lnTo>
                    <a:pt x="27" y="3"/>
                  </a:lnTo>
                  <a:lnTo>
                    <a:pt x="31" y="8"/>
                  </a:lnTo>
                  <a:lnTo>
                    <a:pt x="33" y="15"/>
                  </a:lnTo>
                  <a:lnTo>
                    <a:pt x="33" y="37"/>
                  </a:lnTo>
                  <a:lnTo>
                    <a:pt x="26" y="37"/>
                  </a:lnTo>
                  <a:lnTo>
                    <a:pt x="26" y="15"/>
                  </a:lnTo>
                  <a:lnTo>
                    <a:pt x="26" y="15"/>
                  </a:lnTo>
                  <a:lnTo>
                    <a:pt x="26" y="13"/>
                  </a:lnTo>
                  <a:lnTo>
                    <a:pt x="24" y="8"/>
                  </a:lnTo>
                  <a:lnTo>
                    <a:pt x="21" y="6"/>
                  </a:lnTo>
                  <a:lnTo>
                    <a:pt x="17" y="6"/>
                  </a:lnTo>
                  <a:lnTo>
                    <a:pt x="17" y="6"/>
                  </a:lnTo>
                  <a:lnTo>
                    <a:pt x="14" y="6"/>
                  </a:lnTo>
                  <a:lnTo>
                    <a:pt x="12" y="7"/>
                  </a:lnTo>
                  <a:lnTo>
                    <a:pt x="10" y="10"/>
                  </a:lnTo>
                  <a:lnTo>
                    <a:pt x="9" y="13"/>
                  </a:lnTo>
                  <a:lnTo>
                    <a:pt x="9" y="13"/>
                  </a:lnTo>
                  <a:lnTo>
                    <a:pt x="7" y="15"/>
                  </a:lnTo>
                  <a:lnTo>
                    <a:pt x="7" y="37"/>
                  </a:lnTo>
                  <a:lnTo>
                    <a:pt x="2" y="37"/>
                  </a:lnTo>
                  <a:lnTo>
                    <a:pt x="2" y="11"/>
                  </a:lnTo>
                  <a:lnTo>
                    <a:pt x="2" y="1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3" name="Freeform 25"/>
            <p:cNvSpPr/>
            <p:nvPr/>
          </p:nvSpPr>
          <p:spPr>
            <a:xfrm>
              <a:off x="6897688" y="6432550"/>
              <a:ext cx="30163" cy="41275"/>
            </a:xfrm>
            <a:custGeom>
              <a:avLst/>
              <a:gdLst/>
              <a:ahLst/>
              <a:cxnLst>
                <a:cxn ang="0">
                  <a:pos x="38" y="49"/>
                </a:cxn>
                <a:cxn ang="0">
                  <a:pos x="38" y="49"/>
                </a:cxn>
                <a:cxn ang="0">
                  <a:pos x="33" y="51"/>
                </a:cxn>
                <a:cxn ang="0">
                  <a:pos x="24" y="52"/>
                </a:cxn>
                <a:cxn ang="0">
                  <a:pos x="24" y="52"/>
                </a:cxn>
                <a:cxn ang="0">
                  <a:pos x="20" y="52"/>
                </a:cxn>
                <a:cxn ang="0">
                  <a:pos x="14" y="51"/>
                </a:cxn>
                <a:cxn ang="0">
                  <a:pos x="10" y="48"/>
                </a:cxn>
                <a:cxn ang="0">
                  <a:pos x="7" y="45"/>
                </a:cxn>
                <a:cxn ang="0">
                  <a:pos x="5" y="42"/>
                </a:cxn>
                <a:cxn ang="0">
                  <a:pos x="2" y="38"/>
                </a:cxn>
                <a:cxn ang="0">
                  <a:pos x="0" y="32"/>
                </a:cxn>
                <a:cxn ang="0">
                  <a:pos x="0" y="27"/>
                </a:cxn>
                <a:cxn ang="0">
                  <a:pos x="0" y="27"/>
                </a:cxn>
                <a:cxn ang="0">
                  <a:pos x="0" y="21"/>
                </a:cxn>
                <a:cxn ang="0">
                  <a:pos x="2" y="15"/>
                </a:cxn>
                <a:cxn ang="0">
                  <a:pos x="5" y="11"/>
                </a:cxn>
                <a:cxn ang="0">
                  <a:pos x="7" y="7"/>
                </a:cxn>
                <a:cxn ang="0">
                  <a:pos x="10" y="4"/>
                </a:cxn>
                <a:cxn ang="0">
                  <a:pos x="16" y="1"/>
                </a:cxn>
                <a:cxn ang="0">
                  <a:pos x="20" y="0"/>
                </a:cxn>
                <a:cxn ang="0">
                  <a:pos x="26" y="0"/>
                </a:cxn>
                <a:cxn ang="0">
                  <a:pos x="26" y="0"/>
                </a:cxn>
                <a:cxn ang="0">
                  <a:pos x="34" y="0"/>
                </a:cxn>
                <a:cxn ang="0">
                  <a:pos x="38" y="1"/>
                </a:cxn>
                <a:cxn ang="0">
                  <a:pos x="37" y="7"/>
                </a:cxn>
                <a:cxn ang="0">
                  <a:pos x="37" y="7"/>
                </a:cxn>
                <a:cxn ang="0">
                  <a:pos x="33" y="6"/>
                </a:cxn>
                <a:cxn ang="0">
                  <a:pos x="26" y="6"/>
                </a:cxn>
                <a:cxn ang="0">
                  <a:pos x="26" y="6"/>
                </a:cxn>
                <a:cxn ang="0">
                  <a:pos x="19" y="7"/>
                </a:cxn>
                <a:cxn ang="0">
                  <a:pos x="12" y="11"/>
                </a:cxn>
                <a:cxn ang="0">
                  <a:pos x="7" y="17"/>
                </a:cxn>
                <a:cxn ang="0">
                  <a:pos x="6" y="27"/>
                </a:cxn>
                <a:cxn ang="0">
                  <a:pos x="6" y="27"/>
                </a:cxn>
                <a:cxn ang="0">
                  <a:pos x="7" y="35"/>
                </a:cxn>
                <a:cxn ang="0">
                  <a:pos x="12" y="41"/>
                </a:cxn>
                <a:cxn ang="0">
                  <a:pos x="17" y="45"/>
                </a:cxn>
                <a:cxn ang="0">
                  <a:pos x="26" y="46"/>
                </a:cxn>
                <a:cxn ang="0">
                  <a:pos x="26" y="46"/>
                </a:cxn>
                <a:cxn ang="0">
                  <a:pos x="31" y="46"/>
                </a:cxn>
                <a:cxn ang="0">
                  <a:pos x="37" y="43"/>
                </a:cxn>
                <a:cxn ang="0">
                  <a:pos x="38" y="49"/>
                </a:cxn>
                <a:cxn ang="0">
                  <a:pos x="38" y="49"/>
                </a:cxn>
              </a:cxnLst>
              <a:rect l="0" t="0" r="r" b="b"/>
              <a:pathLst>
                <a:path w="38" h="52">
                  <a:moveTo>
                    <a:pt x="38" y="49"/>
                  </a:moveTo>
                  <a:lnTo>
                    <a:pt x="38" y="49"/>
                  </a:lnTo>
                  <a:lnTo>
                    <a:pt x="33" y="51"/>
                  </a:lnTo>
                  <a:lnTo>
                    <a:pt x="24" y="52"/>
                  </a:lnTo>
                  <a:lnTo>
                    <a:pt x="24" y="52"/>
                  </a:lnTo>
                  <a:lnTo>
                    <a:pt x="20" y="52"/>
                  </a:lnTo>
                  <a:lnTo>
                    <a:pt x="14" y="51"/>
                  </a:lnTo>
                  <a:lnTo>
                    <a:pt x="10" y="48"/>
                  </a:lnTo>
                  <a:lnTo>
                    <a:pt x="7" y="45"/>
                  </a:lnTo>
                  <a:lnTo>
                    <a:pt x="5" y="42"/>
                  </a:lnTo>
                  <a:lnTo>
                    <a:pt x="2" y="38"/>
                  </a:lnTo>
                  <a:lnTo>
                    <a:pt x="0" y="32"/>
                  </a:lnTo>
                  <a:lnTo>
                    <a:pt x="0" y="27"/>
                  </a:lnTo>
                  <a:lnTo>
                    <a:pt x="0" y="27"/>
                  </a:lnTo>
                  <a:lnTo>
                    <a:pt x="0" y="21"/>
                  </a:lnTo>
                  <a:lnTo>
                    <a:pt x="2" y="15"/>
                  </a:lnTo>
                  <a:lnTo>
                    <a:pt x="5" y="11"/>
                  </a:lnTo>
                  <a:lnTo>
                    <a:pt x="7" y="7"/>
                  </a:lnTo>
                  <a:lnTo>
                    <a:pt x="10" y="4"/>
                  </a:lnTo>
                  <a:lnTo>
                    <a:pt x="16" y="1"/>
                  </a:lnTo>
                  <a:lnTo>
                    <a:pt x="20" y="0"/>
                  </a:lnTo>
                  <a:lnTo>
                    <a:pt x="26" y="0"/>
                  </a:lnTo>
                  <a:lnTo>
                    <a:pt x="26" y="0"/>
                  </a:lnTo>
                  <a:lnTo>
                    <a:pt x="34" y="0"/>
                  </a:lnTo>
                  <a:lnTo>
                    <a:pt x="38" y="1"/>
                  </a:lnTo>
                  <a:lnTo>
                    <a:pt x="37" y="7"/>
                  </a:lnTo>
                  <a:lnTo>
                    <a:pt x="37" y="7"/>
                  </a:lnTo>
                  <a:lnTo>
                    <a:pt x="33" y="6"/>
                  </a:lnTo>
                  <a:lnTo>
                    <a:pt x="26" y="6"/>
                  </a:lnTo>
                  <a:lnTo>
                    <a:pt x="26" y="6"/>
                  </a:lnTo>
                  <a:lnTo>
                    <a:pt x="19" y="7"/>
                  </a:lnTo>
                  <a:lnTo>
                    <a:pt x="12" y="11"/>
                  </a:lnTo>
                  <a:lnTo>
                    <a:pt x="7" y="17"/>
                  </a:lnTo>
                  <a:lnTo>
                    <a:pt x="6" y="27"/>
                  </a:lnTo>
                  <a:lnTo>
                    <a:pt x="6" y="27"/>
                  </a:lnTo>
                  <a:lnTo>
                    <a:pt x="7" y="35"/>
                  </a:lnTo>
                  <a:lnTo>
                    <a:pt x="12" y="41"/>
                  </a:lnTo>
                  <a:lnTo>
                    <a:pt x="17" y="45"/>
                  </a:lnTo>
                  <a:lnTo>
                    <a:pt x="26" y="46"/>
                  </a:lnTo>
                  <a:lnTo>
                    <a:pt x="26" y="46"/>
                  </a:lnTo>
                  <a:lnTo>
                    <a:pt x="31" y="46"/>
                  </a:lnTo>
                  <a:lnTo>
                    <a:pt x="37" y="43"/>
                  </a:lnTo>
                  <a:lnTo>
                    <a:pt x="38" y="49"/>
                  </a:lnTo>
                  <a:lnTo>
                    <a:pt x="38" y="4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4" name="Freeform 26"/>
            <p:cNvSpPr>
              <a:spLocks noEditPoints="1"/>
            </p:cNvSpPr>
            <p:nvPr/>
          </p:nvSpPr>
          <p:spPr>
            <a:xfrm>
              <a:off x="6931025" y="6443663"/>
              <a:ext cx="28575" cy="30162"/>
            </a:xfrm>
            <a:custGeom>
              <a:avLst/>
              <a:gdLst/>
              <a:ahLst/>
              <a:cxnLst>
                <a:cxn ang="0">
                  <a:pos x="7" y="20"/>
                </a:cxn>
                <a:cxn ang="0">
                  <a:pos x="7" y="20"/>
                </a:cxn>
                <a:cxn ang="0">
                  <a:pos x="7" y="24"/>
                </a:cxn>
                <a:cxn ang="0">
                  <a:pos x="10" y="29"/>
                </a:cxn>
                <a:cxn ang="0">
                  <a:pos x="13" y="32"/>
                </a:cxn>
                <a:cxn ang="0">
                  <a:pos x="19" y="32"/>
                </a:cxn>
                <a:cxn ang="0">
                  <a:pos x="19" y="32"/>
                </a:cxn>
                <a:cxn ang="0">
                  <a:pos x="23" y="32"/>
                </a:cxn>
                <a:cxn ang="0">
                  <a:pos x="26" y="29"/>
                </a:cxn>
                <a:cxn ang="0">
                  <a:pos x="29" y="24"/>
                </a:cxn>
                <a:cxn ang="0">
                  <a:pos x="29" y="18"/>
                </a:cxn>
                <a:cxn ang="0">
                  <a:pos x="29" y="18"/>
                </a:cxn>
                <a:cxn ang="0">
                  <a:pos x="29" y="14"/>
                </a:cxn>
                <a:cxn ang="0">
                  <a:pos x="27" y="10"/>
                </a:cxn>
                <a:cxn ang="0">
                  <a:pos x="23" y="6"/>
                </a:cxn>
                <a:cxn ang="0">
                  <a:pos x="19" y="4"/>
                </a:cxn>
                <a:cxn ang="0">
                  <a:pos x="19" y="4"/>
                </a:cxn>
                <a:cxn ang="0">
                  <a:pos x="13" y="6"/>
                </a:cxn>
                <a:cxn ang="0">
                  <a:pos x="10" y="10"/>
                </a:cxn>
                <a:cxn ang="0">
                  <a:pos x="7" y="14"/>
                </a:cxn>
                <a:cxn ang="0">
                  <a:pos x="7" y="20"/>
                </a:cxn>
                <a:cxn ang="0">
                  <a:pos x="7" y="20"/>
                </a:cxn>
                <a:cxn ang="0">
                  <a:pos x="36" y="18"/>
                </a:cxn>
                <a:cxn ang="0">
                  <a:pos x="36" y="18"/>
                </a:cxn>
                <a:cxn ang="0">
                  <a:pos x="36" y="24"/>
                </a:cxn>
                <a:cxn ang="0">
                  <a:pos x="34" y="27"/>
                </a:cxn>
                <a:cxn ang="0">
                  <a:pos x="30" y="34"/>
                </a:cxn>
                <a:cxn ang="0">
                  <a:pos x="24" y="37"/>
                </a:cxn>
                <a:cxn ang="0">
                  <a:pos x="17" y="38"/>
                </a:cxn>
                <a:cxn ang="0">
                  <a:pos x="17" y="38"/>
                </a:cxn>
                <a:cxn ang="0">
                  <a:pos x="10" y="37"/>
                </a:cxn>
                <a:cxn ang="0">
                  <a:pos x="6" y="32"/>
                </a:cxn>
                <a:cxn ang="0">
                  <a:pos x="2" y="27"/>
                </a:cxn>
                <a:cxn ang="0">
                  <a:pos x="0" y="20"/>
                </a:cxn>
                <a:cxn ang="0">
                  <a:pos x="0" y="20"/>
                </a:cxn>
                <a:cxn ang="0">
                  <a:pos x="2" y="11"/>
                </a:cxn>
                <a:cxn ang="0">
                  <a:pos x="6" y="6"/>
                </a:cxn>
                <a:cxn ang="0">
                  <a:pos x="12" y="1"/>
                </a:cxn>
                <a:cxn ang="0">
                  <a:pos x="19" y="0"/>
                </a:cxn>
                <a:cxn ang="0">
                  <a:pos x="19" y="0"/>
                </a:cxn>
                <a:cxn ang="0">
                  <a:pos x="26" y="1"/>
                </a:cxn>
                <a:cxn ang="0">
                  <a:pos x="31" y="6"/>
                </a:cxn>
                <a:cxn ang="0">
                  <a:pos x="34" y="11"/>
                </a:cxn>
                <a:cxn ang="0">
                  <a:pos x="36" y="18"/>
                </a:cxn>
                <a:cxn ang="0">
                  <a:pos x="36" y="18"/>
                </a:cxn>
              </a:cxnLst>
              <a:rect l="0" t="0" r="r" b="b"/>
              <a:pathLst>
                <a:path w="36" h="38">
                  <a:moveTo>
                    <a:pt x="7" y="20"/>
                  </a:moveTo>
                  <a:lnTo>
                    <a:pt x="7" y="20"/>
                  </a:lnTo>
                  <a:lnTo>
                    <a:pt x="7" y="24"/>
                  </a:lnTo>
                  <a:lnTo>
                    <a:pt x="10" y="29"/>
                  </a:lnTo>
                  <a:lnTo>
                    <a:pt x="13" y="32"/>
                  </a:lnTo>
                  <a:lnTo>
                    <a:pt x="19" y="32"/>
                  </a:lnTo>
                  <a:lnTo>
                    <a:pt x="19" y="32"/>
                  </a:lnTo>
                  <a:lnTo>
                    <a:pt x="23" y="32"/>
                  </a:lnTo>
                  <a:lnTo>
                    <a:pt x="26" y="29"/>
                  </a:lnTo>
                  <a:lnTo>
                    <a:pt x="29" y="24"/>
                  </a:lnTo>
                  <a:lnTo>
                    <a:pt x="29" y="18"/>
                  </a:lnTo>
                  <a:lnTo>
                    <a:pt x="29" y="18"/>
                  </a:lnTo>
                  <a:lnTo>
                    <a:pt x="29" y="14"/>
                  </a:lnTo>
                  <a:lnTo>
                    <a:pt x="27" y="10"/>
                  </a:lnTo>
                  <a:lnTo>
                    <a:pt x="23" y="6"/>
                  </a:lnTo>
                  <a:lnTo>
                    <a:pt x="19" y="4"/>
                  </a:lnTo>
                  <a:lnTo>
                    <a:pt x="19" y="4"/>
                  </a:lnTo>
                  <a:lnTo>
                    <a:pt x="13" y="6"/>
                  </a:lnTo>
                  <a:lnTo>
                    <a:pt x="10" y="10"/>
                  </a:lnTo>
                  <a:lnTo>
                    <a:pt x="7" y="14"/>
                  </a:lnTo>
                  <a:lnTo>
                    <a:pt x="7" y="20"/>
                  </a:lnTo>
                  <a:lnTo>
                    <a:pt x="7" y="20"/>
                  </a:lnTo>
                  <a:close/>
                  <a:moveTo>
                    <a:pt x="36" y="18"/>
                  </a:moveTo>
                  <a:lnTo>
                    <a:pt x="36" y="18"/>
                  </a:lnTo>
                  <a:lnTo>
                    <a:pt x="36" y="24"/>
                  </a:lnTo>
                  <a:lnTo>
                    <a:pt x="34" y="27"/>
                  </a:lnTo>
                  <a:lnTo>
                    <a:pt x="30" y="34"/>
                  </a:lnTo>
                  <a:lnTo>
                    <a:pt x="24" y="37"/>
                  </a:lnTo>
                  <a:lnTo>
                    <a:pt x="17" y="38"/>
                  </a:lnTo>
                  <a:lnTo>
                    <a:pt x="17" y="38"/>
                  </a:lnTo>
                  <a:lnTo>
                    <a:pt x="10" y="37"/>
                  </a:lnTo>
                  <a:lnTo>
                    <a:pt x="6" y="32"/>
                  </a:lnTo>
                  <a:lnTo>
                    <a:pt x="2" y="27"/>
                  </a:lnTo>
                  <a:lnTo>
                    <a:pt x="0" y="20"/>
                  </a:lnTo>
                  <a:lnTo>
                    <a:pt x="0" y="20"/>
                  </a:lnTo>
                  <a:lnTo>
                    <a:pt x="2" y="11"/>
                  </a:lnTo>
                  <a:lnTo>
                    <a:pt x="6" y="6"/>
                  </a:lnTo>
                  <a:lnTo>
                    <a:pt x="12" y="1"/>
                  </a:lnTo>
                  <a:lnTo>
                    <a:pt x="19" y="0"/>
                  </a:lnTo>
                  <a:lnTo>
                    <a:pt x="19" y="0"/>
                  </a:lnTo>
                  <a:lnTo>
                    <a:pt x="26" y="1"/>
                  </a:lnTo>
                  <a:lnTo>
                    <a:pt x="31" y="6"/>
                  </a:lnTo>
                  <a:lnTo>
                    <a:pt x="34" y="11"/>
                  </a:lnTo>
                  <a:lnTo>
                    <a:pt x="36" y="18"/>
                  </a:lnTo>
                  <a:lnTo>
                    <a:pt x="36" y="1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5" name="Freeform 27"/>
            <p:cNvSpPr/>
            <p:nvPr/>
          </p:nvSpPr>
          <p:spPr>
            <a:xfrm>
              <a:off x="6965950" y="6430963"/>
              <a:ext cx="23813" cy="41275"/>
            </a:xfrm>
            <a:custGeom>
              <a:avLst/>
              <a:gdLst/>
              <a:ahLst/>
              <a:cxnLst>
                <a:cxn ang="0">
                  <a:pos x="0" y="0"/>
                </a:cxn>
                <a:cxn ang="0">
                  <a:pos x="7" y="0"/>
                </a:cxn>
                <a:cxn ang="0">
                  <a:pos x="7" y="23"/>
                </a:cxn>
                <a:cxn ang="0">
                  <a:pos x="7" y="23"/>
                </a:cxn>
                <a:cxn ang="0">
                  <a:pos x="7" y="23"/>
                </a:cxn>
                <a:cxn ang="0">
                  <a:pos x="8" y="20"/>
                </a:cxn>
                <a:cxn ang="0">
                  <a:pos x="11" y="17"/>
                </a:cxn>
                <a:cxn ang="0">
                  <a:pos x="11" y="17"/>
                </a:cxn>
                <a:cxn ang="0">
                  <a:pos x="14" y="16"/>
                </a:cxn>
                <a:cxn ang="0">
                  <a:pos x="18" y="16"/>
                </a:cxn>
                <a:cxn ang="0">
                  <a:pos x="18" y="16"/>
                </a:cxn>
                <a:cxn ang="0">
                  <a:pos x="22" y="16"/>
                </a:cxn>
                <a:cxn ang="0">
                  <a:pos x="27" y="19"/>
                </a:cxn>
                <a:cxn ang="0">
                  <a:pos x="29" y="24"/>
                </a:cxn>
                <a:cxn ang="0">
                  <a:pos x="31" y="31"/>
                </a:cxn>
                <a:cxn ang="0">
                  <a:pos x="31" y="53"/>
                </a:cxn>
                <a:cxn ang="0">
                  <a:pos x="24" y="53"/>
                </a:cxn>
                <a:cxn ang="0">
                  <a:pos x="24" y="33"/>
                </a:cxn>
                <a:cxn ang="0">
                  <a:pos x="24" y="33"/>
                </a:cxn>
                <a:cxn ang="0">
                  <a:pos x="24" y="29"/>
                </a:cxn>
                <a:cxn ang="0">
                  <a:pos x="22" y="24"/>
                </a:cxn>
                <a:cxn ang="0">
                  <a:pos x="20" y="22"/>
                </a:cxn>
                <a:cxn ang="0">
                  <a:pos x="15" y="22"/>
                </a:cxn>
                <a:cxn ang="0">
                  <a:pos x="15" y="22"/>
                </a:cxn>
                <a:cxn ang="0">
                  <a:pos x="13" y="22"/>
                </a:cxn>
                <a:cxn ang="0">
                  <a:pos x="10" y="23"/>
                </a:cxn>
                <a:cxn ang="0">
                  <a:pos x="7" y="29"/>
                </a:cxn>
                <a:cxn ang="0">
                  <a:pos x="7" y="29"/>
                </a:cxn>
                <a:cxn ang="0">
                  <a:pos x="7" y="31"/>
                </a:cxn>
                <a:cxn ang="0">
                  <a:pos x="7" y="53"/>
                </a:cxn>
                <a:cxn ang="0">
                  <a:pos x="0" y="53"/>
                </a:cxn>
                <a:cxn ang="0">
                  <a:pos x="0" y="0"/>
                </a:cxn>
                <a:cxn ang="0">
                  <a:pos x="0" y="0"/>
                </a:cxn>
              </a:cxnLst>
              <a:rect l="0" t="0" r="r" b="b"/>
              <a:pathLst>
                <a:path w="31" h="53">
                  <a:moveTo>
                    <a:pt x="0" y="0"/>
                  </a:moveTo>
                  <a:lnTo>
                    <a:pt x="7" y="0"/>
                  </a:lnTo>
                  <a:lnTo>
                    <a:pt x="7" y="23"/>
                  </a:lnTo>
                  <a:lnTo>
                    <a:pt x="7" y="23"/>
                  </a:lnTo>
                  <a:lnTo>
                    <a:pt x="7" y="23"/>
                  </a:lnTo>
                  <a:lnTo>
                    <a:pt x="8" y="20"/>
                  </a:lnTo>
                  <a:lnTo>
                    <a:pt x="11" y="17"/>
                  </a:lnTo>
                  <a:lnTo>
                    <a:pt x="11" y="17"/>
                  </a:lnTo>
                  <a:lnTo>
                    <a:pt x="14" y="16"/>
                  </a:lnTo>
                  <a:lnTo>
                    <a:pt x="18" y="16"/>
                  </a:lnTo>
                  <a:lnTo>
                    <a:pt x="18" y="16"/>
                  </a:lnTo>
                  <a:lnTo>
                    <a:pt x="22" y="16"/>
                  </a:lnTo>
                  <a:lnTo>
                    <a:pt x="27" y="19"/>
                  </a:lnTo>
                  <a:lnTo>
                    <a:pt x="29" y="24"/>
                  </a:lnTo>
                  <a:lnTo>
                    <a:pt x="31" y="31"/>
                  </a:lnTo>
                  <a:lnTo>
                    <a:pt x="31" y="53"/>
                  </a:lnTo>
                  <a:lnTo>
                    <a:pt x="24" y="53"/>
                  </a:lnTo>
                  <a:lnTo>
                    <a:pt x="24" y="33"/>
                  </a:lnTo>
                  <a:lnTo>
                    <a:pt x="24" y="33"/>
                  </a:lnTo>
                  <a:lnTo>
                    <a:pt x="24" y="29"/>
                  </a:lnTo>
                  <a:lnTo>
                    <a:pt x="22" y="24"/>
                  </a:lnTo>
                  <a:lnTo>
                    <a:pt x="20" y="22"/>
                  </a:lnTo>
                  <a:lnTo>
                    <a:pt x="15" y="22"/>
                  </a:lnTo>
                  <a:lnTo>
                    <a:pt x="15" y="22"/>
                  </a:lnTo>
                  <a:lnTo>
                    <a:pt x="13" y="22"/>
                  </a:lnTo>
                  <a:lnTo>
                    <a:pt x="10" y="23"/>
                  </a:lnTo>
                  <a:lnTo>
                    <a:pt x="7" y="29"/>
                  </a:lnTo>
                  <a:lnTo>
                    <a:pt x="7" y="29"/>
                  </a:lnTo>
                  <a:lnTo>
                    <a:pt x="7" y="31"/>
                  </a:lnTo>
                  <a:lnTo>
                    <a:pt x="7" y="53"/>
                  </a:lnTo>
                  <a:lnTo>
                    <a:pt x="0" y="53"/>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6" name="Freeform 28"/>
            <p:cNvSpPr/>
            <p:nvPr/>
          </p:nvSpPr>
          <p:spPr>
            <a:xfrm>
              <a:off x="6997700" y="6443663"/>
              <a:ext cx="25400" cy="28575"/>
            </a:xfrm>
            <a:custGeom>
              <a:avLst/>
              <a:gdLst/>
              <a:ahLst/>
              <a:cxnLst>
                <a:cxn ang="0">
                  <a:pos x="1" y="11"/>
                </a:cxn>
                <a:cxn ang="0">
                  <a:pos x="1" y="11"/>
                </a:cxn>
                <a:cxn ang="0">
                  <a:pos x="0" y="1"/>
                </a:cxn>
                <a:cxn ang="0">
                  <a:pos x="7" y="1"/>
                </a:cxn>
                <a:cxn ang="0">
                  <a:pos x="7" y="7"/>
                </a:cxn>
                <a:cxn ang="0">
                  <a:pos x="7" y="7"/>
                </a:cxn>
                <a:cxn ang="0">
                  <a:pos x="7" y="7"/>
                </a:cxn>
                <a:cxn ang="0">
                  <a:pos x="8" y="4"/>
                </a:cxn>
                <a:cxn ang="0">
                  <a:pos x="11" y="1"/>
                </a:cxn>
                <a:cxn ang="0">
                  <a:pos x="14" y="0"/>
                </a:cxn>
                <a:cxn ang="0">
                  <a:pos x="18" y="0"/>
                </a:cxn>
                <a:cxn ang="0">
                  <a:pos x="18" y="0"/>
                </a:cxn>
                <a:cxn ang="0">
                  <a:pos x="22" y="0"/>
                </a:cxn>
                <a:cxn ang="0">
                  <a:pos x="26" y="3"/>
                </a:cxn>
                <a:cxn ang="0">
                  <a:pos x="30" y="8"/>
                </a:cxn>
                <a:cxn ang="0">
                  <a:pos x="32" y="15"/>
                </a:cxn>
                <a:cxn ang="0">
                  <a:pos x="32" y="37"/>
                </a:cxn>
                <a:cxn ang="0">
                  <a:pos x="25" y="37"/>
                </a:cxn>
                <a:cxn ang="0">
                  <a:pos x="25" y="15"/>
                </a:cxn>
                <a:cxn ang="0">
                  <a:pos x="25" y="15"/>
                </a:cxn>
                <a:cxn ang="0">
                  <a:pos x="25" y="13"/>
                </a:cxn>
                <a:cxn ang="0">
                  <a:pos x="23" y="8"/>
                </a:cxn>
                <a:cxn ang="0">
                  <a:pos x="21" y="6"/>
                </a:cxn>
                <a:cxn ang="0">
                  <a:pos x="16" y="6"/>
                </a:cxn>
                <a:cxn ang="0">
                  <a:pos x="16" y="6"/>
                </a:cxn>
                <a:cxn ang="0">
                  <a:pos x="14" y="6"/>
                </a:cxn>
                <a:cxn ang="0">
                  <a:pos x="11" y="7"/>
                </a:cxn>
                <a:cxn ang="0">
                  <a:pos x="8" y="10"/>
                </a:cxn>
                <a:cxn ang="0">
                  <a:pos x="8" y="13"/>
                </a:cxn>
                <a:cxn ang="0">
                  <a:pos x="8" y="13"/>
                </a:cxn>
                <a:cxn ang="0">
                  <a:pos x="7" y="15"/>
                </a:cxn>
                <a:cxn ang="0">
                  <a:pos x="7" y="37"/>
                </a:cxn>
                <a:cxn ang="0">
                  <a:pos x="1" y="37"/>
                </a:cxn>
                <a:cxn ang="0">
                  <a:pos x="1" y="11"/>
                </a:cxn>
                <a:cxn ang="0">
                  <a:pos x="1" y="11"/>
                </a:cxn>
              </a:cxnLst>
              <a:rect l="0" t="0" r="r" b="b"/>
              <a:pathLst>
                <a:path w="32" h="37">
                  <a:moveTo>
                    <a:pt x="1" y="11"/>
                  </a:moveTo>
                  <a:lnTo>
                    <a:pt x="1" y="11"/>
                  </a:lnTo>
                  <a:lnTo>
                    <a:pt x="0" y="1"/>
                  </a:lnTo>
                  <a:lnTo>
                    <a:pt x="7" y="1"/>
                  </a:lnTo>
                  <a:lnTo>
                    <a:pt x="7" y="7"/>
                  </a:lnTo>
                  <a:lnTo>
                    <a:pt x="7" y="7"/>
                  </a:lnTo>
                  <a:lnTo>
                    <a:pt x="7" y="7"/>
                  </a:lnTo>
                  <a:lnTo>
                    <a:pt x="8" y="4"/>
                  </a:lnTo>
                  <a:lnTo>
                    <a:pt x="11" y="1"/>
                  </a:lnTo>
                  <a:lnTo>
                    <a:pt x="14" y="0"/>
                  </a:lnTo>
                  <a:lnTo>
                    <a:pt x="18" y="0"/>
                  </a:lnTo>
                  <a:lnTo>
                    <a:pt x="18" y="0"/>
                  </a:lnTo>
                  <a:lnTo>
                    <a:pt x="22" y="0"/>
                  </a:lnTo>
                  <a:lnTo>
                    <a:pt x="26" y="3"/>
                  </a:lnTo>
                  <a:lnTo>
                    <a:pt x="30" y="8"/>
                  </a:lnTo>
                  <a:lnTo>
                    <a:pt x="32" y="15"/>
                  </a:lnTo>
                  <a:lnTo>
                    <a:pt x="32" y="37"/>
                  </a:lnTo>
                  <a:lnTo>
                    <a:pt x="25" y="37"/>
                  </a:lnTo>
                  <a:lnTo>
                    <a:pt x="25" y="15"/>
                  </a:lnTo>
                  <a:lnTo>
                    <a:pt x="25" y="15"/>
                  </a:lnTo>
                  <a:lnTo>
                    <a:pt x="25" y="13"/>
                  </a:lnTo>
                  <a:lnTo>
                    <a:pt x="23" y="8"/>
                  </a:lnTo>
                  <a:lnTo>
                    <a:pt x="21" y="6"/>
                  </a:lnTo>
                  <a:lnTo>
                    <a:pt x="16" y="6"/>
                  </a:lnTo>
                  <a:lnTo>
                    <a:pt x="16" y="6"/>
                  </a:lnTo>
                  <a:lnTo>
                    <a:pt x="14" y="6"/>
                  </a:lnTo>
                  <a:lnTo>
                    <a:pt x="11" y="7"/>
                  </a:lnTo>
                  <a:lnTo>
                    <a:pt x="8" y="10"/>
                  </a:lnTo>
                  <a:lnTo>
                    <a:pt x="8" y="13"/>
                  </a:lnTo>
                  <a:lnTo>
                    <a:pt x="8" y="13"/>
                  </a:lnTo>
                  <a:lnTo>
                    <a:pt x="7" y="15"/>
                  </a:lnTo>
                  <a:lnTo>
                    <a:pt x="7" y="37"/>
                  </a:lnTo>
                  <a:lnTo>
                    <a:pt x="1" y="37"/>
                  </a:lnTo>
                  <a:lnTo>
                    <a:pt x="1" y="11"/>
                  </a:lnTo>
                  <a:lnTo>
                    <a:pt x="1" y="1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7" name="Freeform 29"/>
            <p:cNvSpPr/>
            <p:nvPr/>
          </p:nvSpPr>
          <p:spPr>
            <a:xfrm>
              <a:off x="7045325" y="6432550"/>
              <a:ext cx="20638" cy="39687"/>
            </a:xfrm>
            <a:custGeom>
              <a:avLst/>
              <a:gdLst/>
              <a:ahLst/>
              <a:cxnLst>
                <a:cxn ang="0">
                  <a:pos x="0" y="0"/>
                </a:cxn>
                <a:cxn ang="0">
                  <a:pos x="27" y="0"/>
                </a:cxn>
                <a:cxn ang="0">
                  <a:pos x="27" y="6"/>
                </a:cxn>
                <a:cxn ang="0">
                  <a:pos x="6" y="6"/>
                </a:cxn>
                <a:cxn ang="0">
                  <a:pos x="6" y="22"/>
                </a:cxn>
                <a:cxn ang="0">
                  <a:pos x="26" y="22"/>
                </a:cxn>
                <a:cxn ang="0">
                  <a:pos x="26" y="28"/>
                </a:cxn>
                <a:cxn ang="0">
                  <a:pos x="6" y="28"/>
                </a:cxn>
                <a:cxn ang="0">
                  <a:pos x="6" y="51"/>
                </a:cxn>
                <a:cxn ang="0">
                  <a:pos x="0" y="51"/>
                </a:cxn>
                <a:cxn ang="0">
                  <a:pos x="0" y="0"/>
                </a:cxn>
                <a:cxn ang="0">
                  <a:pos x="0" y="0"/>
                </a:cxn>
              </a:cxnLst>
              <a:rect l="0" t="0" r="r" b="b"/>
              <a:pathLst>
                <a:path w="27" h="51">
                  <a:moveTo>
                    <a:pt x="0" y="0"/>
                  </a:moveTo>
                  <a:lnTo>
                    <a:pt x="27" y="0"/>
                  </a:lnTo>
                  <a:lnTo>
                    <a:pt x="27" y="6"/>
                  </a:lnTo>
                  <a:lnTo>
                    <a:pt x="6" y="6"/>
                  </a:lnTo>
                  <a:lnTo>
                    <a:pt x="6" y="22"/>
                  </a:lnTo>
                  <a:lnTo>
                    <a:pt x="26" y="22"/>
                  </a:lnTo>
                  <a:lnTo>
                    <a:pt x="26" y="28"/>
                  </a:lnTo>
                  <a:lnTo>
                    <a:pt x="6" y="28"/>
                  </a:lnTo>
                  <a:lnTo>
                    <a:pt x="6" y="51"/>
                  </a:lnTo>
                  <a:lnTo>
                    <a:pt x="0" y="51"/>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8" name="Freeform 30"/>
            <p:cNvSpPr>
              <a:spLocks noEditPoints="1"/>
            </p:cNvSpPr>
            <p:nvPr/>
          </p:nvSpPr>
          <p:spPr>
            <a:xfrm>
              <a:off x="7069138" y="6443663"/>
              <a:ext cx="25400" cy="30162"/>
            </a:xfrm>
            <a:custGeom>
              <a:avLst/>
              <a:gdLst/>
              <a:ahLst/>
              <a:cxnLst>
                <a:cxn ang="0">
                  <a:pos x="25" y="15"/>
                </a:cxn>
                <a:cxn ang="0">
                  <a:pos x="25" y="15"/>
                </a:cxn>
                <a:cxn ang="0">
                  <a:pos x="25" y="11"/>
                </a:cxn>
                <a:cxn ang="0">
                  <a:pos x="24" y="8"/>
                </a:cxn>
                <a:cxn ang="0">
                  <a:pos x="21" y="6"/>
                </a:cxn>
                <a:cxn ang="0">
                  <a:pos x="17" y="4"/>
                </a:cxn>
                <a:cxn ang="0">
                  <a:pos x="17" y="4"/>
                </a:cxn>
                <a:cxn ang="0">
                  <a:pos x="13" y="6"/>
                </a:cxn>
                <a:cxn ang="0">
                  <a:pos x="9" y="8"/>
                </a:cxn>
                <a:cxn ang="0">
                  <a:pos x="7" y="11"/>
                </a:cxn>
                <a:cxn ang="0">
                  <a:pos x="6" y="15"/>
                </a:cxn>
                <a:cxn ang="0">
                  <a:pos x="25" y="15"/>
                </a:cxn>
                <a:cxn ang="0">
                  <a:pos x="25" y="15"/>
                </a:cxn>
                <a:cxn ang="0">
                  <a:pos x="6" y="20"/>
                </a:cxn>
                <a:cxn ang="0">
                  <a:pos x="6" y="20"/>
                </a:cxn>
                <a:cxn ang="0">
                  <a:pos x="7" y="25"/>
                </a:cxn>
                <a:cxn ang="0">
                  <a:pos x="10" y="29"/>
                </a:cxn>
                <a:cxn ang="0">
                  <a:pos x="14" y="32"/>
                </a:cxn>
                <a:cxn ang="0">
                  <a:pos x="18" y="32"/>
                </a:cxn>
                <a:cxn ang="0">
                  <a:pos x="18" y="32"/>
                </a:cxn>
                <a:cxn ang="0">
                  <a:pos x="24" y="32"/>
                </a:cxn>
                <a:cxn ang="0">
                  <a:pos x="28" y="31"/>
                </a:cxn>
                <a:cxn ang="0">
                  <a:pos x="30" y="35"/>
                </a:cxn>
                <a:cxn ang="0">
                  <a:pos x="30" y="35"/>
                </a:cxn>
                <a:cxn ang="0">
                  <a:pos x="25" y="37"/>
                </a:cxn>
                <a:cxn ang="0">
                  <a:pos x="18" y="38"/>
                </a:cxn>
                <a:cxn ang="0">
                  <a:pos x="18" y="38"/>
                </a:cxn>
                <a:cxn ang="0">
                  <a:pos x="10" y="37"/>
                </a:cxn>
                <a:cxn ang="0">
                  <a:pos x="4" y="32"/>
                </a:cxn>
                <a:cxn ang="0">
                  <a:pos x="2" y="27"/>
                </a:cxn>
                <a:cxn ang="0">
                  <a:pos x="0" y="20"/>
                </a:cxn>
                <a:cxn ang="0">
                  <a:pos x="0" y="20"/>
                </a:cxn>
                <a:cxn ang="0">
                  <a:pos x="2" y="11"/>
                </a:cxn>
                <a:cxn ang="0">
                  <a:pos x="4" y="6"/>
                </a:cxn>
                <a:cxn ang="0">
                  <a:pos x="10" y="1"/>
                </a:cxn>
                <a:cxn ang="0">
                  <a:pos x="17" y="0"/>
                </a:cxn>
                <a:cxn ang="0">
                  <a:pos x="17" y="0"/>
                </a:cxn>
                <a:cxn ang="0">
                  <a:pos x="21" y="0"/>
                </a:cxn>
                <a:cxn ang="0">
                  <a:pos x="24" y="1"/>
                </a:cxn>
                <a:cxn ang="0">
                  <a:pos x="28" y="6"/>
                </a:cxn>
                <a:cxn ang="0">
                  <a:pos x="31" y="11"/>
                </a:cxn>
                <a:cxn ang="0">
                  <a:pos x="33" y="17"/>
                </a:cxn>
                <a:cxn ang="0">
                  <a:pos x="33" y="17"/>
                </a:cxn>
                <a:cxn ang="0">
                  <a:pos x="31" y="20"/>
                </a:cxn>
                <a:cxn ang="0">
                  <a:pos x="6" y="20"/>
                </a:cxn>
                <a:cxn ang="0">
                  <a:pos x="6" y="20"/>
                </a:cxn>
              </a:cxnLst>
              <a:rect l="0" t="0" r="r" b="b"/>
              <a:pathLst>
                <a:path w="33" h="38">
                  <a:moveTo>
                    <a:pt x="25" y="15"/>
                  </a:moveTo>
                  <a:lnTo>
                    <a:pt x="25" y="15"/>
                  </a:lnTo>
                  <a:lnTo>
                    <a:pt x="25" y="11"/>
                  </a:lnTo>
                  <a:lnTo>
                    <a:pt x="24" y="8"/>
                  </a:lnTo>
                  <a:lnTo>
                    <a:pt x="21" y="6"/>
                  </a:lnTo>
                  <a:lnTo>
                    <a:pt x="17" y="4"/>
                  </a:lnTo>
                  <a:lnTo>
                    <a:pt x="17" y="4"/>
                  </a:lnTo>
                  <a:lnTo>
                    <a:pt x="13" y="6"/>
                  </a:lnTo>
                  <a:lnTo>
                    <a:pt x="9" y="8"/>
                  </a:lnTo>
                  <a:lnTo>
                    <a:pt x="7" y="11"/>
                  </a:lnTo>
                  <a:lnTo>
                    <a:pt x="6" y="15"/>
                  </a:lnTo>
                  <a:lnTo>
                    <a:pt x="25" y="15"/>
                  </a:lnTo>
                  <a:lnTo>
                    <a:pt x="25" y="15"/>
                  </a:lnTo>
                  <a:close/>
                  <a:moveTo>
                    <a:pt x="6" y="20"/>
                  </a:moveTo>
                  <a:lnTo>
                    <a:pt x="6" y="20"/>
                  </a:lnTo>
                  <a:lnTo>
                    <a:pt x="7" y="25"/>
                  </a:lnTo>
                  <a:lnTo>
                    <a:pt x="10" y="29"/>
                  </a:lnTo>
                  <a:lnTo>
                    <a:pt x="14" y="32"/>
                  </a:lnTo>
                  <a:lnTo>
                    <a:pt x="18" y="32"/>
                  </a:lnTo>
                  <a:lnTo>
                    <a:pt x="18" y="32"/>
                  </a:lnTo>
                  <a:lnTo>
                    <a:pt x="24" y="32"/>
                  </a:lnTo>
                  <a:lnTo>
                    <a:pt x="28" y="31"/>
                  </a:lnTo>
                  <a:lnTo>
                    <a:pt x="30" y="35"/>
                  </a:lnTo>
                  <a:lnTo>
                    <a:pt x="30" y="35"/>
                  </a:lnTo>
                  <a:lnTo>
                    <a:pt x="25" y="37"/>
                  </a:lnTo>
                  <a:lnTo>
                    <a:pt x="18" y="38"/>
                  </a:lnTo>
                  <a:lnTo>
                    <a:pt x="18" y="38"/>
                  </a:lnTo>
                  <a:lnTo>
                    <a:pt x="10" y="37"/>
                  </a:lnTo>
                  <a:lnTo>
                    <a:pt x="4" y="32"/>
                  </a:lnTo>
                  <a:lnTo>
                    <a:pt x="2" y="27"/>
                  </a:lnTo>
                  <a:lnTo>
                    <a:pt x="0" y="20"/>
                  </a:lnTo>
                  <a:lnTo>
                    <a:pt x="0" y="20"/>
                  </a:lnTo>
                  <a:lnTo>
                    <a:pt x="2" y="11"/>
                  </a:lnTo>
                  <a:lnTo>
                    <a:pt x="4" y="6"/>
                  </a:lnTo>
                  <a:lnTo>
                    <a:pt x="10" y="1"/>
                  </a:lnTo>
                  <a:lnTo>
                    <a:pt x="17" y="0"/>
                  </a:lnTo>
                  <a:lnTo>
                    <a:pt x="17" y="0"/>
                  </a:lnTo>
                  <a:lnTo>
                    <a:pt x="21" y="0"/>
                  </a:lnTo>
                  <a:lnTo>
                    <a:pt x="24" y="1"/>
                  </a:lnTo>
                  <a:lnTo>
                    <a:pt x="28" y="6"/>
                  </a:lnTo>
                  <a:lnTo>
                    <a:pt x="31" y="11"/>
                  </a:lnTo>
                  <a:lnTo>
                    <a:pt x="33" y="17"/>
                  </a:lnTo>
                  <a:lnTo>
                    <a:pt x="33" y="17"/>
                  </a:lnTo>
                  <a:lnTo>
                    <a:pt x="31" y="20"/>
                  </a:lnTo>
                  <a:lnTo>
                    <a:pt x="6" y="20"/>
                  </a:lnTo>
                  <a:lnTo>
                    <a:pt x="6" y="2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39" name="Freeform 31"/>
            <p:cNvSpPr/>
            <p:nvPr/>
          </p:nvSpPr>
          <p:spPr>
            <a:xfrm>
              <a:off x="7100888" y="6443663"/>
              <a:ext cx="14288" cy="28575"/>
            </a:xfrm>
            <a:custGeom>
              <a:avLst/>
              <a:gdLst/>
              <a:ahLst/>
              <a:cxnLst>
                <a:cxn ang="0">
                  <a:pos x="0" y="13"/>
                </a:cxn>
                <a:cxn ang="0">
                  <a:pos x="0" y="13"/>
                </a:cxn>
                <a:cxn ang="0">
                  <a:pos x="0" y="1"/>
                </a:cxn>
                <a:cxn ang="0">
                  <a:pos x="5" y="1"/>
                </a:cxn>
                <a:cxn ang="0">
                  <a:pos x="5" y="8"/>
                </a:cxn>
                <a:cxn ang="0">
                  <a:pos x="7" y="8"/>
                </a:cxn>
                <a:cxn ang="0">
                  <a:pos x="7" y="8"/>
                </a:cxn>
                <a:cxn ang="0">
                  <a:pos x="8" y="4"/>
                </a:cxn>
                <a:cxn ang="0">
                  <a:pos x="9" y="3"/>
                </a:cxn>
                <a:cxn ang="0">
                  <a:pos x="14" y="0"/>
                </a:cxn>
                <a:cxn ang="0">
                  <a:pos x="16" y="0"/>
                </a:cxn>
                <a:cxn ang="0">
                  <a:pos x="16" y="0"/>
                </a:cxn>
                <a:cxn ang="0">
                  <a:pos x="18" y="0"/>
                </a:cxn>
                <a:cxn ang="0">
                  <a:pos x="18" y="7"/>
                </a:cxn>
                <a:cxn ang="0">
                  <a:pos x="18" y="7"/>
                </a:cxn>
                <a:cxn ang="0">
                  <a:pos x="16" y="6"/>
                </a:cxn>
                <a:cxn ang="0">
                  <a:pos x="16" y="6"/>
                </a:cxn>
                <a:cxn ang="0">
                  <a:pos x="12" y="7"/>
                </a:cxn>
                <a:cxn ang="0">
                  <a:pos x="9" y="8"/>
                </a:cxn>
                <a:cxn ang="0">
                  <a:pos x="8" y="11"/>
                </a:cxn>
                <a:cxn ang="0">
                  <a:pos x="7" y="14"/>
                </a:cxn>
                <a:cxn ang="0">
                  <a:pos x="7" y="14"/>
                </a:cxn>
                <a:cxn ang="0">
                  <a:pos x="7" y="18"/>
                </a:cxn>
                <a:cxn ang="0">
                  <a:pos x="7" y="37"/>
                </a:cxn>
                <a:cxn ang="0">
                  <a:pos x="0" y="37"/>
                </a:cxn>
                <a:cxn ang="0">
                  <a:pos x="0" y="13"/>
                </a:cxn>
                <a:cxn ang="0">
                  <a:pos x="0" y="13"/>
                </a:cxn>
              </a:cxnLst>
              <a:rect l="0" t="0" r="r" b="b"/>
              <a:pathLst>
                <a:path w="18" h="37">
                  <a:moveTo>
                    <a:pt x="0" y="13"/>
                  </a:moveTo>
                  <a:lnTo>
                    <a:pt x="0" y="13"/>
                  </a:lnTo>
                  <a:lnTo>
                    <a:pt x="0" y="1"/>
                  </a:lnTo>
                  <a:lnTo>
                    <a:pt x="5" y="1"/>
                  </a:lnTo>
                  <a:lnTo>
                    <a:pt x="5" y="8"/>
                  </a:lnTo>
                  <a:lnTo>
                    <a:pt x="7" y="8"/>
                  </a:lnTo>
                  <a:lnTo>
                    <a:pt x="7" y="8"/>
                  </a:lnTo>
                  <a:lnTo>
                    <a:pt x="8" y="4"/>
                  </a:lnTo>
                  <a:lnTo>
                    <a:pt x="9" y="3"/>
                  </a:lnTo>
                  <a:lnTo>
                    <a:pt x="14" y="0"/>
                  </a:lnTo>
                  <a:lnTo>
                    <a:pt x="16" y="0"/>
                  </a:lnTo>
                  <a:lnTo>
                    <a:pt x="16" y="0"/>
                  </a:lnTo>
                  <a:lnTo>
                    <a:pt x="18" y="0"/>
                  </a:lnTo>
                  <a:lnTo>
                    <a:pt x="18" y="7"/>
                  </a:lnTo>
                  <a:lnTo>
                    <a:pt x="18" y="7"/>
                  </a:lnTo>
                  <a:lnTo>
                    <a:pt x="16" y="6"/>
                  </a:lnTo>
                  <a:lnTo>
                    <a:pt x="16" y="6"/>
                  </a:lnTo>
                  <a:lnTo>
                    <a:pt x="12" y="7"/>
                  </a:lnTo>
                  <a:lnTo>
                    <a:pt x="9" y="8"/>
                  </a:lnTo>
                  <a:lnTo>
                    <a:pt x="8" y="11"/>
                  </a:lnTo>
                  <a:lnTo>
                    <a:pt x="7" y="14"/>
                  </a:lnTo>
                  <a:lnTo>
                    <a:pt x="7" y="14"/>
                  </a:lnTo>
                  <a:lnTo>
                    <a:pt x="7" y="18"/>
                  </a:lnTo>
                  <a:lnTo>
                    <a:pt x="7" y="37"/>
                  </a:lnTo>
                  <a:lnTo>
                    <a:pt x="0" y="37"/>
                  </a:lnTo>
                  <a:lnTo>
                    <a:pt x="0" y="13"/>
                  </a:lnTo>
                  <a:lnTo>
                    <a:pt x="0"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0" name="Freeform 32"/>
            <p:cNvSpPr/>
            <p:nvPr/>
          </p:nvSpPr>
          <p:spPr>
            <a:xfrm>
              <a:off x="7119938" y="6443663"/>
              <a:ext cx="14288" cy="28575"/>
            </a:xfrm>
            <a:custGeom>
              <a:avLst/>
              <a:gdLst/>
              <a:ahLst/>
              <a:cxnLst>
                <a:cxn ang="0">
                  <a:pos x="0" y="13"/>
                </a:cxn>
                <a:cxn ang="0">
                  <a:pos x="0" y="13"/>
                </a:cxn>
                <a:cxn ang="0">
                  <a:pos x="0" y="1"/>
                </a:cxn>
                <a:cxn ang="0">
                  <a:pos x="5" y="1"/>
                </a:cxn>
                <a:cxn ang="0">
                  <a:pos x="5" y="8"/>
                </a:cxn>
                <a:cxn ang="0">
                  <a:pos x="5" y="8"/>
                </a:cxn>
                <a:cxn ang="0">
                  <a:pos x="5" y="8"/>
                </a:cxn>
                <a:cxn ang="0">
                  <a:pos x="7" y="4"/>
                </a:cxn>
                <a:cxn ang="0">
                  <a:pos x="10" y="3"/>
                </a:cxn>
                <a:cxn ang="0">
                  <a:pos x="12" y="0"/>
                </a:cxn>
                <a:cxn ang="0">
                  <a:pos x="15" y="0"/>
                </a:cxn>
                <a:cxn ang="0">
                  <a:pos x="15" y="0"/>
                </a:cxn>
                <a:cxn ang="0">
                  <a:pos x="18" y="0"/>
                </a:cxn>
                <a:cxn ang="0">
                  <a:pos x="18" y="7"/>
                </a:cxn>
                <a:cxn ang="0">
                  <a:pos x="18" y="7"/>
                </a:cxn>
                <a:cxn ang="0">
                  <a:pos x="15" y="6"/>
                </a:cxn>
                <a:cxn ang="0">
                  <a:pos x="15" y="6"/>
                </a:cxn>
                <a:cxn ang="0">
                  <a:pos x="12" y="7"/>
                </a:cxn>
                <a:cxn ang="0">
                  <a:pos x="10" y="8"/>
                </a:cxn>
                <a:cxn ang="0">
                  <a:pos x="8" y="11"/>
                </a:cxn>
                <a:cxn ang="0">
                  <a:pos x="7" y="14"/>
                </a:cxn>
                <a:cxn ang="0">
                  <a:pos x="7" y="14"/>
                </a:cxn>
                <a:cxn ang="0">
                  <a:pos x="7" y="18"/>
                </a:cxn>
                <a:cxn ang="0">
                  <a:pos x="7" y="37"/>
                </a:cxn>
                <a:cxn ang="0">
                  <a:pos x="0" y="37"/>
                </a:cxn>
                <a:cxn ang="0">
                  <a:pos x="0" y="13"/>
                </a:cxn>
                <a:cxn ang="0">
                  <a:pos x="0" y="13"/>
                </a:cxn>
              </a:cxnLst>
              <a:rect l="0" t="0" r="r" b="b"/>
              <a:pathLst>
                <a:path w="18" h="37">
                  <a:moveTo>
                    <a:pt x="0" y="13"/>
                  </a:moveTo>
                  <a:lnTo>
                    <a:pt x="0" y="13"/>
                  </a:lnTo>
                  <a:lnTo>
                    <a:pt x="0" y="1"/>
                  </a:lnTo>
                  <a:lnTo>
                    <a:pt x="5" y="1"/>
                  </a:lnTo>
                  <a:lnTo>
                    <a:pt x="5" y="8"/>
                  </a:lnTo>
                  <a:lnTo>
                    <a:pt x="5" y="8"/>
                  </a:lnTo>
                  <a:lnTo>
                    <a:pt x="5" y="8"/>
                  </a:lnTo>
                  <a:lnTo>
                    <a:pt x="7" y="4"/>
                  </a:lnTo>
                  <a:lnTo>
                    <a:pt x="10" y="3"/>
                  </a:lnTo>
                  <a:lnTo>
                    <a:pt x="12" y="0"/>
                  </a:lnTo>
                  <a:lnTo>
                    <a:pt x="15" y="0"/>
                  </a:lnTo>
                  <a:lnTo>
                    <a:pt x="15" y="0"/>
                  </a:lnTo>
                  <a:lnTo>
                    <a:pt x="18" y="0"/>
                  </a:lnTo>
                  <a:lnTo>
                    <a:pt x="18" y="7"/>
                  </a:lnTo>
                  <a:lnTo>
                    <a:pt x="18" y="7"/>
                  </a:lnTo>
                  <a:lnTo>
                    <a:pt x="15" y="6"/>
                  </a:lnTo>
                  <a:lnTo>
                    <a:pt x="15" y="6"/>
                  </a:lnTo>
                  <a:lnTo>
                    <a:pt x="12" y="7"/>
                  </a:lnTo>
                  <a:lnTo>
                    <a:pt x="10" y="8"/>
                  </a:lnTo>
                  <a:lnTo>
                    <a:pt x="8" y="11"/>
                  </a:lnTo>
                  <a:lnTo>
                    <a:pt x="7" y="14"/>
                  </a:lnTo>
                  <a:lnTo>
                    <a:pt x="7" y="14"/>
                  </a:lnTo>
                  <a:lnTo>
                    <a:pt x="7" y="18"/>
                  </a:lnTo>
                  <a:lnTo>
                    <a:pt x="7" y="37"/>
                  </a:lnTo>
                  <a:lnTo>
                    <a:pt x="0" y="37"/>
                  </a:lnTo>
                  <a:lnTo>
                    <a:pt x="0" y="13"/>
                  </a:lnTo>
                  <a:lnTo>
                    <a:pt x="0"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1" name="Freeform 33"/>
            <p:cNvSpPr>
              <a:spLocks noEditPoints="1"/>
            </p:cNvSpPr>
            <p:nvPr/>
          </p:nvSpPr>
          <p:spPr>
            <a:xfrm>
              <a:off x="7138988" y="6432550"/>
              <a:ext cx="6350" cy="39687"/>
            </a:xfrm>
            <a:custGeom>
              <a:avLst/>
              <a:gdLst/>
              <a:ahLst/>
              <a:cxnLst>
                <a:cxn ang="0">
                  <a:pos x="1" y="51"/>
                </a:cxn>
                <a:cxn ang="0">
                  <a:pos x="1" y="15"/>
                </a:cxn>
                <a:cxn ang="0">
                  <a:pos x="7" y="15"/>
                </a:cxn>
                <a:cxn ang="0">
                  <a:pos x="7" y="51"/>
                </a:cxn>
                <a:cxn ang="0">
                  <a:pos x="1" y="51"/>
                </a:cxn>
                <a:cxn ang="0">
                  <a:pos x="1" y="51"/>
                </a:cxn>
                <a:cxn ang="0">
                  <a:pos x="8" y="4"/>
                </a:cxn>
                <a:cxn ang="0">
                  <a:pos x="8" y="4"/>
                </a:cxn>
                <a:cxn ang="0">
                  <a:pos x="7" y="7"/>
                </a:cxn>
                <a:cxn ang="0">
                  <a:pos x="4" y="8"/>
                </a:cxn>
                <a:cxn ang="0">
                  <a:pos x="4" y="8"/>
                </a:cxn>
                <a:cxn ang="0">
                  <a:pos x="1" y="7"/>
                </a:cxn>
                <a:cxn ang="0">
                  <a:pos x="0" y="4"/>
                </a:cxn>
                <a:cxn ang="0">
                  <a:pos x="0" y="4"/>
                </a:cxn>
                <a:cxn ang="0">
                  <a:pos x="1" y="1"/>
                </a:cxn>
                <a:cxn ang="0">
                  <a:pos x="4" y="0"/>
                </a:cxn>
                <a:cxn ang="0">
                  <a:pos x="4" y="0"/>
                </a:cxn>
                <a:cxn ang="0">
                  <a:pos x="7" y="1"/>
                </a:cxn>
                <a:cxn ang="0">
                  <a:pos x="8" y="4"/>
                </a:cxn>
                <a:cxn ang="0">
                  <a:pos x="8" y="4"/>
                </a:cxn>
              </a:cxnLst>
              <a:rect l="0" t="0" r="r" b="b"/>
              <a:pathLst>
                <a:path w="8" h="51">
                  <a:moveTo>
                    <a:pt x="1" y="51"/>
                  </a:moveTo>
                  <a:lnTo>
                    <a:pt x="1" y="15"/>
                  </a:lnTo>
                  <a:lnTo>
                    <a:pt x="7" y="15"/>
                  </a:lnTo>
                  <a:lnTo>
                    <a:pt x="7" y="51"/>
                  </a:lnTo>
                  <a:lnTo>
                    <a:pt x="1" y="51"/>
                  </a:lnTo>
                  <a:lnTo>
                    <a:pt x="1" y="51"/>
                  </a:lnTo>
                  <a:close/>
                  <a:moveTo>
                    <a:pt x="8" y="4"/>
                  </a:moveTo>
                  <a:lnTo>
                    <a:pt x="8" y="4"/>
                  </a:lnTo>
                  <a:lnTo>
                    <a:pt x="7" y="7"/>
                  </a:lnTo>
                  <a:lnTo>
                    <a:pt x="4" y="8"/>
                  </a:lnTo>
                  <a:lnTo>
                    <a:pt x="4" y="8"/>
                  </a:lnTo>
                  <a:lnTo>
                    <a:pt x="1" y="7"/>
                  </a:lnTo>
                  <a:lnTo>
                    <a:pt x="0" y="4"/>
                  </a:lnTo>
                  <a:lnTo>
                    <a:pt x="0" y="4"/>
                  </a:lnTo>
                  <a:lnTo>
                    <a:pt x="1" y="1"/>
                  </a:lnTo>
                  <a:lnTo>
                    <a:pt x="4" y="0"/>
                  </a:lnTo>
                  <a:lnTo>
                    <a:pt x="4" y="0"/>
                  </a:lnTo>
                  <a:lnTo>
                    <a:pt x="7" y="1"/>
                  </a:lnTo>
                  <a:lnTo>
                    <a:pt x="8" y="4"/>
                  </a:lnTo>
                  <a:lnTo>
                    <a:pt x="8" y="4"/>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2" name="Freeform 34"/>
            <p:cNvSpPr/>
            <p:nvPr/>
          </p:nvSpPr>
          <p:spPr>
            <a:xfrm>
              <a:off x="7151688" y="6443663"/>
              <a:ext cx="19050" cy="30162"/>
            </a:xfrm>
            <a:custGeom>
              <a:avLst/>
              <a:gdLst/>
              <a:ahLst/>
              <a:cxnLst>
                <a:cxn ang="0">
                  <a:pos x="1" y="31"/>
                </a:cxn>
                <a:cxn ang="0">
                  <a:pos x="1" y="31"/>
                </a:cxn>
                <a:cxn ang="0">
                  <a:pos x="6" y="32"/>
                </a:cxn>
                <a:cxn ang="0">
                  <a:pos x="11" y="32"/>
                </a:cxn>
                <a:cxn ang="0">
                  <a:pos x="11" y="32"/>
                </a:cxn>
                <a:cxn ang="0">
                  <a:pos x="14" y="32"/>
                </a:cxn>
                <a:cxn ang="0">
                  <a:pos x="15" y="31"/>
                </a:cxn>
                <a:cxn ang="0">
                  <a:pos x="17" y="29"/>
                </a:cxn>
                <a:cxn ang="0">
                  <a:pos x="18" y="28"/>
                </a:cxn>
                <a:cxn ang="0">
                  <a:pos x="18" y="28"/>
                </a:cxn>
                <a:cxn ang="0">
                  <a:pos x="17" y="25"/>
                </a:cxn>
                <a:cxn ang="0">
                  <a:pos x="17" y="24"/>
                </a:cxn>
                <a:cxn ang="0">
                  <a:pos x="11" y="21"/>
                </a:cxn>
                <a:cxn ang="0">
                  <a:pos x="11" y="21"/>
                </a:cxn>
                <a:cxn ang="0">
                  <a:pos x="7" y="18"/>
                </a:cxn>
                <a:cxn ang="0">
                  <a:pos x="4" y="17"/>
                </a:cxn>
                <a:cxn ang="0">
                  <a:pos x="1" y="14"/>
                </a:cxn>
                <a:cxn ang="0">
                  <a:pos x="1" y="11"/>
                </a:cxn>
                <a:cxn ang="0">
                  <a:pos x="1" y="11"/>
                </a:cxn>
                <a:cxn ang="0">
                  <a:pos x="3" y="7"/>
                </a:cxn>
                <a:cxn ang="0">
                  <a:pos x="4" y="3"/>
                </a:cxn>
                <a:cxn ang="0">
                  <a:pos x="8" y="1"/>
                </a:cxn>
                <a:cxn ang="0">
                  <a:pos x="14" y="0"/>
                </a:cxn>
                <a:cxn ang="0">
                  <a:pos x="14" y="0"/>
                </a:cxn>
                <a:cxn ang="0">
                  <a:pos x="20" y="0"/>
                </a:cxn>
                <a:cxn ang="0">
                  <a:pos x="22" y="3"/>
                </a:cxn>
                <a:cxn ang="0">
                  <a:pos x="21" y="7"/>
                </a:cxn>
                <a:cxn ang="0">
                  <a:pos x="21" y="7"/>
                </a:cxn>
                <a:cxn ang="0">
                  <a:pos x="18" y="6"/>
                </a:cxn>
                <a:cxn ang="0">
                  <a:pos x="14" y="4"/>
                </a:cxn>
                <a:cxn ang="0">
                  <a:pos x="14" y="4"/>
                </a:cxn>
                <a:cxn ang="0">
                  <a:pos x="11" y="6"/>
                </a:cxn>
                <a:cxn ang="0">
                  <a:pos x="10" y="7"/>
                </a:cxn>
                <a:cxn ang="0">
                  <a:pos x="8" y="8"/>
                </a:cxn>
                <a:cxn ang="0">
                  <a:pos x="8" y="10"/>
                </a:cxn>
                <a:cxn ang="0">
                  <a:pos x="8" y="10"/>
                </a:cxn>
                <a:cxn ang="0">
                  <a:pos x="8" y="11"/>
                </a:cxn>
                <a:cxn ang="0">
                  <a:pos x="10" y="14"/>
                </a:cxn>
                <a:cxn ang="0">
                  <a:pos x="14" y="15"/>
                </a:cxn>
                <a:cxn ang="0">
                  <a:pos x="14" y="15"/>
                </a:cxn>
                <a:cxn ang="0">
                  <a:pos x="18" y="18"/>
                </a:cxn>
                <a:cxn ang="0">
                  <a:pos x="21" y="20"/>
                </a:cxn>
                <a:cxn ang="0">
                  <a:pos x="24" y="24"/>
                </a:cxn>
                <a:cxn ang="0">
                  <a:pos x="24" y="27"/>
                </a:cxn>
                <a:cxn ang="0">
                  <a:pos x="24" y="27"/>
                </a:cxn>
                <a:cxn ang="0">
                  <a:pos x="24" y="31"/>
                </a:cxn>
                <a:cxn ang="0">
                  <a:pos x="21" y="35"/>
                </a:cxn>
                <a:cxn ang="0">
                  <a:pos x="17" y="37"/>
                </a:cxn>
                <a:cxn ang="0">
                  <a:pos x="11" y="38"/>
                </a:cxn>
                <a:cxn ang="0">
                  <a:pos x="11" y="38"/>
                </a:cxn>
                <a:cxn ang="0">
                  <a:pos x="6" y="37"/>
                </a:cxn>
                <a:cxn ang="0">
                  <a:pos x="0" y="35"/>
                </a:cxn>
                <a:cxn ang="0">
                  <a:pos x="1" y="31"/>
                </a:cxn>
                <a:cxn ang="0">
                  <a:pos x="1" y="31"/>
                </a:cxn>
              </a:cxnLst>
              <a:rect l="0" t="0" r="r" b="b"/>
              <a:pathLst>
                <a:path w="24" h="38">
                  <a:moveTo>
                    <a:pt x="1" y="31"/>
                  </a:moveTo>
                  <a:lnTo>
                    <a:pt x="1" y="31"/>
                  </a:lnTo>
                  <a:lnTo>
                    <a:pt x="6" y="32"/>
                  </a:lnTo>
                  <a:lnTo>
                    <a:pt x="11" y="32"/>
                  </a:lnTo>
                  <a:lnTo>
                    <a:pt x="11" y="32"/>
                  </a:lnTo>
                  <a:lnTo>
                    <a:pt x="14" y="32"/>
                  </a:lnTo>
                  <a:lnTo>
                    <a:pt x="15" y="31"/>
                  </a:lnTo>
                  <a:lnTo>
                    <a:pt x="17" y="29"/>
                  </a:lnTo>
                  <a:lnTo>
                    <a:pt x="18" y="28"/>
                  </a:lnTo>
                  <a:lnTo>
                    <a:pt x="18" y="28"/>
                  </a:lnTo>
                  <a:lnTo>
                    <a:pt x="17" y="25"/>
                  </a:lnTo>
                  <a:lnTo>
                    <a:pt x="17" y="24"/>
                  </a:lnTo>
                  <a:lnTo>
                    <a:pt x="11" y="21"/>
                  </a:lnTo>
                  <a:lnTo>
                    <a:pt x="11" y="21"/>
                  </a:lnTo>
                  <a:lnTo>
                    <a:pt x="7" y="18"/>
                  </a:lnTo>
                  <a:lnTo>
                    <a:pt x="4" y="17"/>
                  </a:lnTo>
                  <a:lnTo>
                    <a:pt x="1" y="14"/>
                  </a:lnTo>
                  <a:lnTo>
                    <a:pt x="1" y="11"/>
                  </a:lnTo>
                  <a:lnTo>
                    <a:pt x="1" y="11"/>
                  </a:lnTo>
                  <a:lnTo>
                    <a:pt x="3" y="7"/>
                  </a:lnTo>
                  <a:lnTo>
                    <a:pt x="4" y="3"/>
                  </a:lnTo>
                  <a:lnTo>
                    <a:pt x="8" y="1"/>
                  </a:lnTo>
                  <a:lnTo>
                    <a:pt x="14" y="0"/>
                  </a:lnTo>
                  <a:lnTo>
                    <a:pt x="14" y="0"/>
                  </a:lnTo>
                  <a:lnTo>
                    <a:pt x="20" y="0"/>
                  </a:lnTo>
                  <a:lnTo>
                    <a:pt x="22" y="3"/>
                  </a:lnTo>
                  <a:lnTo>
                    <a:pt x="21" y="7"/>
                  </a:lnTo>
                  <a:lnTo>
                    <a:pt x="21" y="7"/>
                  </a:lnTo>
                  <a:lnTo>
                    <a:pt x="18" y="6"/>
                  </a:lnTo>
                  <a:lnTo>
                    <a:pt x="14" y="4"/>
                  </a:lnTo>
                  <a:lnTo>
                    <a:pt x="14" y="4"/>
                  </a:lnTo>
                  <a:lnTo>
                    <a:pt x="11" y="6"/>
                  </a:lnTo>
                  <a:lnTo>
                    <a:pt x="10" y="7"/>
                  </a:lnTo>
                  <a:lnTo>
                    <a:pt x="8" y="8"/>
                  </a:lnTo>
                  <a:lnTo>
                    <a:pt x="8" y="10"/>
                  </a:lnTo>
                  <a:lnTo>
                    <a:pt x="8" y="10"/>
                  </a:lnTo>
                  <a:lnTo>
                    <a:pt x="8" y="11"/>
                  </a:lnTo>
                  <a:lnTo>
                    <a:pt x="10" y="14"/>
                  </a:lnTo>
                  <a:lnTo>
                    <a:pt x="14" y="15"/>
                  </a:lnTo>
                  <a:lnTo>
                    <a:pt x="14" y="15"/>
                  </a:lnTo>
                  <a:lnTo>
                    <a:pt x="18" y="18"/>
                  </a:lnTo>
                  <a:lnTo>
                    <a:pt x="21" y="20"/>
                  </a:lnTo>
                  <a:lnTo>
                    <a:pt x="24" y="24"/>
                  </a:lnTo>
                  <a:lnTo>
                    <a:pt x="24" y="27"/>
                  </a:lnTo>
                  <a:lnTo>
                    <a:pt x="24" y="27"/>
                  </a:lnTo>
                  <a:lnTo>
                    <a:pt x="24" y="31"/>
                  </a:lnTo>
                  <a:lnTo>
                    <a:pt x="21" y="35"/>
                  </a:lnTo>
                  <a:lnTo>
                    <a:pt x="17" y="37"/>
                  </a:lnTo>
                  <a:lnTo>
                    <a:pt x="11" y="38"/>
                  </a:lnTo>
                  <a:lnTo>
                    <a:pt x="11" y="38"/>
                  </a:lnTo>
                  <a:lnTo>
                    <a:pt x="6" y="37"/>
                  </a:lnTo>
                  <a:lnTo>
                    <a:pt x="0" y="35"/>
                  </a:lnTo>
                  <a:lnTo>
                    <a:pt x="1" y="31"/>
                  </a:lnTo>
                  <a:lnTo>
                    <a:pt x="1" y="3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3" name="Freeform 35"/>
            <p:cNvSpPr/>
            <p:nvPr/>
          </p:nvSpPr>
          <p:spPr>
            <a:xfrm>
              <a:off x="7186613" y="6432550"/>
              <a:ext cx="33338" cy="41275"/>
            </a:xfrm>
            <a:custGeom>
              <a:avLst/>
              <a:gdLst/>
              <a:ahLst/>
              <a:cxnLst>
                <a:cxn ang="0">
                  <a:pos x="42" y="49"/>
                </a:cxn>
                <a:cxn ang="0">
                  <a:pos x="42" y="49"/>
                </a:cxn>
                <a:cxn ang="0">
                  <a:pos x="35" y="51"/>
                </a:cxn>
                <a:cxn ang="0">
                  <a:pos x="26" y="52"/>
                </a:cxn>
                <a:cxn ang="0">
                  <a:pos x="26" y="52"/>
                </a:cxn>
                <a:cxn ang="0">
                  <a:pos x="21" y="51"/>
                </a:cxn>
                <a:cxn ang="0">
                  <a:pos x="15" y="51"/>
                </a:cxn>
                <a:cxn ang="0">
                  <a:pos x="11" y="48"/>
                </a:cxn>
                <a:cxn ang="0">
                  <a:pos x="8" y="45"/>
                </a:cxn>
                <a:cxn ang="0">
                  <a:pos x="8" y="45"/>
                </a:cxn>
                <a:cxn ang="0">
                  <a:pos x="4" y="41"/>
                </a:cxn>
                <a:cxn ang="0">
                  <a:pos x="3" y="36"/>
                </a:cxn>
                <a:cxn ang="0">
                  <a:pos x="1" y="32"/>
                </a:cxn>
                <a:cxn ang="0">
                  <a:pos x="0" y="27"/>
                </a:cxn>
                <a:cxn ang="0">
                  <a:pos x="0" y="27"/>
                </a:cxn>
                <a:cxn ang="0">
                  <a:pos x="1" y="21"/>
                </a:cxn>
                <a:cxn ang="0">
                  <a:pos x="3" y="15"/>
                </a:cxn>
                <a:cxn ang="0">
                  <a:pos x="4" y="11"/>
                </a:cxn>
                <a:cxn ang="0">
                  <a:pos x="8" y="7"/>
                </a:cxn>
                <a:cxn ang="0">
                  <a:pos x="12" y="4"/>
                </a:cxn>
                <a:cxn ang="0">
                  <a:pos x="17" y="1"/>
                </a:cxn>
                <a:cxn ang="0">
                  <a:pos x="22" y="0"/>
                </a:cxn>
                <a:cxn ang="0">
                  <a:pos x="28" y="0"/>
                </a:cxn>
                <a:cxn ang="0">
                  <a:pos x="28" y="0"/>
                </a:cxn>
                <a:cxn ang="0">
                  <a:pos x="35" y="1"/>
                </a:cxn>
                <a:cxn ang="0">
                  <a:pos x="40" y="3"/>
                </a:cxn>
                <a:cxn ang="0">
                  <a:pos x="39" y="8"/>
                </a:cxn>
                <a:cxn ang="0">
                  <a:pos x="39" y="8"/>
                </a:cxn>
                <a:cxn ang="0">
                  <a:pos x="33" y="6"/>
                </a:cxn>
                <a:cxn ang="0">
                  <a:pos x="28" y="6"/>
                </a:cxn>
                <a:cxn ang="0">
                  <a:pos x="28" y="6"/>
                </a:cxn>
                <a:cxn ang="0">
                  <a:pos x="19" y="7"/>
                </a:cxn>
                <a:cxn ang="0">
                  <a:pos x="12" y="11"/>
                </a:cxn>
                <a:cxn ang="0">
                  <a:pos x="8" y="17"/>
                </a:cxn>
                <a:cxn ang="0">
                  <a:pos x="7" y="25"/>
                </a:cxn>
                <a:cxn ang="0">
                  <a:pos x="7" y="25"/>
                </a:cxn>
                <a:cxn ang="0">
                  <a:pos x="8" y="34"/>
                </a:cxn>
                <a:cxn ang="0">
                  <a:pos x="12" y="41"/>
                </a:cxn>
                <a:cxn ang="0">
                  <a:pos x="19" y="45"/>
                </a:cxn>
                <a:cxn ang="0">
                  <a:pos x="26" y="46"/>
                </a:cxn>
                <a:cxn ang="0">
                  <a:pos x="26" y="46"/>
                </a:cxn>
                <a:cxn ang="0">
                  <a:pos x="32" y="46"/>
                </a:cxn>
                <a:cxn ang="0">
                  <a:pos x="35" y="45"/>
                </a:cxn>
                <a:cxn ang="0">
                  <a:pos x="35" y="29"/>
                </a:cxn>
                <a:cxn ang="0">
                  <a:pos x="25" y="29"/>
                </a:cxn>
                <a:cxn ang="0">
                  <a:pos x="25" y="24"/>
                </a:cxn>
                <a:cxn ang="0">
                  <a:pos x="42" y="24"/>
                </a:cxn>
                <a:cxn ang="0">
                  <a:pos x="42" y="49"/>
                </a:cxn>
                <a:cxn ang="0">
                  <a:pos x="42" y="49"/>
                </a:cxn>
              </a:cxnLst>
              <a:rect l="0" t="0" r="r" b="b"/>
              <a:pathLst>
                <a:path w="42" h="52">
                  <a:moveTo>
                    <a:pt x="42" y="49"/>
                  </a:moveTo>
                  <a:lnTo>
                    <a:pt x="42" y="49"/>
                  </a:lnTo>
                  <a:lnTo>
                    <a:pt x="35" y="51"/>
                  </a:lnTo>
                  <a:lnTo>
                    <a:pt x="26" y="52"/>
                  </a:lnTo>
                  <a:lnTo>
                    <a:pt x="26" y="52"/>
                  </a:lnTo>
                  <a:lnTo>
                    <a:pt x="21" y="51"/>
                  </a:lnTo>
                  <a:lnTo>
                    <a:pt x="15" y="51"/>
                  </a:lnTo>
                  <a:lnTo>
                    <a:pt x="11" y="48"/>
                  </a:lnTo>
                  <a:lnTo>
                    <a:pt x="8" y="45"/>
                  </a:lnTo>
                  <a:lnTo>
                    <a:pt x="8" y="45"/>
                  </a:lnTo>
                  <a:lnTo>
                    <a:pt x="4" y="41"/>
                  </a:lnTo>
                  <a:lnTo>
                    <a:pt x="3" y="36"/>
                  </a:lnTo>
                  <a:lnTo>
                    <a:pt x="1" y="32"/>
                  </a:lnTo>
                  <a:lnTo>
                    <a:pt x="0" y="27"/>
                  </a:lnTo>
                  <a:lnTo>
                    <a:pt x="0" y="27"/>
                  </a:lnTo>
                  <a:lnTo>
                    <a:pt x="1" y="21"/>
                  </a:lnTo>
                  <a:lnTo>
                    <a:pt x="3" y="15"/>
                  </a:lnTo>
                  <a:lnTo>
                    <a:pt x="4" y="11"/>
                  </a:lnTo>
                  <a:lnTo>
                    <a:pt x="8" y="7"/>
                  </a:lnTo>
                  <a:lnTo>
                    <a:pt x="12" y="4"/>
                  </a:lnTo>
                  <a:lnTo>
                    <a:pt x="17" y="1"/>
                  </a:lnTo>
                  <a:lnTo>
                    <a:pt x="22" y="0"/>
                  </a:lnTo>
                  <a:lnTo>
                    <a:pt x="28" y="0"/>
                  </a:lnTo>
                  <a:lnTo>
                    <a:pt x="28" y="0"/>
                  </a:lnTo>
                  <a:lnTo>
                    <a:pt x="35" y="1"/>
                  </a:lnTo>
                  <a:lnTo>
                    <a:pt x="40" y="3"/>
                  </a:lnTo>
                  <a:lnTo>
                    <a:pt x="39" y="8"/>
                  </a:lnTo>
                  <a:lnTo>
                    <a:pt x="39" y="8"/>
                  </a:lnTo>
                  <a:lnTo>
                    <a:pt x="33" y="6"/>
                  </a:lnTo>
                  <a:lnTo>
                    <a:pt x="28" y="6"/>
                  </a:lnTo>
                  <a:lnTo>
                    <a:pt x="28" y="6"/>
                  </a:lnTo>
                  <a:lnTo>
                    <a:pt x="19" y="7"/>
                  </a:lnTo>
                  <a:lnTo>
                    <a:pt x="12" y="11"/>
                  </a:lnTo>
                  <a:lnTo>
                    <a:pt x="8" y="17"/>
                  </a:lnTo>
                  <a:lnTo>
                    <a:pt x="7" y="25"/>
                  </a:lnTo>
                  <a:lnTo>
                    <a:pt x="7" y="25"/>
                  </a:lnTo>
                  <a:lnTo>
                    <a:pt x="8" y="34"/>
                  </a:lnTo>
                  <a:lnTo>
                    <a:pt x="12" y="41"/>
                  </a:lnTo>
                  <a:lnTo>
                    <a:pt x="19" y="45"/>
                  </a:lnTo>
                  <a:lnTo>
                    <a:pt x="26" y="46"/>
                  </a:lnTo>
                  <a:lnTo>
                    <a:pt x="26" y="46"/>
                  </a:lnTo>
                  <a:lnTo>
                    <a:pt x="32" y="46"/>
                  </a:lnTo>
                  <a:lnTo>
                    <a:pt x="35" y="45"/>
                  </a:lnTo>
                  <a:lnTo>
                    <a:pt x="35" y="29"/>
                  </a:lnTo>
                  <a:lnTo>
                    <a:pt x="25" y="29"/>
                  </a:lnTo>
                  <a:lnTo>
                    <a:pt x="25" y="24"/>
                  </a:lnTo>
                  <a:lnTo>
                    <a:pt x="42" y="24"/>
                  </a:lnTo>
                  <a:lnTo>
                    <a:pt x="42" y="49"/>
                  </a:lnTo>
                  <a:lnTo>
                    <a:pt x="42" y="49"/>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4" name="Freeform 36"/>
            <p:cNvSpPr/>
            <p:nvPr/>
          </p:nvSpPr>
          <p:spPr>
            <a:xfrm>
              <a:off x="7227888" y="6430963"/>
              <a:ext cx="6350" cy="41275"/>
            </a:xfrm>
            <a:custGeom>
              <a:avLst/>
              <a:gdLst/>
              <a:ahLst/>
              <a:cxnLst>
                <a:cxn ang="0">
                  <a:pos x="0" y="0"/>
                </a:cxn>
                <a:cxn ang="0">
                  <a:pos x="7" y="0"/>
                </a:cxn>
                <a:cxn ang="0">
                  <a:pos x="7" y="53"/>
                </a:cxn>
                <a:cxn ang="0">
                  <a:pos x="0" y="53"/>
                </a:cxn>
                <a:cxn ang="0">
                  <a:pos x="0" y="0"/>
                </a:cxn>
                <a:cxn ang="0">
                  <a:pos x="0" y="0"/>
                </a:cxn>
              </a:cxnLst>
              <a:rect l="0" t="0" r="r" b="b"/>
              <a:pathLst>
                <a:path w="7" h="53">
                  <a:moveTo>
                    <a:pt x="0" y="0"/>
                  </a:moveTo>
                  <a:lnTo>
                    <a:pt x="7" y="0"/>
                  </a:lnTo>
                  <a:lnTo>
                    <a:pt x="7" y="53"/>
                  </a:lnTo>
                  <a:lnTo>
                    <a:pt x="0" y="53"/>
                  </a:lnTo>
                  <a:lnTo>
                    <a:pt x="0" y="0"/>
                  </a:lnTo>
                  <a:lnTo>
                    <a:pt x="0"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5" name="Freeform 37"/>
            <p:cNvSpPr>
              <a:spLocks noEditPoints="1"/>
            </p:cNvSpPr>
            <p:nvPr/>
          </p:nvSpPr>
          <p:spPr>
            <a:xfrm>
              <a:off x="7240588" y="6443663"/>
              <a:ext cx="28575" cy="30162"/>
            </a:xfrm>
            <a:custGeom>
              <a:avLst/>
              <a:gdLst/>
              <a:ahLst/>
              <a:cxnLst>
                <a:cxn ang="0">
                  <a:pos x="6" y="20"/>
                </a:cxn>
                <a:cxn ang="0">
                  <a:pos x="6" y="20"/>
                </a:cxn>
                <a:cxn ang="0">
                  <a:pos x="7" y="24"/>
                </a:cxn>
                <a:cxn ang="0">
                  <a:pos x="9" y="29"/>
                </a:cxn>
                <a:cxn ang="0">
                  <a:pos x="13" y="32"/>
                </a:cxn>
                <a:cxn ang="0">
                  <a:pos x="17" y="32"/>
                </a:cxn>
                <a:cxn ang="0">
                  <a:pos x="17" y="32"/>
                </a:cxn>
                <a:cxn ang="0">
                  <a:pos x="21" y="32"/>
                </a:cxn>
                <a:cxn ang="0">
                  <a:pos x="25" y="29"/>
                </a:cxn>
                <a:cxn ang="0">
                  <a:pos x="27" y="24"/>
                </a:cxn>
                <a:cxn ang="0">
                  <a:pos x="28" y="18"/>
                </a:cxn>
                <a:cxn ang="0">
                  <a:pos x="28" y="18"/>
                </a:cxn>
                <a:cxn ang="0">
                  <a:pos x="28" y="14"/>
                </a:cxn>
                <a:cxn ang="0">
                  <a:pos x="25" y="10"/>
                </a:cxn>
                <a:cxn ang="0">
                  <a:pos x="23" y="6"/>
                </a:cxn>
                <a:cxn ang="0">
                  <a:pos x="17" y="4"/>
                </a:cxn>
                <a:cxn ang="0">
                  <a:pos x="17" y="4"/>
                </a:cxn>
                <a:cxn ang="0">
                  <a:pos x="13" y="6"/>
                </a:cxn>
                <a:cxn ang="0">
                  <a:pos x="9" y="10"/>
                </a:cxn>
                <a:cxn ang="0">
                  <a:pos x="7" y="14"/>
                </a:cxn>
                <a:cxn ang="0">
                  <a:pos x="6" y="20"/>
                </a:cxn>
                <a:cxn ang="0">
                  <a:pos x="6" y="20"/>
                </a:cxn>
                <a:cxn ang="0">
                  <a:pos x="35" y="18"/>
                </a:cxn>
                <a:cxn ang="0">
                  <a:pos x="35" y="18"/>
                </a:cxn>
                <a:cxn ang="0">
                  <a:pos x="34" y="24"/>
                </a:cxn>
                <a:cxn ang="0">
                  <a:pos x="34" y="27"/>
                </a:cxn>
                <a:cxn ang="0">
                  <a:pos x="30" y="34"/>
                </a:cxn>
                <a:cxn ang="0">
                  <a:pos x="24" y="37"/>
                </a:cxn>
                <a:cxn ang="0">
                  <a:pos x="17" y="38"/>
                </a:cxn>
                <a:cxn ang="0">
                  <a:pos x="17" y="38"/>
                </a:cxn>
                <a:cxn ang="0">
                  <a:pos x="10" y="37"/>
                </a:cxn>
                <a:cxn ang="0">
                  <a:pos x="4" y="32"/>
                </a:cxn>
                <a:cxn ang="0">
                  <a:pos x="2" y="27"/>
                </a:cxn>
                <a:cxn ang="0">
                  <a:pos x="0" y="20"/>
                </a:cxn>
                <a:cxn ang="0">
                  <a:pos x="0" y="20"/>
                </a:cxn>
                <a:cxn ang="0">
                  <a:pos x="2" y="11"/>
                </a:cxn>
                <a:cxn ang="0">
                  <a:pos x="4" y="6"/>
                </a:cxn>
                <a:cxn ang="0">
                  <a:pos x="10" y="1"/>
                </a:cxn>
                <a:cxn ang="0">
                  <a:pos x="17" y="0"/>
                </a:cxn>
                <a:cxn ang="0">
                  <a:pos x="17" y="0"/>
                </a:cxn>
                <a:cxn ang="0">
                  <a:pos x="24" y="1"/>
                </a:cxn>
                <a:cxn ang="0">
                  <a:pos x="30" y="6"/>
                </a:cxn>
                <a:cxn ang="0">
                  <a:pos x="34" y="11"/>
                </a:cxn>
                <a:cxn ang="0">
                  <a:pos x="35" y="18"/>
                </a:cxn>
                <a:cxn ang="0">
                  <a:pos x="35" y="18"/>
                </a:cxn>
              </a:cxnLst>
              <a:rect l="0" t="0" r="r" b="b"/>
              <a:pathLst>
                <a:path w="35" h="38">
                  <a:moveTo>
                    <a:pt x="6" y="20"/>
                  </a:moveTo>
                  <a:lnTo>
                    <a:pt x="6" y="20"/>
                  </a:lnTo>
                  <a:lnTo>
                    <a:pt x="7" y="24"/>
                  </a:lnTo>
                  <a:lnTo>
                    <a:pt x="9" y="29"/>
                  </a:lnTo>
                  <a:lnTo>
                    <a:pt x="13" y="32"/>
                  </a:lnTo>
                  <a:lnTo>
                    <a:pt x="17" y="32"/>
                  </a:lnTo>
                  <a:lnTo>
                    <a:pt x="17" y="32"/>
                  </a:lnTo>
                  <a:lnTo>
                    <a:pt x="21" y="32"/>
                  </a:lnTo>
                  <a:lnTo>
                    <a:pt x="25" y="29"/>
                  </a:lnTo>
                  <a:lnTo>
                    <a:pt x="27" y="24"/>
                  </a:lnTo>
                  <a:lnTo>
                    <a:pt x="28" y="18"/>
                  </a:lnTo>
                  <a:lnTo>
                    <a:pt x="28" y="18"/>
                  </a:lnTo>
                  <a:lnTo>
                    <a:pt x="28" y="14"/>
                  </a:lnTo>
                  <a:lnTo>
                    <a:pt x="25" y="10"/>
                  </a:lnTo>
                  <a:lnTo>
                    <a:pt x="23" y="6"/>
                  </a:lnTo>
                  <a:lnTo>
                    <a:pt x="17" y="4"/>
                  </a:lnTo>
                  <a:lnTo>
                    <a:pt x="17" y="4"/>
                  </a:lnTo>
                  <a:lnTo>
                    <a:pt x="13" y="6"/>
                  </a:lnTo>
                  <a:lnTo>
                    <a:pt x="9" y="10"/>
                  </a:lnTo>
                  <a:lnTo>
                    <a:pt x="7" y="14"/>
                  </a:lnTo>
                  <a:lnTo>
                    <a:pt x="6" y="20"/>
                  </a:lnTo>
                  <a:lnTo>
                    <a:pt x="6" y="20"/>
                  </a:lnTo>
                  <a:close/>
                  <a:moveTo>
                    <a:pt x="35" y="18"/>
                  </a:moveTo>
                  <a:lnTo>
                    <a:pt x="35" y="18"/>
                  </a:lnTo>
                  <a:lnTo>
                    <a:pt x="34" y="24"/>
                  </a:lnTo>
                  <a:lnTo>
                    <a:pt x="34" y="27"/>
                  </a:lnTo>
                  <a:lnTo>
                    <a:pt x="30" y="34"/>
                  </a:lnTo>
                  <a:lnTo>
                    <a:pt x="24" y="37"/>
                  </a:lnTo>
                  <a:lnTo>
                    <a:pt x="17" y="38"/>
                  </a:lnTo>
                  <a:lnTo>
                    <a:pt x="17" y="38"/>
                  </a:lnTo>
                  <a:lnTo>
                    <a:pt x="10" y="37"/>
                  </a:lnTo>
                  <a:lnTo>
                    <a:pt x="4" y="32"/>
                  </a:lnTo>
                  <a:lnTo>
                    <a:pt x="2" y="27"/>
                  </a:lnTo>
                  <a:lnTo>
                    <a:pt x="0" y="20"/>
                  </a:lnTo>
                  <a:lnTo>
                    <a:pt x="0" y="20"/>
                  </a:lnTo>
                  <a:lnTo>
                    <a:pt x="2" y="11"/>
                  </a:lnTo>
                  <a:lnTo>
                    <a:pt x="4" y="6"/>
                  </a:lnTo>
                  <a:lnTo>
                    <a:pt x="10" y="1"/>
                  </a:lnTo>
                  <a:lnTo>
                    <a:pt x="17" y="0"/>
                  </a:lnTo>
                  <a:lnTo>
                    <a:pt x="17" y="0"/>
                  </a:lnTo>
                  <a:lnTo>
                    <a:pt x="24" y="1"/>
                  </a:lnTo>
                  <a:lnTo>
                    <a:pt x="30" y="6"/>
                  </a:lnTo>
                  <a:lnTo>
                    <a:pt x="34" y="11"/>
                  </a:lnTo>
                  <a:lnTo>
                    <a:pt x="35" y="18"/>
                  </a:lnTo>
                  <a:lnTo>
                    <a:pt x="35" y="1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6" name="Freeform 38"/>
            <p:cNvSpPr/>
            <p:nvPr/>
          </p:nvSpPr>
          <p:spPr>
            <a:xfrm>
              <a:off x="7270750" y="6445250"/>
              <a:ext cx="26988" cy="26987"/>
            </a:xfrm>
            <a:custGeom>
              <a:avLst/>
              <a:gdLst/>
              <a:ahLst/>
              <a:cxnLst>
                <a:cxn ang="0">
                  <a:pos x="7" y="0"/>
                </a:cxn>
                <a:cxn ang="0">
                  <a:pos x="14" y="20"/>
                </a:cxn>
                <a:cxn ang="0">
                  <a:pos x="14" y="20"/>
                </a:cxn>
                <a:cxn ang="0">
                  <a:pos x="17" y="30"/>
                </a:cxn>
                <a:cxn ang="0">
                  <a:pos x="17" y="30"/>
                </a:cxn>
                <a:cxn ang="0">
                  <a:pos x="17" y="30"/>
                </a:cxn>
                <a:cxn ang="0">
                  <a:pos x="21" y="20"/>
                </a:cxn>
                <a:cxn ang="0">
                  <a:pos x="28" y="0"/>
                </a:cxn>
                <a:cxn ang="0">
                  <a:pos x="34" y="0"/>
                </a:cxn>
                <a:cxn ang="0">
                  <a:pos x="20" y="36"/>
                </a:cxn>
                <a:cxn ang="0">
                  <a:pos x="14" y="36"/>
                </a:cxn>
                <a:cxn ang="0">
                  <a:pos x="0" y="0"/>
                </a:cxn>
                <a:cxn ang="0">
                  <a:pos x="7" y="0"/>
                </a:cxn>
                <a:cxn ang="0">
                  <a:pos x="7" y="0"/>
                </a:cxn>
              </a:cxnLst>
              <a:rect l="0" t="0" r="r" b="b"/>
              <a:pathLst>
                <a:path w="34" h="36">
                  <a:moveTo>
                    <a:pt x="7" y="0"/>
                  </a:moveTo>
                  <a:lnTo>
                    <a:pt x="14" y="20"/>
                  </a:lnTo>
                  <a:lnTo>
                    <a:pt x="14" y="20"/>
                  </a:lnTo>
                  <a:lnTo>
                    <a:pt x="17" y="30"/>
                  </a:lnTo>
                  <a:lnTo>
                    <a:pt x="17" y="30"/>
                  </a:lnTo>
                  <a:lnTo>
                    <a:pt x="17" y="30"/>
                  </a:lnTo>
                  <a:lnTo>
                    <a:pt x="21" y="20"/>
                  </a:lnTo>
                  <a:lnTo>
                    <a:pt x="28" y="0"/>
                  </a:lnTo>
                  <a:lnTo>
                    <a:pt x="34" y="0"/>
                  </a:lnTo>
                  <a:lnTo>
                    <a:pt x="20" y="36"/>
                  </a:lnTo>
                  <a:lnTo>
                    <a:pt x="14" y="36"/>
                  </a:lnTo>
                  <a:lnTo>
                    <a:pt x="0" y="0"/>
                  </a:lnTo>
                  <a:lnTo>
                    <a:pt x="7" y="0"/>
                  </a:lnTo>
                  <a:lnTo>
                    <a:pt x="7"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7" name="Freeform 39"/>
            <p:cNvSpPr/>
            <p:nvPr/>
          </p:nvSpPr>
          <p:spPr>
            <a:xfrm>
              <a:off x="7300913" y="6443663"/>
              <a:ext cx="19050" cy="30162"/>
            </a:xfrm>
            <a:custGeom>
              <a:avLst/>
              <a:gdLst/>
              <a:ahLst/>
              <a:cxnLst>
                <a:cxn ang="0">
                  <a:pos x="1" y="31"/>
                </a:cxn>
                <a:cxn ang="0">
                  <a:pos x="1" y="31"/>
                </a:cxn>
                <a:cxn ang="0">
                  <a:pos x="5" y="32"/>
                </a:cxn>
                <a:cxn ang="0">
                  <a:pos x="10" y="32"/>
                </a:cxn>
                <a:cxn ang="0">
                  <a:pos x="10" y="32"/>
                </a:cxn>
                <a:cxn ang="0">
                  <a:pos x="12" y="32"/>
                </a:cxn>
                <a:cxn ang="0">
                  <a:pos x="15" y="31"/>
                </a:cxn>
                <a:cxn ang="0">
                  <a:pos x="17" y="29"/>
                </a:cxn>
                <a:cxn ang="0">
                  <a:pos x="17" y="28"/>
                </a:cxn>
                <a:cxn ang="0">
                  <a:pos x="17" y="28"/>
                </a:cxn>
                <a:cxn ang="0">
                  <a:pos x="17" y="25"/>
                </a:cxn>
                <a:cxn ang="0">
                  <a:pos x="15" y="24"/>
                </a:cxn>
                <a:cxn ang="0">
                  <a:pos x="10" y="21"/>
                </a:cxn>
                <a:cxn ang="0">
                  <a:pos x="10" y="21"/>
                </a:cxn>
                <a:cxn ang="0">
                  <a:pos x="5" y="18"/>
                </a:cxn>
                <a:cxn ang="0">
                  <a:pos x="3" y="17"/>
                </a:cxn>
                <a:cxn ang="0">
                  <a:pos x="1" y="14"/>
                </a:cxn>
                <a:cxn ang="0">
                  <a:pos x="1" y="11"/>
                </a:cxn>
                <a:cxn ang="0">
                  <a:pos x="1" y="11"/>
                </a:cxn>
                <a:cxn ang="0">
                  <a:pos x="1" y="7"/>
                </a:cxn>
                <a:cxn ang="0">
                  <a:pos x="4" y="3"/>
                </a:cxn>
                <a:cxn ang="0">
                  <a:pos x="8" y="1"/>
                </a:cxn>
                <a:cxn ang="0">
                  <a:pos x="12" y="0"/>
                </a:cxn>
                <a:cxn ang="0">
                  <a:pos x="12" y="0"/>
                </a:cxn>
                <a:cxn ang="0">
                  <a:pos x="18" y="0"/>
                </a:cxn>
                <a:cxn ang="0">
                  <a:pos x="22" y="3"/>
                </a:cxn>
                <a:cxn ang="0">
                  <a:pos x="21" y="7"/>
                </a:cxn>
                <a:cxn ang="0">
                  <a:pos x="21" y="7"/>
                </a:cxn>
                <a:cxn ang="0">
                  <a:pos x="17" y="6"/>
                </a:cxn>
                <a:cxn ang="0">
                  <a:pos x="12" y="4"/>
                </a:cxn>
                <a:cxn ang="0">
                  <a:pos x="12" y="4"/>
                </a:cxn>
                <a:cxn ang="0">
                  <a:pos x="10" y="6"/>
                </a:cxn>
                <a:cxn ang="0">
                  <a:pos x="8" y="7"/>
                </a:cxn>
                <a:cxn ang="0">
                  <a:pos x="7" y="8"/>
                </a:cxn>
                <a:cxn ang="0">
                  <a:pos x="7" y="10"/>
                </a:cxn>
                <a:cxn ang="0">
                  <a:pos x="7" y="10"/>
                </a:cxn>
                <a:cxn ang="0">
                  <a:pos x="7" y="11"/>
                </a:cxn>
                <a:cxn ang="0">
                  <a:pos x="8" y="14"/>
                </a:cxn>
                <a:cxn ang="0">
                  <a:pos x="14" y="15"/>
                </a:cxn>
                <a:cxn ang="0">
                  <a:pos x="14" y="15"/>
                </a:cxn>
                <a:cxn ang="0">
                  <a:pos x="18" y="18"/>
                </a:cxn>
                <a:cxn ang="0">
                  <a:pos x="21" y="20"/>
                </a:cxn>
                <a:cxn ang="0">
                  <a:pos x="22" y="24"/>
                </a:cxn>
                <a:cxn ang="0">
                  <a:pos x="24" y="27"/>
                </a:cxn>
                <a:cxn ang="0">
                  <a:pos x="24" y="27"/>
                </a:cxn>
                <a:cxn ang="0">
                  <a:pos x="22" y="31"/>
                </a:cxn>
                <a:cxn ang="0">
                  <a:pos x="19" y="35"/>
                </a:cxn>
                <a:cxn ang="0">
                  <a:pos x="15" y="37"/>
                </a:cxn>
                <a:cxn ang="0">
                  <a:pos x="10" y="38"/>
                </a:cxn>
                <a:cxn ang="0">
                  <a:pos x="10" y="38"/>
                </a:cxn>
                <a:cxn ang="0">
                  <a:pos x="4" y="37"/>
                </a:cxn>
                <a:cxn ang="0">
                  <a:pos x="0" y="35"/>
                </a:cxn>
                <a:cxn ang="0">
                  <a:pos x="1" y="31"/>
                </a:cxn>
                <a:cxn ang="0">
                  <a:pos x="1" y="31"/>
                </a:cxn>
              </a:cxnLst>
              <a:rect l="0" t="0" r="r" b="b"/>
              <a:pathLst>
                <a:path w="24" h="38">
                  <a:moveTo>
                    <a:pt x="1" y="31"/>
                  </a:moveTo>
                  <a:lnTo>
                    <a:pt x="1" y="31"/>
                  </a:lnTo>
                  <a:lnTo>
                    <a:pt x="5" y="32"/>
                  </a:lnTo>
                  <a:lnTo>
                    <a:pt x="10" y="32"/>
                  </a:lnTo>
                  <a:lnTo>
                    <a:pt x="10" y="32"/>
                  </a:lnTo>
                  <a:lnTo>
                    <a:pt x="12" y="32"/>
                  </a:lnTo>
                  <a:lnTo>
                    <a:pt x="15" y="31"/>
                  </a:lnTo>
                  <a:lnTo>
                    <a:pt x="17" y="29"/>
                  </a:lnTo>
                  <a:lnTo>
                    <a:pt x="17" y="28"/>
                  </a:lnTo>
                  <a:lnTo>
                    <a:pt x="17" y="28"/>
                  </a:lnTo>
                  <a:lnTo>
                    <a:pt x="17" y="25"/>
                  </a:lnTo>
                  <a:lnTo>
                    <a:pt x="15" y="24"/>
                  </a:lnTo>
                  <a:lnTo>
                    <a:pt x="10" y="21"/>
                  </a:lnTo>
                  <a:lnTo>
                    <a:pt x="10" y="21"/>
                  </a:lnTo>
                  <a:lnTo>
                    <a:pt x="5" y="18"/>
                  </a:lnTo>
                  <a:lnTo>
                    <a:pt x="3" y="17"/>
                  </a:lnTo>
                  <a:lnTo>
                    <a:pt x="1" y="14"/>
                  </a:lnTo>
                  <a:lnTo>
                    <a:pt x="1" y="11"/>
                  </a:lnTo>
                  <a:lnTo>
                    <a:pt x="1" y="11"/>
                  </a:lnTo>
                  <a:lnTo>
                    <a:pt x="1" y="7"/>
                  </a:lnTo>
                  <a:lnTo>
                    <a:pt x="4" y="3"/>
                  </a:lnTo>
                  <a:lnTo>
                    <a:pt x="8" y="1"/>
                  </a:lnTo>
                  <a:lnTo>
                    <a:pt x="12" y="0"/>
                  </a:lnTo>
                  <a:lnTo>
                    <a:pt x="12" y="0"/>
                  </a:lnTo>
                  <a:lnTo>
                    <a:pt x="18" y="0"/>
                  </a:lnTo>
                  <a:lnTo>
                    <a:pt x="22" y="3"/>
                  </a:lnTo>
                  <a:lnTo>
                    <a:pt x="21" y="7"/>
                  </a:lnTo>
                  <a:lnTo>
                    <a:pt x="21" y="7"/>
                  </a:lnTo>
                  <a:lnTo>
                    <a:pt x="17" y="6"/>
                  </a:lnTo>
                  <a:lnTo>
                    <a:pt x="12" y="4"/>
                  </a:lnTo>
                  <a:lnTo>
                    <a:pt x="12" y="4"/>
                  </a:lnTo>
                  <a:lnTo>
                    <a:pt x="10" y="6"/>
                  </a:lnTo>
                  <a:lnTo>
                    <a:pt x="8" y="7"/>
                  </a:lnTo>
                  <a:lnTo>
                    <a:pt x="7" y="8"/>
                  </a:lnTo>
                  <a:lnTo>
                    <a:pt x="7" y="10"/>
                  </a:lnTo>
                  <a:lnTo>
                    <a:pt x="7" y="10"/>
                  </a:lnTo>
                  <a:lnTo>
                    <a:pt x="7" y="11"/>
                  </a:lnTo>
                  <a:lnTo>
                    <a:pt x="8" y="14"/>
                  </a:lnTo>
                  <a:lnTo>
                    <a:pt x="14" y="15"/>
                  </a:lnTo>
                  <a:lnTo>
                    <a:pt x="14" y="15"/>
                  </a:lnTo>
                  <a:lnTo>
                    <a:pt x="18" y="18"/>
                  </a:lnTo>
                  <a:lnTo>
                    <a:pt x="21" y="20"/>
                  </a:lnTo>
                  <a:lnTo>
                    <a:pt x="22" y="24"/>
                  </a:lnTo>
                  <a:lnTo>
                    <a:pt x="24" y="27"/>
                  </a:lnTo>
                  <a:lnTo>
                    <a:pt x="24" y="27"/>
                  </a:lnTo>
                  <a:lnTo>
                    <a:pt x="22" y="31"/>
                  </a:lnTo>
                  <a:lnTo>
                    <a:pt x="19" y="35"/>
                  </a:lnTo>
                  <a:lnTo>
                    <a:pt x="15" y="37"/>
                  </a:lnTo>
                  <a:lnTo>
                    <a:pt x="10" y="38"/>
                  </a:lnTo>
                  <a:lnTo>
                    <a:pt x="10" y="38"/>
                  </a:lnTo>
                  <a:lnTo>
                    <a:pt x="4" y="37"/>
                  </a:lnTo>
                  <a:lnTo>
                    <a:pt x="0" y="35"/>
                  </a:lnTo>
                  <a:lnTo>
                    <a:pt x="1" y="31"/>
                  </a:lnTo>
                  <a:lnTo>
                    <a:pt x="1" y="3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8" name="Freeform 40"/>
            <p:cNvSpPr/>
            <p:nvPr/>
          </p:nvSpPr>
          <p:spPr>
            <a:xfrm>
              <a:off x="7326313" y="6430963"/>
              <a:ext cx="23813" cy="41275"/>
            </a:xfrm>
            <a:custGeom>
              <a:avLst/>
              <a:gdLst/>
              <a:ahLst/>
              <a:cxnLst>
                <a:cxn ang="0">
                  <a:pos x="6" y="33"/>
                </a:cxn>
                <a:cxn ang="0">
                  <a:pos x="6" y="33"/>
                </a:cxn>
                <a:cxn ang="0">
                  <a:pos x="6" y="33"/>
                </a:cxn>
                <a:cxn ang="0">
                  <a:pos x="10" y="29"/>
                </a:cxn>
                <a:cxn ang="0">
                  <a:pos x="20" y="17"/>
                </a:cxn>
                <a:cxn ang="0">
                  <a:pos x="28" y="17"/>
                </a:cxn>
                <a:cxn ang="0">
                  <a:pos x="14" y="31"/>
                </a:cxn>
                <a:cxn ang="0">
                  <a:pos x="29" y="53"/>
                </a:cxn>
                <a:cxn ang="0">
                  <a:pos x="22" y="53"/>
                </a:cxn>
                <a:cxn ang="0">
                  <a:pos x="10" y="36"/>
                </a:cxn>
                <a:cxn ang="0">
                  <a:pos x="6" y="40"/>
                </a:cxn>
                <a:cxn ang="0">
                  <a:pos x="6" y="53"/>
                </a:cxn>
                <a:cxn ang="0">
                  <a:pos x="0" y="53"/>
                </a:cxn>
                <a:cxn ang="0">
                  <a:pos x="0" y="0"/>
                </a:cxn>
                <a:cxn ang="0">
                  <a:pos x="6" y="0"/>
                </a:cxn>
                <a:cxn ang="0">
                  <a:pos x="6" y="33"/>
                </a:cxn>
                <a:cxn ang="0">
                  <a:pos x="6" y="33"/>
                </a:cxn>
              </a:cxnLst>
              <a:rect l="0" t="0" r="r" b="b"/>
              <a:pathLst>
                <a:path w="29" h="53">
                  <a:moveTo>
                    <a:pt x="6" y="33"/>
                  </a:moveTo>
                  <a:lnTo>
                    <a:pt x="6" y="33"/>
                  </a:lnTo>
                  <a:lnTo>
                    <a:pt x="6" y="33"/>
                  </a:lnTo>
                  <a:lnTo>
                    <a:pt x="10" y="29"/>
                  </a:lnTo>
                  <a:lnTo>
                    <a:pt x="20" y="17"/>
                  </a:lnTo>
                  <a:lnTo>
                    <a:pt x="28" y="17"/>
                  </a:lnTo>
                  <a:lnTo>
                    <a:pt x="14" y="31"/>
                  </a:lnTo>
                  <a:lnTo>
                    <a:pt x="29" y="53"/>
                  </a:lnTo>
                  <a:lnTo>
                    <a:pt x="22" y="53"/>
                  </a:lnTo>
                  <a:lnTo>
                    <a:pt x="10" y="36"/>
                  </a:lnTo>
                  <a:lnTo>
                    <a:pt x="6" y="40"/>
                  </a:lnTo>
                  <a:lnTo>
                    <a:pt x="6" y="53"/>
                  </a:lnTo>
                  <a:lnTo>
                    <a:pt x="0" y="53"/>
                  </a:lnTo>
                  <a:lnTo>
                    <a:pt x="0" y="0"/>
                  </a:lnTo>
                  <a:lnTo>
                    <a:pt x="6" y="0"/>
                  </a:lnTo>
                  <a:lnTo>
                    <a:pt x="6" y="33"/>
                  </a:lnTo>
                  <a:lnTo>
                    <a:pt x="6" y="3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49" name="Freeform 41"/>
            <p:cNvSpPr/>
            <p:nvPr/>
          </p:nvSpPr>
          <p:spPr>
            <a:xfrm>
              <a:off x="7350125" y="6445250"/>
              <a:ext cx="26988" cy="41275"/>
            </a:xfrm>
            <a:custGeom>
              <a:avLst/>
              <a:gdLst/>
              <a:ahLst/>
              <a:cxnLst>
                <a:cxn ang="0">
                  <a:pos x="7" y="0"/>
                </a:cxn>
                <a:cxn ang="0">
                  <a:pos x="15" y="21"/>
                </a:cxn>
                <a:cxn ang="0">
                  <a:pos x="15" y="21"/>
                </a:cxn>
                <a:cxn ang="0">
                  <a:pos x="17" y="28"/>
                </a:cxn>
                <a:cxn ang="0">
                  <a:pos x="17" y="28"/>
                </a:cxn>
                <a:cxn ang="0">
                  <a:pos x="17" y="28"/>
                </a:cxn>
                <a:cxn ang="0">
                  <a:pos x="19" y="21"/>
                </a:cxn>
                <a:cxn ang="0">
                  <a:pos x="26" y="0"/>
                </a:cxn>
                <a:cxn ang="0">
                  <a:pos x="33" y="0"/>
                </a:cxn>
                <a:cxn ang="0">
                  <a:pos x="24" y="26"/>
                </a:cxn>
                <a:cxn ang="0">
                  <a:pos x="24" y="26"/>
                </a:cxn>
                <a:cxn ang="0">
                  <a:pos x="18" y="40"/>
                </a:cxn>
                <a:cxn ang="0">
                  <a:pos x="15" y="45"/>
                </a:cxn>
                <a:cxn ang="0">
                  <a:pos x="11" y="48"/>
                </a:cxn>
                <a:cxn ang="0">
                  <a:pos x="11" y="48"/>
                </a:cxn>
                <a:cxn ang="0">
                  <a:pos x="7" y="51"/>
                </a:cxn>
                <a:cxn ang="0">
                  <a:pos x="4" y="52"/>
                </a:cxn>
                <a:cxn ang="0">
                  <a:pos x="1" y="47"/>
                </a:cxn>
                <a:cxn ang="0">
                  <a:pos x="1" y="47"/>
                </a:cxn>
                <a:cxn ang="0">
                  <a:pos x="7" y="44"/>
                </a:cxn>
                <a:cxn ang="0">
                  <a:pos x="7" y="44"/>
                </a:cxn>
                <a:cxn ang="0">
                  <a:pos x="10" y="41"/>
                </a:cxn>
                <a:cxn ang="0">
                  <a:pos x="12" y="37"/>
                </a:cxn>
                <a:cxn ang="0">
                  <a:pos x="12" y="37"/>
                </a:cxn>
                <a:cxn ang="0">
                  <a:pos x="14" y="36"/>
                </a:cxn>
                <a:cxn ang="0">
                  <a:pos x="14" y="36"/>
                </a:cxn>
                <a:cxn ang="0">
                  <a:pos x="12" y="33"/>
                </a:cxn>
                <a:cxn ang="0">
                  <a:pos x="0" y="0"/>
                </a:cxn>
                <a:cxn ang="0">
                  <a:pos x="7" y="0"/>
                </a:cxn>
                <a:cxn ang="0">
                  <a:pos x="7" y="0"/>
                </a:cxn>
              </a:cxnLst>
              <a:rect l="0" t="0" r="r" b="b"/>
              <a:pathLst>
                <a:path w="33" h="52">
                  <a:moveTo>
                    <a:pt x="7" y="0"/>
                  </a:moveTo>
                  <a:lnTo>
                    <a:pt x="15" y="21"/>
                  </a:lnTo>
                  <a:lnTo>
                    <a:pt x="15" y="21"/>
                  </a:lnTo>
                  <a:lnTo>
                    <a:pt x="17" y="28"/>
                  </a:lnTo>
                  <a:lnTo>
                    <a:pt x="17" y="28"/>
                  </a:lnTo>
                  <a:lnTo>
                    <a:pt x="17" y="28"/>
                  </a:lnTo>
                  <a:lnTo>
                    <a:pt x="19" y="21"/>
                  </a:lnTo>
                  <a:lnTo>
                    <a:pt x="26" y="0"/>
                  </a:lnTo>
                  <a:lnTo>
                    <a:pt x="33" y="0"/>
                  </a:lnTo>
                  <a:lnTo>
                    <a:pt x="24" y="26"/>
                  </a:lnTo>
                  <a:lnTo>
                    <a:pt x="24" y="26"/>
                  </a:lnTo>
                  <a:lnTo>
                    <a:pt x="18" y="40"/>
                  </a:lnTo>
                  <a:lnTo>
                    <a:pt x="15" y="45"/>
                  </a:lnTo>
                  <a:lnTo>
                    <a:pt x="11" y="48"/>
                  </a:lnTo>
                  <a:lnTo>
                    <a:pt x="11" y="48"/>
                  </a:lnTo>
                  <a:lnTo>
                    <a:pt x="7" y="51"/>
                  </a:lnTo>
                  <a:lnTo>
                    <a:pt x="4" y="52"/>
                  </a:lnTo>
                  <a:lnTo>
                    <a:pt x="1" y="47"/>
                  </a:lnTo>
                  <a:lnTo>
                    <a:pt x="1" y="47"/>
                  </a:lnTo>
                  <a:lnTo>
                    <a:pt x="7" y="44"/>
                  </a:lnTo>
                  <a:lnTo>
                    <a:pt x="7" y="44"/>
                  </a:lnTo>
                  <a:lnTo>
                    <a:pt x="10" y="41"/>
                  </a:lnTo>
                  <a:lnTo>
                    <a:pt x="12" y="37"/>
                  </a:lnTo>
                  <a:lnTo>
                    <a:pt x="12" y="37"/>
                  </a:lnTo>
                  <a:lnTo>
                    <a:pt x="14" y="36"/>
                  </a:lnTo>
                  <a:lnTo>
                    <a:pt x="14" y="36"/>
                  </a:lnTo>
                  <a:lnTo>
                    <a:pt x="12" y="33"/>
                  </a:lnTo>
                  <a:lnTo>
                    <a:pt x="0" y="0"/>
                  </a:lnTo>
                  <a:lnTo>
                    <a:pt x="7" y="0"/>
                  </a:lnTo>
                  <a:lnTo>
                    <a:pt x="7"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0" name="Freeform 42"/>
            <p:cNvSpPr>
              <a:spLocks noEditPoints="1"/>
            </p:cNvSpPr>
            <p:nvPr/>
          </p:nvSpPr>
          <p:spPr>
            <a:xfrm>
              <a:off x="7392988" y="6443663"/>
              <a:ext cx="22225" cy="30162"/>
            </a:xfrm>
            <a:custGeom>
              <a:avLst/>
              <a:gdLst/>
              <a:ahLst/>
              <a:cxnLst>
                <a:cxn ang="0">
                  <a:pos x="21" y="18"/>
                </a:cxn>
                <a:cxn ang="0">
                  <a:pos x="21" y="18"/>
                </a:cxn>
                <a:cxn ang="0">
                  <a:pos x="16" y="18"/>
                </a:cxn>
                <a:cxn ang="0">
                  <a:pos x="11" y="20"/>
                </a:cxn>
                <a:cxn ang="0">
                  <a:pos x="7" y="22"/>
                </a:cxn>
                <a:cxn ang="0">
                  <a:pos x="6" y="27"/>
                </a:cxn>
                <a:cxn ang="0">
                  <a:pos x="6" y="27"/>
                </a:cxn>
                <a:cxn ang="0">
                  <a:pos x="7" y="29"/>
                </a:cxn>
                <a:cxn ang="0">
                  <a:pos x="9" y="31"/>
                </a:cxn>
                <a:cxn ang="0">
                  <a:pos x="10" y="32"/>
                </a:cxn>
                <a:cxn ang="0">
                  <a:pos x="13" y="32"/>
                </a:cxn>
                <a:cxn ang="0">
                  <a:pos x="13" y="32"/>
                </a:cxn>
                <a:cxn ang="0">
                  <a:pos x="16" y="32"/>
                </a:cxn>
                <a:cxn ang="0">
                  <a:pos x="18" y="31"/>
                </a:cxn>
                <a:cxn ang="0">
                  <a:pos x="21" y="27"/>
                </a:cxn>
                <a:cxn ang="0">
                  <a:pos x="21" y="27"/>
                </a:cxn>
                <a:cxn ang="0">
                  <a:pos x="21" y="25"/>
                </a:cxn>
                <a:cxn ang="0">
                  <a:pos x="21" y="18"/>
                </a:cxn>
                <a:cxn ang="0">
                  <a:pos x="21" y="18"/>
                </a:cxn>
                <a:cxn ang="0">
                  <a:pos x="28" y="28"/>
                </a:cxn>
                <a:cxn ang="0">
                  <a:pos x="28" y="28"/>
                </a:cxn>
                <a:cxn ang="0">
                  <a:pos x="28" y="37"/>
                </a:cxn>
                <a:cxn ang="0">
                  <a:pos x="23" y="37"/>
                </a:cxn>
                <a:cxn ang="0">
                  <a:pos x="23" y="32"/>
                </a:cxn>
                <a:cxn ang="0">
                  <a:pos x="21" y="32"/>
                </a:cxn>
                <a:cxn ang="0">
                  <a:pos x="21" y="32"/>
                </a:cxn>
                <a:cxn ang="0">
                  <a:pos x="17" y="37"/>
                </a:cxn>
                <a:cxn ang="0">
                  <a:pos x="14" y="38"/>
                </a:cxn>
                <a:cxn ang="0">
                  <a:pos x="11" y="38"/>
                </a:cxn>
                <a:cxn ang="0">
                  <a:pos x="11" y="38"/>
                </a:cxn>
                <a:cxn ang="0">
                  <a:pos x="6" y="37"/>
                </a:cxn>
                <a:cxn ang="0">
                  <a:pos x="3" y="35"/>
                </a:cxn>
                <a:cxn ang="0">
                  <a:pos x="0" y="31"/>
                </a:cxn>
                <a:cxn ang="0">
                  <a:pos x="0" y="28"/>
                </a:cxn>
                <a:cxn ang="0">
                  <a:pos x="0" y="28"/>
                </a:cxn>
                <a:cxn ang="0">
                  <a:pos x="2" y="21"/>
                </a:cxn>
                <a:cxn ang="0">
                  <a:pos x="6" y="17"/>
                </a:cxn>
                <a:cxn ang="0">
                  <a:pos x="13" y="15"/>
                </a:cxn>
                <a:cxn ang="0">
                  <a:pos x="21" y="14"/>
                </a:cxn>
                <a:cxn ang="0">
                  <a:pos x="21" y="13"/>
                </a:cxn>
                <a:cxn ang="0">
                  <a:pos x="21" y="13"/>
                </a:cxn>
                <a:cxn ang="0">
                  <a:pos x="21" y="11"/>
                </a:cxn>
                <a:cxn ang="0">
                  <a:pos x="20" y="8"/>
                </a:cxn>
                <a:cxn ang="0">
                  <a:pos x="17" y="6"/>
                </a:cxn>
                <a:cxn ang="0">
                  <a:pos x="13" y="4"/>
                </a:cxn>
                <a:cxn ang="0">
                  <a:pos x="13" y="4"/>
                </a:cxn>
                <a:cxn ang="0">
                  <a:pos x="9" y="6"/>
                </a:cxn>
                <a:cxn ang="0">
                  <a:pos x="4" y="7"/>
                </a:cxn>
                <a:cxn ang="0">
                  <a:pos x="3" y="3"/>
                </a:cxn>
                <a:cxn ang="0">
                  <a:pos x="3" y="3"/>
                </a:cxn>
                <a:cxn ang="0">
                  <a:pos x="7" y="1"/>
                </a:cxn>
                <a:cxn ang="0">
                  <a:pos x="14" y="0"/>
                </a:cxn>
                <a:cxn ang="0">
                  <a:pos x="14" y="0"/>
                </a:cxn>
                <a:cxn ang="0">
                  <a:pos x="21" y="1"/>
                </a:cxn>
                <a:cxn ang="0">
                  <a:pos x="25" y="4"/>
                </a:cxn>
                <a:cxn ang="0">
                  <a:pos x="27" y="10"/>
                </a:cxn>
                <a:cxn ang="0">
                  <a:pos x="28" y="15"/>
                </a:cxn>
                <a:cxn ang="0">
                  <a:pos x="28" y="28"/>
                </a:cxn>
                <a:cxn ang="0">
                  <a:pos x="28" y="28"/>
                </a:cxn>
              </a:cxnLst>
              <a:rect l="0" t="0" r="r" b="b"/>
              <a:pathLst>
                <a:path w="28" h="38">
                  <a:moveTo>
                    <a:pt x="21" y="18"/>
                  </a:moveTo>
                  <a:lnTo>
                    <a:pt x="21" y="18"/>
                  </a:lnTo>
                  <a:lnTo>
                    <a:pt x="16" y="18"/>
                  </a:lnTo>
                  <a:lnTo>
                    <a:pt x="11" y="20"/>
                  </a:lnTo>
                  <a:lnTo>
                    <a:pt x="7" y="22"/>
                  </a:lnTo>
                  <a:lnTo>
                    <a:pt x="6" y="27"/>
                  </a:lnTo>
                  <a:lnTo>
                    <a:pt x="6" y="27"/>
                  </a:lnTo>
                  <a:lnTo>
                    <a:pt x="7" y="29"/>
                  </a:lnTo>
                  <a:lnTo>
                    <a:pt x="9" y="31"/>
                  </a:lnTo>
                  <a:lnTo>
                    <a:pt x="10" y="32"/>
                  </a:lnTo>
                  <a:lnTo>
                    <a:pt x="13" y="32"/>
                  </a:lnTo>
                  <a:lnTo>
                    <a:pt x="13" y="32"/>
                  </a:lnTo>
                  <a:lnTo>
                    <a:pt x="16" y="32"/>
                  </a:lnTo>
                  <a:lnTo>
                    <a:pt x="18" y="31"/>
                  </a:lnTo>
                  <a:lnTo>
                    <a:pt x="21" y="27"/>
                  </a:lnTo>
                  <a:lnTo>
                    <a:pt x="21" y="27"/>
                  </a:lnTo>
                  <a:lnTo>
                    <a:pt x="21" y="25"/>
                  </a:lnTo>
                  <a:lnTo>
                    <a:pt x="21" y="18"/>
                  </a:lnTo>
                  <a:lnTo>
                    <a:pt x="21" y="18"/>
                  </a:lnTo>
                  <a:close/>
                  <a:moveTo>
                    <a:pt x="28" y="28"/>
                  </a:moveTo>
                  <a:lnTo>
                    <a:pt x="28" y="28"/>
                  </a:lnTo>
                  <a:lnTo>
                    <a:pt x="28" y="37"/>
                  </a:lnTo>
                  <a:lnTo>
                    <a:pt x="23" y="37"/>
                  </a:lnTo>
                  <a:lnTo>
                    <a:pt x="23" y="32"/>
                  </a:lnTo>
                  <a:lnTo>
                    <a:pt x="21" y="32"/>
                  </a:lnTo>
                  <a:lnTo>
                    <a:pt x="21" y="32"/>
                  </a:lnTo>
                  <a:lnTo>
                    <a:pt x="17" y="37"/>
                  </a:lnTo>
                  <a:lnTo>
                    <a:pt x="14" y="38"/>
                  </a:lnTo>
                  <a:lnTo>
                    <a:pt x="11" y="38"/>
                  </a:lnTo>
                  <a:lnTo>
                    <a:pt x="11" y="38"/>
                  </a:lnTo>
                  <a:lnTo>
                    <a:pt x="6" y="37"/>
                  </a:lnTo>
                  <a:lnTo>
                    <a:pt x="3" y="35"/>
                  </a:lnTo>
                  <a:lnTo>
                    <a:pt x="0" y="31"/>
                  </a:lnTo>
                  <a:lnTo>
                    <a:pt x="0" y="28"/>
                  </a:lnTo>
                  <a:lnTo>
                    <a:pt x="0" y="28"/>
                  </a:lnTo>
                  <a:lnTo>
                    <a:pt x="2" y="21"/>
                  </a:lnTo>
                  <a:lnTo>
                    <a:pt x="6" y="17"/>
                  </a:lnTo>
                  <a:lnTo>
                    <a:pt x="13" y="15"/>
                  </a:lnTo>
                  <a:lnTo>
                    <a:pt x="21" y="14"/>
                  </a:lnTo>
                  <a:lnTo>
                    <a:pt x="21" y="13"/>
                  </a:lnTo>
                  <a:lnTo>
                    <a:pt x="21" y="13"/>
                  </a:lnTo>
                  <a:lnTo>
                    <a:pt x="21" y="11"/>
                  </a:lnTo>
                  <a:lnTo>
                    <a:pt x="20" y="8"/>
                  </a:lnTo>
                  <a:lnTo>
                    <a:pt x="17" y="6"/>
                  </a:lnTo>
                  <a:lnTo>
                    <a:pt x="13" y="4"/>
                  </a:lnTo>
                  <a:lnTo>
                    <a:pt x="13" y="4"/>
                  </a:lnTo>
                  <a:lnTo>
                    <a:pt x="9" y="6"/>
                  </a:lnTo>
                  <a:lnTo>
                    <a:pt x="4" y="7"/>
                  </a:lnTo>
                  <a:lnTo>
                    <a:pt x="3" y="3"/>
                  </a:lnTo>
                  <a:lnTo>
                    <a:pt x="3" y="3"/>
                  </a:lnTo>
                  <a:lnTo>
                    <a:pt x="7" y="1"/>
                  </a:lnTo>
                  <a:lnTo>
                    <a:pt x="14" y="0"/>
                  </a:lnTo>
                  <a:lnTo>
                    <a:pt x="14" y="0"/>
                  </a:lnTo>
                  <a:lnTo>
                    <a:pt x="21" y="1"/>
                  </a:lnTo>
                  <a:lnTo>
                    <a:pt x="25" y="4"/>
                  </a:lnTo>
                  <a:lnTo>
                    <a:pt x="27" y="10"/>
                  </a:lnTo>
                  <a:lnTo>
                    <a:pt x="28" y="15"/>
                  </a:lnTo>
                  <a:lnTo>
                    <a:pt x="28" y="28"/>
                  </a:lnTo>
                  <a:lnTo>
                    <a:pt x="28" y="2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1" name="Freeform 43"/>
            <p:cNvSpPr/>
            <p:nvPr/>
          </p:nvSpPr>
          <p:spPr>
            <a:xfrm>
              <a:off x="7423150" y="6443663"/>
              <a:ext cx="23813" cy="28575"/>
            </a:xfrm>
            <a:custGeom>
              <a:avLst/>
              <a:gdLst/>
              <a:ahLst/>
              <a:cxnLst>
                <a:cxn ang="0">
                  <a:pos x="0" y="11"/>
                </a:cxn>
                <a:cxn ang="0">
                  <a:pos x="0" y="11"/>
                </a:cxn>
                <a:cxn ang="0">
                  <a:pos x="0" y="1"/>
                </a:cxn>
                <a:cxn ang="0">
                  <a:pos x="6" y="1"/>
                </a:cxn>
                <a:cxn ang="0">
                  <a:pos x="7" y="7"/>
                </a:cxn>
                <a:cxn ang="0">
                  <a:pos x="7" y="7"/>
                </a:cxn>
                <a:cxn ang="0">
                  <a:pos x="7" y="7"/>
                </a:cxn>
                <a:cxn ang="0">
                  <a:pos x="8" y="4"/>
                </a:cxn>
                <a:cxn ang="0">
                  <a:pos x="11" y="1"/>
                </a:cxn>
                <a:cxn ang="0">
                  <a:pos x="14" y="0"/>
                </a:cxn>
                <a:cxn ang="0">
                  <a:pos x="18" y="0"/>
                </a:cxn>
                <a:cxn ang="0">
                  <a:pos x="18" y="0"/>
                </a:cxn>
                <a:cxn ang="0">
                  <a:pos x="22" y="0"/>
                </a:cxn>
                <a:cxn ang="0">
                  <a:pos x="27" y="3"/>
                </a:cxn>
                <a:cxn ang="0">
                  <a:pos x="29" y="8"/>
                </a:cxn>
                <a:cxn ang="0">
                  <a:pos x="31" y="15"/>
                </a:cxn>
                <a:cxn ang="0">
                  <a:pos x="31" y="37"/>
                </a:cxn>
                <a:cxn ang="0">
                  <a:pos x="25" y="37"/>
                </a:cxn>
                <a:cxn ang="0">
                  <a:pos x="25" y="15"/>
                </a:cxn>
                <a:cxn ang="0">
                  <a:pos x="25" y="15"/>
                </a:cxn>
                <a:cxn ang="0">
                  <a:pos x="24" y="13"/>
                </a:cxn>
                <a:cxn ang="0">
                  <a:pos x="22" y="8"/>
                </a:cxn>
                <a:cxn ang="0">
                  <a:pos x="20" y="6"/>
                </a:cxn>
                <a:cxn ang="0">
                  <a:pos x="17" y="6"/>
                </a:cxn>
                <a:cxn ang="0">
                  <a:pos x="17" y="6"/>
                </a:cxn>
                <a:cxn ang="0">
                  <a:pos x="13" y="6"/>
                </a:cxn>
                <a:cxn ang="0">
                  <a:pos x="11" y="7"/>
                </a:cxn>
                <a:cxn ang="0">
                  <a:pos x="8" y="10"/>
                </a:cxn>
                <a:cxn ang="0">
                  <a:pos x="7" y="13"/>
                </a:cxn>
                <a:cxn ang="0">
                  <a:pos x="7" y="13"/>
                </a:cxn>
                <a:cxn ang="0">
                  <a:pos x="7" y="15"/>
                </a:cxn>
                <a:cxn ang="0">
                  <a:pos x="7" y="37"/>
                </a:cxn>
                <a:cxn ang="0">
                  <a:pos x="0" y="37"/>
                </a:cxn>
                <a:cxn ang="0">
                  <a:pos x="0" y="11"/>
                </a:cxn>
                <a:cxn ang="0">
                  <a:pos x="0" y="11"/>
                </a:cxn>
              </a:cxnLst>
              <a:rect l="0" t="0" r="r" b="b"/>
              <a:pathLst>
                <a:path w="31" h="37">
                  <a:moveTo>
                    <a:pt x="0" y="11"/>
                  </a:moveTo>
                  <a:lnTo>
                    <a:pt x="0" y="11"/>
                  </a:lnTo>
                  <a:lnTo>
                    <a:pt x="0" y="1"/>
                  </a:lnTo>
                  <a:lnTo>
                    <a:pt x="6" y="1"/>
                  </a:lnTo>
                  <a:lnTo>
                    <a:pt x="7" y="7"/>
                  </a:lnTo>
                  <a:lnTo>
                    <a:pt x="7" y="7"/>
                  </a:lnTo>
                  <a:lnTo>
                    <a:pt x="7" y="7"/>
                  </a:lnTo>
                  <a:lnTo>
                    <a:pt x="8" y="4"/>
                  </a:lnTo>
                  <a:lnTo>
                    <a:pt x="11" y="1"/>
                  </a:lnTo>
                  <a:lnTo>
                    <a:pt x="14" y="0"/>
                  </a:lnTo>
                  <a:lnTo>
                    <a:pt x="18" y="0"/>
                  </a:lnTo>
                  <a:lnTo>
                    <a:pt x="18" y="0"/>
                  </a:lnTo>
                  <a:lnTo>
                    <a:pt x="22" y="0"/>
                  </a:lnTo>
                  <a:lnTo>
                    <a:pt x="27" y="3"/>
                  </a:lnTo>
                  <a:lnTo>
                    <a:pt x="29" y="8"/>
                  </a:lnTo>
                  <a:lnTo>
                    <a:pt x="31" y="15"/>
                  </a:lnTo>
                  <a:lnTo>
                    <a:pt x="31" y="37"/>
                  </a:lnTo>
                  <a:lnTo>
                    <a:pt x="25" y="37"/>
                  </a:lnTo>
                  <a:lnTo>
                    <a:pt x="25" y="15"/>
                  </a:lnTo>
                  <a:lnTo>
                    <a:pt x="25" y="15"/>
                  </a:lnTo>
                  <a:lnTo>
                    <a:pt x="24" y="13"/>
                  </a:lnTo>
                  <a:lnTo>
                    <a:pt x="22" y="8"/>
                  </a:lnTo>
                  <a:lnTo>
                    <a:pt x="20" y="6"/>
                  </a:lnTo>
                  <a:lnTo>
                    <a:pt x="17" y="6"/>
                  </a:lnTo>
                  <a:lnTo>
                    <a:pt x="17" y="6"/>
                  </a:lnTo>
                  <a:lnTo>
                    <a:pt x="13" y="6"/>
                  </a:lnTo>
                  <a:lnTo>
                    <a:pt x="11" y="7"/>
                  </a:lnTo>
                  <a:lnTo>
                    <a:pt x="8" y="10"/>
                  </a:lnTo>
                  <a:lnTo>
                    <a:pt x="7" y="13"/>
                  </a:lnTo>
                  <a:lnTo>
                    <a:pt x="7" y="13"/>
                  </a:lnTo>
                  <a:lnTo>
                    <a:pt x="7" y="15"/>
                  </a:lnTo>
                  <a:lnTo>
                    <a:pt x="7" y="37"/>
                  </a:lnTo>
                  <a:lnTo>
                    <a:pt x="0" y="37"/>
                  </a:lnTo>
                  <a:lnTo>
                    <a:pt x="0" y="11"/>
                  </a:lnTo>
                  <a:lnTo>
                    <a:pt x="0" y="1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2" name="Freeform 44"/>
            <p:cNvSpPr>
              <a:spLocks noEditPoints="1"/>
            </p:cNvSpPr>
            <p:nvPr/>
          </p:nvSpPr>
          <p:spPr>
            <a:xfrm>
              <a:off x="7454900" y="6430963"/>
              <a:ext cx="25400" cy="42862"/>
            </a:xfrm>
            <a:custGeom>
              <a:avLst/>
              <a:gdLst/>
              <a:ahLst/>
              <a:cxnLst>
                <a:cxn ang="0">
                  <a:pos x="27" y="31"/>
                </a:cxn>
                <a:cxn ang="0">
                  <a:pos x="27" y="31"/>
                </a:cxn>
                <a:cxn ang="0">
                  <a:pos x="27" y="29"/>
                </a:cxn>
                <a:cxn ang="0">
                  <a:pos x="27" y="29"/>
                </a:cxn>
                <a:cxn ang="0">
                  <a:pos x="25" y="26"/>
                </a:cxn>
                <a:cxn ang="0">
                  <a:pos x="24" y="23"/>
                </a:cxn>
                <a:cxn ang="0">
                  <a:pos x="21" y="22"/>
                </a:cxn>
                <a:cxn ang="0">
                  <a:pos x="17" y="22"/>
                </a:cxn>
                <a:cxn ang="0">
                  <a:pos x="17" y="22"/>
                </a:cxn>
                <a:cxn ang="0">
                  <a:pos x="13" y="22"/>
                </a:cxn>
                <a:cxn ang="0">
                  <a:pos x="10" y="24"/>
                </a:cxn>
                <a:cxn ang="0">
                  <a:pos x="7" y="30"/>
                </a:cxn>
                <a:cxn ang="0">
                  <a:pos x="7" y="36"/>
                </a:cxn>
                <a:cxn ang="0">
                  <a:pos x="7" y="36"/>
                </a:cxn>
                <a:cxn ang="0">
                  <a:pos x="7" y="40"/>
                </a:cxn>
                <a:cxn ang="0">
                  <a:pos x="10" y="44"/>
                </a:cxn>
                <a:cxn ang="0">
                  <a:pos x="13" y="47"/>
                </a:cxn>
                <a:cxn ang="0">
                  <a:pos x="17" y="48"/>
                </a:cxn>
                <a:cxn ang="0">
                  <a:pos x="17" y="48"/>
                </a:cxn>
                <a:cxn ang="0">
                  <a:pos x="21" y="48"/>
                </a:cxn>
                <a:cxn ang="0">
                  <a:pos x="24" y="47"/>
                </a:cxn>
                <a:cxn ang="0">
                  <a:pos x="25" y="44"/>
                </a:cxn>
                <a:cxn ang="0">
                  <a:pos x="27" y="41"/>
                </a:cxn>
                <a:cxn ang="0">
                  <a:pos x="27" y="41"/>
                </a:cxn>
                <a:cxn ang="0">
                  <a:pos x="27" y="38"/>
                </a:cxn>
                <a:cxn ang="0">
                  <a:pos x="27" y="31"/>
                </a:cxn>
                <a:cxn ang="0">
                  <a:pos x="27" y="31"/>
                </a:cxn>
                <a:cxn ang="0">
                  <a:pos x="34" y="0"/>
                </a:cxn>
                <a:cxn ang="0">
                  <a:pos x="34" y="44"/>
                </a:cxn>
                <a:cxn ang="0">
                  <a:pos x="34" y="44"/>
                </a:cxn>
                <a:cxn ang="0">
                  <a:pos x="34" y="53"/>
                </a:cxn>
                <a:cxn ang="0">
                  <a:pos x="28" y="53"/>
                </a:cxn>
                <a:cxn ang="0">
                  <a:pos x="28" y="47"/>
                </a:cxn>
                <a:cxn ang="0">
                  <a:pos x="28" y="47"/>
                </a:cxn>
                <a:cxn ang="0">
                  <a:pos x="28" y="47"/>
                </a:cxn>
                <a:cxn ang="0">
                  <a:pos x="25" y="50"/>
                </a:cxn>
                <a:cxn ang="0">
                  <a:pos x="23" y="51"/>
                </a:cxn>
                <a:cxn ang="0">
                  <a:pos x="20" y="54"/>
                </a:cxn>
                <a:cxn ang="0">
                  <a:pos x="16" y="54"/>
                </a:cxn>
                <a:cxn ang="0">
                  <a:pos x="16" y="54"/>
                </a:cxn>
                <a:cxn ang="0">
                  <a:pos x="10" y="53"/>
                </a:cxn>
                <a:cxn ang="0">
                  <a:pos x="4" y="48"/>
                </a:cxn>
                <a:cxn ang="0">
                  <a:pos x="2" y="43"/>
                </a:cxn>
                <a:cxn ang="0">
                  <a:pos x="0" y="36"/>
                </a:cxn>
                <a:cxn ang="0">
                  <a:pos x="0" y="36"/>
                </a:cxn>
                <a:cxn ang="0">
                  <a:pos x="2" y="27"/>
                </a:cxn>
                <a:cxn ang="0">
                  <a:pos x="4" y="22"/>
                </a:cxn>
                <a:cxn ang="0">
                  <a:pos x="10" y="17"/>
                </a:cxn>
                <a:cxn ang="0">
                  <a:pos x="17" y="16"/>
                </a:cxn>
                <a:cxn ang="0">
                  <a:pos x="17" y="16"/>
                </a:cxn>
                <a:cxn ang="0">
                  <a:pos x="20" y="16"/>
                </a:cxn>
                <a:cxn ang="0">
                  <a:pos x="23" y="17"/>
                </a:cxn>
                <a:cxn ang="0">
                  <a:pos x="27" y="22"/>
                </a:cxn>
                <a:cxn ang="0">
                  <a:pos x="27" y="22"/>
                </a:cxn>
                <a:cxn ang="0">
                  <a:pos x="27" y="0"/>
                </a:cxn>
                <a:cxn ang="0">
                  <a:pos x="34" y="0"/>
                </a:cxn>
                <a:cxn ang="0">
                  <a:pos x="34" y="0"/>
                </a:cxn>
              </a:cxnLst>
              <a:rect l="0" t="0" r="r" b="b"/>
              <a:pathLst>
                <a:path w="34" h="54">
                  <a:moveTo>
                    <a:pt x="27" y="31"/>
                  </a:moveTo>
                  <a:lnTo>
                    <a:pt x="27" y="31"/>
                  </a:lnTo>
                  <a:lnTo>
                    <a:pt x="27" y="29"/>
                  </a:lnTo>
                  <a:lnTo>
                    <a:pt x="27" y="29"/>
                  </a:lnTo>
                  <a:lnTo>
                    <a:pt x="25" y="26"/>
                  </a:lnTo>
                  <a:lnTo>
                    <a:pt x="24" y="23"/>
                  </a:lnTo>
                  <a:lnTo>
                    <a:pt x="21" y="22"/>
                  </a:lnTo>
                  <a:lnTo>
                    <a:pt x="17" y="22"/>
                  </a:lnTo>
                  <a:lnTo>
                    <a:pt x="17" y="22"/>
                  </a:lnTo>
                  <a:lnTo>
                    <a:pt x="13" y="22"/>
                  </a:lnTo>
                  <a:lnTo>
                    <a:pt x="10" y="24"/>
                  </a:lnTo>
                  <a:lnTo>
                    <a:pt x="7" y="30"/>
                  </a:lnTo>
                  <a:lnTo>
                    <a:pt x="7" y="36"/>
                  </a:lnTo>
                  <a:lnTo>
                    <a:pt x="7" y="36"/>
                  </a:lnTo>
                  <a:lnTo>
                    <a:pt x="7" y="40"/>
                  </a:lnTo>
                  <a:lnTo>
                    <a:pt x="10" y="44"/>
                  </a:lnTo>
                  <a:lnTo>
                    <a:pt x="13" y="47"/>
                  </a:lnTo>
                  <a:lnTo>
                    <a:pt x="17" y="48"/>
                  </a:lnTo>
                  <a:lnTo>
                    <a:pt x="17" y="48"/>
                  </a:lnTo>
                  <a:lnTo>
                    <a:pt x="21" y="48"/>
                  </a:lnTo>
                  <a:lnTo>
                    <a:pt x="24" y="47"/>
                  </a:lnTo>
                  <a:lnTo>
                    <a:pt x="25" y="44"/>
                  </a:lnTo>
                  <a:lnTo>
                    <a:pt x="27" y="41"/>
                  </a:lnTo>
                  <a:lnTo>
                    <a:pt x="27" y="41"/>
                  </a:lnTo>
                  <a:lnTo>
                    <a:pt x="27" y="38"/>
                  </a:lnTo>
                  <a:lnTo>
                    <a:pt x="27" y="31"/>
                  </a:lnTo>
                  <a:lnTo>
                    <a:pt x="27" y="31"/>
                  </a:lnTo>
                  <a:close/>
                  <a:moveTo>
                    <a:pt x="34" y="0"/>
                  </a:moveTo>
                  <a:lnTo>
                    <a:pt x="34" y="44"/>
                  </a:lnTo>
                  <a:lnTo>
                    <a:pt x="34" y="44"/>
                  </a:lnTo>
                  <a:lnTo>
                    <a:pt x="34" y="53"/>
                  </a:lnTo>
                  <a:lnTo>
                    <a:pt x="28" y="53"/>
                  </a:lnTo>
                  <a:lnTo>
                    <a:pt x="28" y="47"/>
                  </a:lnTo>
                  <a:lnTo>
                    <a:pt x="28" y="47"/>
                  </a:lnTo>
                  <a:lnTo>
                    <a:pt x="28" y="47"/>
                  </a:lnTo>
                  <a:lnTo>
                    <a:pt x="25" y="50"/>
                  </a:lnTo>
                  <a:lnTo>
                    <a:pt x="23" y="51"/>
                  </a:lnTo>
                  <a:lnTo>
                    <a:pt x="20" y="54"/>
                  </a:lnTo>
                  <a:lnTo>
                    <a:pt x="16" y="54"/>
                  </a:lnTo>
                  <a:lnTo>
                    <a:pt x="16" y="54"/>
                  </a:lnTo>
                  <a:lnTo>
                    <a:pt x="10" y="53"/>
                  </a:lnTo>
                  <a:lnTo>
                    <a:pt x="4" y="48"/>
                  </a:lnTo>
                  <a:lnTo>
                    <a:pt x="2" y="43"/>
                  </a:lnTo>
                  <a:lnTo>
                    <a:pt x="0" y="36"/>
                  </a:lnTo>
                  <a:lnTo>
                    <a:pt x="0" y="36"/>
                  </a:lnTo>
                  <a:lnTo>
                    <a:pt x="2" y="27"/>
                  </a:lnTo>
                  <a:lnTo>
                    <a:pt x="4" y="22"/>
                  </a:lnTo>
                  <a:lnTo>
                    <a:pt x="10" y="17"/>
                  </a:lnTo>
                  <a:lnTo>
                    <a:pt x="17" y="16"/>
                  </a:lnTo>
                  <a:lnTo>
                    <a:pt x="17" y="16"/>
                  </a:lnTo>
                  <a:lnTo>
                    <a:pt x="20" y="16"/>
                  </a:lnTo>
                  <a:lnTo>
                    <a:pt x="23" y="17"/>
                  </a:lnTo>
                  <a:lnTo>
                    <a:pt x="27" y="22"/>
                  </a:lnTo>
                  <a:lnTo>
                    <a:pt x="27" y="22"/>
                  </a:lnTo>
                  <a:lnTo>
                    <a:pt x="27" y="0"/>
                  </a:lnTo>
                  <a:lnTo>
                    <a:pt x="34" y="0"/>
                  </a:lnTo>
                  <a:lnTo>
                    <a:pt x="34" y="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3" name="Freeform 45"/>
            <p:cNvSpPr>
              <a:spLocks noEditPoints="1"/>
            </p:cNvSpPr>
            <p:nvPr/>
          </p:nvSpPr>
          <p:spPr>
            <a:xfrm>
              <a:off x="7502525" y="6432550"/>
              <a:ext cx="23813" cy="39687"/>
            </a:xfrm>
            <a:custGeom>
              <a:avLst/>
              <a:gdLst/>
              <a:ahLst/>
              <a:cxnLst>
                <a:cxn ang="0">
                  <a:pos x="7" y="25"/>
                </a:cxn>
                <a:cxn ang="0">
                  <a:pos x="7" y="25"/>
                </a:cxn>
                <a:cxn ang="0">
                  <a:pos x="13" y="27"/>
                </a:cxn>
                <a:cxn ang="0">
                  <a:pos x="13" y="27"/>
                </a:cxn>
                <a:cxn ang="0">
                  <a:pos x="19" y="25"/>
                </a:cxn>
                <a:cxn ang="0">
                  <a:pos x="21" y="24"/>
                </a:cxn>
                <a:cxn ang="0">
                  <a:pos x="24" y="20"/>
                </a:cxn>
                <a:cxn ang="0">
                  <a:pos x="26" y="15"/>
                </a:cxn>
                <a:cxn ang="0">
                  <a:pos x="26" y="15"/>
                </a:cxn>
                <a:cxn ang="0">
                  <a:pos x="24" y="11"/>
                </a:cxn>
                <a:cxn ang="0">
                  <a:pos x="21" y="8"/>
                </a:cxn>
                <a:cxn ang="0">
                  <a:pos x="19" y="6"/>
                </a:cxn>
                <a:cxn ang="0">
                  <a:pos x="13" y="6"/>
                </a:cxn>
                <a:cxn ang="0">
                  <a:pos x="13" y="6"/>
                </a:cxn>
                <a:cxn ang="0">
                  <a:pos x="7" y="6"/>
                </a:cxn>
                <a:cxn ang="0">
                  <a:pos x="7" y="25"/>
                </a:cxn>
                <a:cxn ang="0">
                  <a:pos x="7" y="25"/>
                </a:cxn>
                <a:cxn ang="0">
                  <a:pos x="0" y="1"/>
                </a:cxn>
                <a:cxn ang="0">
                  <a:pos x="0" y="1"/>
                </a:cxn>
                <a:cxn ang="0">
                  <a:pos x="13" y="0"/>
                </a:cxn>
                <a:cxn ang="0">
                  <a:pos x="13" y="0"/>
                </a:cxn>
                <a:cxn ang="0">
                  <a:pos x="21" y="1"/>
                </a:cxn>
                <a:cxn ang="0">
                  <a:pos x="27" y="4"/>
                </a:cxn>
                <a:cxn ang="0">
                  <a:pos x="27" y="4"/>
                </a:cxn>
                <a:cxn ang="0">
                  <a:pos x="31" y="8"/>
                </a:cxn>
                <a:cxn ang="0">
                  <a:pos x="31" y="15"/>
                </a:cxn>
                <a:cxn ang="0">
                  <a:pos x="31" y="15"/>
                </a:cxn>
                <a:cxn ang="0">
                  <a:pos x="31" y="21"/>
                </a:cxn>
                <a:cxn ang="0">
                  <a:pos x="29" y="25"/>
                </a:cxn>
                <a:cxn ang="0">
                  <a:pos x="29" y="25"/>
                </a:cxn>
                <a:cxn ang="0">
                  <a:pos x="26" y="28"/>
                </a:cxn>
                <a:cxn ang="0">
                  <a:pos x="21" y="29"/>
                </a:cxn>
                <a:cxn ang="0">
                  <a:pos x="13" y="31"/>
                </a:cxn>
                <a:cxn ang="0">
                  <a:pos x="13" y="31"/>
                </a:cxn>
                <a:cxn ang="0">
                  <a:pos x="7" y="31"/>
                </a:cxn>
                <a:cxn ang="0">
                  <a:pos x="7" y="51"/>
                </a:cxn>
                <a:cxn ang="0">
                  <a:pos x="0" y="51"/>
                </a:cxn>
                <a:cxn ang="0">
                  <a:pos x="0" y="1"/>
                </a:cxn>
                <a:cxn ang="0">
                  <a:pos x="0" y="1"/>
                </a:cxn>
              </a:cxnLst>
              <a:rect l="0" t="0" r="r" b="b"/>
              <a:pathLst>
                <a:path w="31" h="51">
                  <a:moveTo>
                    <a:pt x="7" y="25"/>
                  </a:moveTo>
                  <a:lnTo>
                    <a:pt x="7" y="25"/>
                  </a:lnTo>
                  <a:lnTo>
                    <a:pt x="13" y="27"/>
                  </a:lnTo>
                  <a:lnTo>
                    <a:pt x="13" y="27"/>
                  </a:lnTo>
                  <a:lnTo>
                    <a:pt x="19" y="25"/>
                  </a:lnTo>
                  <a:lnTo>
                    <a:pt x="21" y="24"/>
                  </a:lnTo>
                  <a:lnTo>
                    <a:pt x="24" y="20"/>
                  </a:lnTo>
                  <a:lnTo>
                    <a:pt x="26" y="15"/>
                  </a:lnTo>
                  <a:lnTo>
                    <a:pt x="26" y="15"/>
                  </a:lnTo>
                  <a:lnTo>
                    <a:pt x="24" y="11"/>
                  </a:lnTo>
                  <a:lnTo>
                    <a:pt x="21" y="8"/>
                  </a:lnTo>
                  <a:lnTo>
                    <a:pt x="19" y="6"/>
                  </a:lnTo>
                  <a:lnTo>
                    <a:pt x="13" y="6"/>
                  </a:lnTo>
                  <a:lnTo>
                    <a:pt x="13" y="6"/>
                  </a:lnTo>
                  <a:lnTo>
                    <a:pt x="7" y="6"/>
                  </a:lnTo>
                  <a:lnTo>
                    <a:pt x="7" y="25"/>
                  </a:lnTo>
                  <a:lnTo>
                    <a:pt x="7" y="25"/>
                  </a:lnTo>
                  <a:close/>
                  <a:moveTo>
                    <a:pt x="0" y="1"/>
                  </a:moveTo>
                  <a:lnTo>
                    <a:pt x="0" y="1"/>
                  </a:lnTo>
                  <a:lnTo>
                    <a:pt x="13" y="0"/>
                  </a:lnTo>
                  <a:lnTo>
                    <a:pt x="13" y="0"/>
                  </a:lnTo>
                  <a:lnTo>
                    <a:pt x="21" y="1"/>
                  </a:lnTo>
                  <a:lnTo>
                    <a:pt x="27" y="4"/>
                  </a:lnTo>
                  <a:lnTo>
                    <a:pt x="27" y="4"/>
                  </a:lnTo>
                  <a:lnTo>
                    <a:pt x="31" y="8"/>
                  </a:lnTo>
                  <a:lnTo>
                    <a:pt x="31" y="15"/>
                  </a:lnTo>
                  <a:lnTo>
                    <a:pt x="31" y="15"/>
                  </a:lnTo>
                  <a:lnTo>
                    <a:pt x="31" y="21"/>
                  </a:lnTo>
                  <a:lnTo>
                    <a:pt x="29" y="25"/>
                  </a:lnTo>
                  <a:lnTo>
                    <a:pt x="29" y="25"/>
                  </a:lnTo>
                  <a:lnTo>
                    <a:pt x="26" y="28"/>
                  </a:lnTo>
                  <a:lnTo>
                    <a:pt x="21" y="29"/>
                  </a:lnTo>
                  <a:lnTo>
                    <a:pt x="13" y="31"/>
                  </a:lnTo>
                  <a:lnTo>
                    <a:pt x="13" y="31"/>
                  </a:lnTo>
                  <a:lnTo>
                    <a:pt x="7" y="31"/>
                  </a:lnTo>
                  <a:lnTo>
                    <a:pt x="7" y="51"/>
                  </a:lnTo>
                  <a:lnTo>
                    <a:pt x="0" y="51"/>
                  </a:lnTo>
                  <a:lnTo>
                    <a:pt x="0" y="1"/>
                  </a:lnTo>
                  <a:lnTo>
                    <a:pt x="0" y="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4" name="Freeform 46"/>
            <p:cNvSpPr>
              <a:spLocks noEditPoints="1"/>
            </p:cNvSpPr>
            <p:nvPr/>
          </p:nvSpPr>
          <p:spPr>
            <a:xfrm>
              <a:off x="7529513" y="6443663"/>
              <a:ext cx="28575" cy="30162"/>
            </a:xfrm>
            <a:custGeom>
              <a:avLst/>
              <a:gdLst/>
              <a:ahLst/>
              <a:cxnLst>
                <a:cxn ang="0">
                  <a:pos x="7" y="20"/>
                </a:cxn>
                <a:cxn ang="0">
                  <a:pos x="7" y="20"/>
                </a:cxn>
                <a:cxn ang="0">
                  <a:pos x="8" y="24"/>
                </a:cxn>
                <a:cxn ang="0">
                  <a:pos x="9" y="29"/>
                </a:cxn>
                <a:cxn ang="0">
                  <a:pos x="14" y="32"/>
                </a:cxn>
                <a:cxn ang="0">
                  <a:pos x="18" y="32"/>
                </a:cxn>
                <a:cxn ang="0">
                  <a:pos x="18" y="32"/>
                </a:cxn>
                <a:cxn ang="0">
                  <a:pos x="22" y="32"/>
                </a:cxn>
                <a:cxn ang="0">
                  <a:pos x="25" y="29"/>
                </a:cxn>
                <a:cxn ang="0">
                  <a:pos x="28" y="24"/>
                </a:cxn>
                <a:cxn ang="0">
                  <a:pos x="29" y="18"/>
                </a:cxn>
                <a:cxn ang="0">
                  <a:pos x="29" y="18"/>
                </a:cxn>
                <a:cxn ang="0">
                  <a:pos x="28" y="14"/>
                </a:cxn>
                <a:cxn ang="0">
                  <a:pos x="26" y="10"/>
                </a:cxn>
                <a:cxn ang="0">
                  <a:pos x="23" y="6"/>
                </a:cxn>
                <a:cxn ang="0">
                  <a:pos x="18" y="4"/>
                </a:cxn>
                <a:cxn ang="0">
                  <a:pos x="18" y="4"/>
                </a:cxn>
                <a:cxn ang="0">
                  <a:pos x="12" y="6"/>
                </a:cxn>
                <a:cxn ang="0">
                  <a:pos x="9" y="10"/>
                </a:cxn>
                <a:cxn ang="0">
                  <a:pos x="8" y="14"/>
                </a:cxn>
                <a:cxn ang="0">
                  <a:pos x="7" y="20"/>
                </a:cxn>
                <a:cxn ang="0">
                  <a:pos x="7" y="20"/>
                </a:cxn>
                <a:cxn ang="0">
                  <a:pos x="36" y="18"/>
                </a:cxn>
                <a:cxn ang="0">
                  <a:pos x="36" y="18"/>
                </a:cxn>
                <a:cxn ang="0">
                  <a:pos x="35" y="24"/>
                </a:cxn>
                <a:cxn ang="0">
                  <a:pos x="33" y="27"/>
                </a:cxn>
                <a:cxn ang="0">
                  <a:pos x="29" y="34"/>
                </a:cxn>
                <a:cxn ang="0">
                  <a:pos x="23" y="37"/>
                </a:cxn>
                <a:cxn ang="0">
                  <a:pos x="18" y="38"/>
                </a:cxn>
                <a:cxn ang="0">
                  <a:pos x="18" y="38"/>
                </a:cxn>
                <a:cxn ang="0">
                  <a:pos x="11" y="37"/>
                </a:cxn>
                <a:cxn ang="0">
                  <a:pos x="5" y="32"/>
                </a:cxn>
                <a:cxn ang="0">
                  <a:pos x="1" y="27"/>
                </a:cxn>
                <a:cxn ang="0">
                  <a:pos x="0" y="20"/>
                </a:cxn>
                <a:cxn ang="0">
                  <a:pos x="0" y="20"/>
                </a:cxn>
                <a:cxn ang="0">
                  <a:pos x="1" y="11"/>
                </a:cxn>
                <a:cxn ang="0">
                  <a:pos x="5" y="6"/>
                </a:cxn>
                <a:cxn ang="0">
                  <a:pos x="11" y="1"/>
                </a:cxn>
                <a:cxn ang="0">
                  <a:pos x="18" y="0"/>
                </a:cxn>
                <a:cxn ang="0">
                  <a:pos x="18" y="0"/>
                </a:cxn>
                <a:cxn ang="0">
                  <a:pos x="25" y="1"/>
                </a:cxn>
                <a:cxn ang="0">
                  <a:pos x="30" y="6"/>
                </a:cxn>
                <a:cxn ang="0">
                  <a:pos x="35" y="11"/>
                </a:cxn>
                <a:cxn ang="0">
                  <a:pos x="36" y="18"/>
                </a:cxn>
                <a:cxn ang="0">
                  <a:pos x="36" y="18"/>
                </a:cxn>
              </a:cxnLst>
              <a:rect l="0" t="0" r="r" b="b"/>
              <a:pathLst>
                <a:path w="36" h="38">
                  <a:moveTo>
                    <a:pt x="7" y="20"/>
                  </a:moveTo>
                  <a:lnTo>
                    <a:pt x="7" y="20"/>
                  </a:lnTo>
                  <a:lnTo>
                    <a:pt x="8" y="24"/>
                  </a:lnTo>
                  <a:lnTo>
                    <a:pt x="9" y="29"/>
                  </a:lnTo>
                  <a:lnTo>
                    <a:pt x="14" y="32"/>
                  </a:lnTo>
                  <a:lnTo>
                    <a:pt x="18" y="32"/>
                  </a:lnTo>
                  <a:lnTo>
                    <a:pt x="18" y="32"/>
                  </a:lnTo>
                  <a:lnTo>
                    <a:pt x="22" y="32"/>
                  </a:lnTo>
                  <a:lnTo>
                    <a:pt x="25" y="29"/>
                  </a:lnTo>
                  <a:lnTo>
                    <a:pt x="28" y="24"/>
                  </a:lnTo>
                  <a:lnTo>
                    <a:pt x="29" y="18"/>
                  </a:lnTo>
                  <a:lnTo>
                    <a:pt x="29" y="18"/>
                  </a:lnTo>
                  <a:lnTo>
                    <a:pt x="28" y="14"/>
                  </a:lnTo>
                  <a:lnTo>
                    <a:pt x="26" y="10"/>
                  </a:lnTo>
                  <a:lnTo>
                    <a:pt x="23" y="6"/>
                  </a:lnTo>
                  <a:lnTo>
                    <a:pt x="18" y="4"/>
                  </a:lnTo>
                  <a:lnTo>
                    <a:pt x="18" y="4"/>
                  </a:lnTo>
                  <a:lnTo>
                    <a:pt x="12" y="6"/>
                  </a:lnTo>
                  <a:lnTo>
                    <a:pt x="9" y="10"/>
                  </a:lnTo>
                  <a:lnTo>
                    <a:pt x="8" y="14"/>
                  </a:lnTo>
                  <a:lnTo>
                    <a:pt x="7" y="20"/>
                  </a:lnTo>
                  <a:lnTo>
                    <a:pt x="7" y="20"/>
                  </a:lnTo>
                  <a:close/>
                  <a:moveTo>
                    <a:pt x="36" y="18"/>
                  </a:moveTo>
                  <a:lnTo>
                    <a:pt x="36" y="18"/>
                  </a:lnTo>
                  <a:lnTo>
                    <a:pt x="35" y="24"/>
                  </a:lnTo>
                  <a:lnTo>
                    <a:pt x="33" y="27"/>
                  </a:lnTo>
                  <a:lnTo>
                    <a:pt x="29" y="34"/>
                  </a:lnTo>
                  <a:lnTo>
                    <a:pt x="23" y="37"/>
                  </a:lnTo>
                  <a:lnTo>
                    <a:pt x="18" y="38"/>
                  </a:lnTo>
                  <a:lnTo>
                    <a:pt x="18" y="38"/>
                  </a:lnTo>
                  <a:lnTo>
                    <a:pt x="11" y="37"/>
                  </a:lnTo>
                  <a:lnTo>
                    <a:pt x="5" y="32"/>
                  </a:lnTo>
                  <a:lnTo>
                    <a:pt x="1" y="27"/>
                  </a:lnTo>
                  <a:lnTo>
                    <a:pt x="0" y="20"/>
                  </a:lnTo>
                  <a:lnTo>
                    <a:pt x="0" y="20"/>
                  </a:lnTo>
                  <a:lnTo>
                    <a:pt x="1" y="11"/>
                  </a:lnTo>
                  <a:lnTo>
                    <a:pt x="5" y="6"/>
                  </a:lnTo>
                  <a:lnTo>
                    <a:pt x="11" y="1"/>
                  </a:lnTo>
                  <a:lnTo>
                    <a:pt x="18" y="0"/>
                  </a:lnTo>
                  <a:lnTo>
                    <a:pt x="18" y="0"/>
                  </a:lnTo>
                  <a:lnTo>
                    <a:pt x="25" y="1"/>
                  </a:lnTo>
                  <a:lnTo>
                    <a:pt x="30" y="6"/>
                  </a:lnTo>
                  <a:lnTo>
                    <a:pt x="35" y="11"/>
                  </a:lnTo>
                  <a:lnTo>
                    <a:pt x="36" y="18"/>
                  </a:lnTo>
                  <a:lnTo>
                    <a:pt x="36" y="1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5" name="Freeform 47"/>
            <p:cNvSpPr>
              <a:spLocks noEditPoints="1"/>
            </p:cNvSpPr>
            <p:nvPr/>
          </p:nvSpPr>
          <p:spPr>
            <a:xfrm>
              <a:off x="7564438" y="6443663"/>
              <a:ext cx="28575" cy="41275"/>
            </a:xfrm>
            <a:custGeom>
              <a:avLst/>
              <a:gdLst/>
              <a:ahLst/>
              <a:cxnLst>
                <a:cxn ang="0">
                  <a:pos x="7" y="22"/>
                </a:cxn>
                <a:cxn ang="0">
                  <a:pos x="7" y="22"/>
                </a:cxn>
                <a:cxn ang="0">
                  <a:pos x="7" y="25"/>
                </a:cxn>
                <a:cxn ang="0">
                  <a:pos x="7" y="25"/>
                </a:cxn>
                <a:cxn ang="0">
                  <a:pos x="8" y="28"/>
                </a:cxn>
                <a:cxn ang="0">
                  <a:pos x="11" y="31"/>
                </a:cxn>
                <a:cxn ang="0">
                  <a:pos x="14" y="32"/>
                </a:cxn>
                <a:cxn ang="0">
                  <a:pos x="17" y="32"/>
                </a:cxn>
                <a:cxn ang="0">
                  <a:pos x="17" y="32"/>
                </a:cxn>
                <a:cxn ang="0">
                  <a:pos x="22" y="32"/>
                </a:cxn>
                <a:cxn ang="0">
                  <a:pos x="25" y="28"/>
                </a:cxn>
                <a:cxn ang="0">
                  <a:pos x="28" y="24"/>
                </a:cxn>
                <a:cxn ang="0">
                  <a:pos x="28" y="18"/>
                </a:cxn>
                <a:cxn ang="0">
                  <a:pos x="28" y="18"/>
                </a:cxn>
                <a:cxn ang="0">
                  <a:pos x="28" y="14"/>
                </a:cxn>
                <a:cxn ang="0">
                  <a:pos x="25" y="10"/>
                </a:cxn>
                <a:cxn ang="0">
                  <a:pos x="22" y="6"/>
                </a:cxn>
                <a:cxn ang="0">
                  <a:pos x="17" y="6"/>
                </a:cxn>
                <a:cxn ang="0">
                  <a:pos x="17" y="6"/>
                </a:cxn>
                <a:cxn ang="0">
                  <a:pos x="14" y="6"/>
                </a:cxn>
                <a:cxn ang="0">
                  <a:pos x="11" y="7"/>
                </a:cxn>
                <a:cxn ang="0">
                  <a:pos x="8" y="10"/>
                </a:cxn>
                <a:cxn ang="0">
                  <a:pos x="7" y="14"/>
                </a:cxn>
                <a:cxn ang="0">
                  <a:pos x="7" y="14"/>
                </a:cxn>
                <a:cxn ang="0">
                  <a:pos x="7" y="15"/>
                </a:cxn>
                <a:cxn ang="0">
                  <a:pos x="7" y="22"/>
                </a:cxn>
                <a:cxn ang="0">
                  <a:pos x="7" y="22"/>
                </a:cxn>
                <a:cxn ang="0">
                  <a:pos x="0" y="13"/>
                </a:cxn>
                <a:cxn ang="0">
                  <a:pos x="0" y="13"/>
                </a:cxn>
                <a:cxn ang="0">
                  <a:pos x="0" y="1"/>
                </a:cxn>
                <a:cxn ang="0">
                  <a:pos x="6" y="1"/>
                </a:cxn>
                <a:cxn ang="0">
                  <a:pos x="7" y="7"/>
                </a:cxn>
                <a:cxn ang="0">
                  <a:pos x="7" y="7"/>
                </a:cxn>
                <a:cxn ang="0">
                  <a:pos x="7" y="7"/>
                </a:cxn>
                <a:cxn ang="0">
                  <a:pos x="8" y="4"/>
                </a:cxn>
                <a:cxn ang="0">
                  <a:pos x="11" y="1"/>
                </a:cxn>
                <a:cxn ang="0">
                  <a:pos x="15" y="0"/>
                </a:cxn>
                <a:cxn ang="0">
                  <a:pos x="20" y="0"/>
                </a:cxn>
                <a:cxn ang="0">
                  <a:pos x="20" y="0"/>
                </a:cxn>
                <a:cxn ang="0">
                  <a:pos x="25" y="1"/>
                </a:cxn>
                <a:cxn ang="0">
                  <a:pos x="31" y="6"/>
                </a:cxn>
                <a:cxn ang="0">
                  <a:pos x="34" y="11"/>
                </a:cxn>
                <a:cxn ang="0">
                  <a:pos x="35" y="18"/>
                </a:cxn>
                <a:cxn ang="0">
                  <a:pos x="35" y="18"/>
                </a:cxn>
                <a:cxn ang="0">
                  <a:pos x="34" y="27"/>
                </a:cxn>
                <a:cxn ang="0">
                  <a:pos x="29" y="32"/>
                </a:cxn>
                <a:cxn ang="0">
                  <a:pos x="24" y="37"/>
                </a:cxn>
                <a:cxn ang="0">
                  <a:pos x="18" y="38"/>
                </a:cxn>
                <a:cxn ang="0">
                  <a:pos x="18" y="38"/>
                </a:cxn>
                <a:cxn ang="0">
                  <a:pos x="11" y="37"/>
                </a:cxn>
                <a:cxn ang="0">
                  <a:pos x="10" y="35"/>
                </a:cxn>
                <a:cxn ang="0">
                  <a:pos x="7" y="32"/>
                </a:cxn>
                <a:cxn ang="0">
                  <a:pos x="7" y="32"/>
                </a:cxn>
                <a:cxn ang="0">
                  <a:pos x="7" y="52"/>
                </a:cxn>
                <a:cxn ang="0">
                  <a:pos x="0" y="52"/>
                </a:cxn>
                <a:cxn ang="0">
                  <a:pos x="0" y="13"/>
                </a:cxn>
                <a:cxn ang="0">
                  <a:pos x="0" y="13"/>
                </a:cxn>
              </a:cxnLst>
              <a:rect l="0" t="0" r="r" b="b"/>
              <a:pathLst>
                <a:path w="35" h="52">
                  <a:moveTo>
                    <a:pt x="7" y="22"/>
                  </a:moveTo>
                  <a:lnTo>
                    <a:pt x="7" y="22"/>
                  </a:lnTo>
                  <a:lnTo>
                    <a:pt x="7" y="25"/>
                  </a:lnTo>
                  <a:lnTo>
                    <a:pt x="7" y="25"/>
                  </a:lnTo>
                  <a:lnTo>
                    <a:pt x="8" y="28"/>
                  </a:lnTo>
                  <a:lnTo>
                    <a:pt x="11" y="31"/>
                  </a:lnTo>
                  <a:lnTo>
                    <a:pt x="14" y="32"/>
                  </a:lnTo>
                  <a:lnTo>
                    <a:pt x="17" y="32"/>
                  </a:lnTo>
                  <a:lnTo>
                    <a:pt x="17" y="32"/>
                  </a:lnTo>
                  <a:lnTo>
                    <a:pt x="22" y="32"/>
                  </a:lnTo>
                  <a:lnTo>
                    <a:pt x="25" y="28"/>
                  </a:lnTo>
                  <a:lnTo>
                    <a:pt x="28" y="24"/>
                  </a:lnTo>
                  <a:lnTo>
                    <a:pt x="28" y="18"/>
                  </a:lnTo>
                  <a:lnTo>
                    <a:pt x="28" y="18"/>
                  </a:lnTo>
                  <a:lnTo>
                    <a:pt x="28" y="14"/>
                  </a:lnTo>
                  <a:lnTo>
                    <a:pt x="25" y="10"/>
                  </a:lnTo>
                  <a:lnTo>
                    <a:pt x="22" y="6"/>
                  </a:lnTo>
                  <a:lnTo>
                    <a:pt x="17" y="6"/>
                  </a:lnTo>
                  <a:lnTo>
                    <a:pt x="17" y="6"/>
                  </a:lnTo>
                  <a:lnTo>
                    <a:pt x="14" y="6"/>
                  </a:lnTo>
                  <a:lnTo>
                    <a:pt x="11" y="7"/>
                  </a:lnTo>
                  <a:lnTo>
                    <a:pt x="8" y="10"/>
                  </a:lnTo>
                  <a:lnTo>
                    <a:pt x="7" y="14"/>
                  </a:lnTo>
                  <a:lnTo>
                    <a:pt x="7" y="14"/>
                  </a:lnTo>
                  <a:lnTo>
                    <a:pt x="7" y="15"/>
                  </a:lnTo>
                  <a:lnTo>
                    <a:pt x="7" y="22"/>
                  </a:lnTo>
                  <a:lnTo>
                    <a:pt x="7" y="22"/>
                  </a:lnTo>
                  <a:close/>
                  <a:moveTo>
                    <a:pt x="0" y="13"/>
                  </a:moveTo>
                  <a:lnTo>
                    <a:pt x="0" y="13"/>
                  </a:lnTo>
                  <a:lnTo>
                    <a:pt x="0" y="1"/>
                  </a:lnTo>
                  <a:lnTo>
                    <a:pt x="6" y="1"/>
                  </a:lnTo>
                  <a:lnTo>
                    <a:pt x="7" y="7"/>
                  </a:lnTo>
                  <a:lnTo>
                    <a:pt x="7" y="7"/>
                  </a:lnTo>
                  <a:lnTo>
                    <a:pt x="7" y="7"/>
                  </a:lnTo>
                  <a:lnTo>
                    <a:pt x="8" y="4"/>
                  </a:lnTo>
                  <a:lnTo>
                    <a:pt x="11" y="1"/>
                  </a:lnTo>
                  <a:lnTo>
                    <a:pt x="15" y="0"/>
                  </a:lnTo>
                  <a:lnTo>
                    <a:pt x="20" y="0"/>
                  </a:lnTo>
                  <a:lnTo>
                    <a:pt x="20" y="0"/>
                  </a:lnTo>
                  <a:lnTo>
                    <a:pt x="25" y="1"/>
                  </a:lnTo>
                  <a:lnTo>
                    <a:pt x="31" y="6"/>
                  </a:lnTo>
                  <a:lnTo>
                    <a:pt x="34" y="11"/>
                  </a:lnTo>
                  <a:lnTo>
                    <a:pt x="35" y="18"/>
                  </a:lnTo>
                  <a:lnTo>
                    <a:pt x="35" y="18"/>
                  </a:lnTo>
                  <a:lnTo>
                    <a:pt x="34" y="27"/>
                  </a:lnTo>
                  <a:lnTo>
                    <a:pt x="29" y="32"/>
                  </a:lnTo>
                  <a:lnTo>
                    <a:pt x="24" y="37"/>
                  </a:lnTo>
                  <a:lnTo>
                    <a:pt x="18" y="38"/>
                  </a:lnTo>
                  <a:lnTo>
                    <a:pt x="18" y="38"/>
                  </a:lnTo>
                  <a:lnTo>
                    <a:pt x="11" y="37"/>
                  </a:lnTo>
                  <a:lnTo>
                    <a:pt x="10" y="35"/>
                  </a:lnTo>
                  <a:lnTo>
                    <a:pt x="7" y="32"/>
                  </a:lnTo>
                  <a:lnTo>
                    <a:pt x="7" y="32"/>
                  </a:lnTo>
                  <a:lnTo>
                    <a:pt x="7" y="52"/>
                  </a:lnTo>
                  <a:lnTo>
                    <a:pt x="0" y="52"/>
                  </a:lnTo>
                  <a:lnTo>
                    <a:pt x="0" y="13"/>
                  </a:lnTo>
                  <a:lnTo>
                    <a:pt x="0" y="13"/>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6" name="Freeform 48"/>
            <p:cNvSpPr>
              <a:spLocks noEditPoints="1"/>
            </p:cNvSpPr>
            <p:nvPr/>
          </p:nvSpPr>
          <p:spPr>
            <a:xfrm>
              <a:off x="7596188" y="6443663"/>
              <a:ext cx="25400" cy="30162"/>
            </a:xfrm>
            <a:custGeom>
              <a:avLst/>
              <a:gdLst/>
              <a:ahLst/>
              <a:cxnLst>
                <a:cxn ang="0">
                  <a:pos x="25" y="15"/>
                </a:cxn>
                <a:cxn ang="0">
                  <a:pos x="25" y="15"/>
                </a:cxn>
                <a:cxn ang="0">
                  <a:pos x="25" y="11"/>
                </a:cxn>
                <a:cxn ang="0">
                  <a:pos x="23" y="8"/>
                </a:cxn>
                <a:cxn ang="0">
                  <a:pos x="21" y="6"/>
                </a:cxn>
                <a:cxn ang="0">
                  <a:pos x="16" y="4"/>
                </a:cxn>
                <a:cxn ang="0">
                  <a:pos x="16" y="4"/>
                </a:cxn>
                <a:cxn ang="0">
                  <a:pos x="11" y="6"/>
                </a:cxn>
                <a:cxn ang="0">
                  <a:pos x="8" y="8"/>
                </a:cxn>
                <a:cxn ang="0">
                  <a:pos x="7" y="11"/>
                </a:cxn>
                <a:cxn ang="0">
                  <a:pos x="5" y="15"/>
                </a:cxn>
                <a:cxn ang="0">
                  <a:pos x="25" y="15"/>
                </a:cxn>
                <a:cxn ang="0">
                  <a:pos x="25" y="15"/>
                </a:cxn>
                <a:cxn ang="0">
                  <a:pos x="5" y="20"/>
                </a:cxn>
                <a:cxn ang="0">
                  <a:pos x="5" y="20"/>
                </a:cxn>
                <a:cxn ang="0">
                  <a:pos x="7" y="25"/>
                </a:cxn>
                <a:cxn ang="0">
                  <a:pos x="9" y="29"/>
                </a:cxn>
                <a:cxn ang="0">
                  <a:pos x="14" y="32"/>
                </a:cxn>
                <a:cxn ang="0">
                  <a:pos x="18" y="32"/>
                </a:cxn>
                <a:cxn ang="0">
                  <a:pos x="18" y="32"/>
                </a:cxn>
                <a:cxn ang="0">
                  <a:pos x="23" y="32"/>
                </a:cxn>
                <a:cxn ang="0">
                  <a:pos x="28" y="31"/>
                </a:cxn>
                <a:cxn ang="0">
                  <a:pos x="29" y="35"/>
                </a:cxn>
                <a:cxn ang="0">
                  <a:pos x="29" y="35"/>
                </a:cxn>
                <a:cxn ang="0">
                  <a:pos x="25" y="37"/>
                </a:cxn>
                <a:cxn ang="0">
                  <a:pos x="18" y="38"/>
                </a:cxn>
                <a:cxn ang="0">
                  <a:pos x="18" y="38"/>
                </a:cxn>
                <a:cxn ang="0">
                  <a:pos x="9" y="37"/>
                </a:cxn>
                <a:cxn ang="0">
                  <a:pos x="4" y="32"/>
                </a:cxn>
                <a:cxn ang="0">
                  <a:pos x="1" y="27"/>
                </a:cxn>
                <a:cxn ang="0">
                  <a:pos x="0" y="20"/>
                </a:cxn>
                <a:cxn ang="0">
                  <a:pos x="0" y="20"/>
                </a:cxn>
                <a:cxn ang="0">
                  <a:pos x="1" y="11"/>
                </a:cxn>
                <a:cxn ang="0">
                  <a:pos x="4" y="6"/>
                </a:cxn>
                <a:cxn ang="0">
                  <a:pos x="9" y="1"/>
                </a:cxn>
                <a:cxn ang="0">
                  <a:pos x="16" y="0"/>
                </a:cxn>
                <a:cxn ang="0">
                  <a:pos x="16" y="0"/>
                </a:cxn>
                <a:cxn ang="0">
                  <a:pos x="21" y="0"/>
                </a:cxn>
                <a:cxn ang="0">
                  <a:pos x="23" y="1"/>
                </a:cxn>
                <a:cxn ang="0">
                  <a:pos x="28" y="6"/>
                </a:cxn>
                <a:cxn ang="0">
                  <a:pos x="30" y="11"/>
                </a:cxn>
                <a:cxn ang="0">
                  <a:pos x="32" y="17"/>
                </a:cxn>
                <a:cxn ang="0">
                  <a:pos x="32" y="17"/>
                </a:cxn>
                <a:cxn ang="0">
                  <a:pos x="30" y="20"/>
                </a:cxn>
                <a:cxn ang="0">
                  <a:pos x="5" y="20"/>
                </a:cxn>
                <a:cxn ang="0">
                  <a:pos x="5" y="20"/>
                </a:cxn>
              </a:cxnLst>
              <a:rect l="0" t="0" r="r" b="b"/>
              <a:pathLst>
                <a:path w="32" h="38">
                  <a:moveTo>
                    <a:pt x="25" y="15"/>
                  </a:moveTo>
                  <a:lnTo>
                    <a:pt x="25" y="15"/>
                  </a:lnTo>
                  <a:lnTo>
                    <a:pt x="25" y="11"/>
                  </a:lnTo>
                  <a:lnTo>
                    <a:pt x="23" y="8"/>
                  </a:lnTo>
                  <a:lnTo>
                    <a:pt x="21" y="6"/>
                  </a:lnTo>
                  <a:lnTo>
                    <a:pt x="16" y="4"/>
                  </a:lnTo>
                  <a:lnTo>
                    <a:pt x="16" y="4"/>
                  </a:lnTo>
                  <a:lnTo>
                    <a:pt x="11" y="6"/>
                  </a:lnTo>
                  <a:lnTo>
                    <a:pt x="8" y="8"/>
                  </a:lnTo>
                  <a:lnTo>
                    <a:pt x="7" y="11"/>
                  </a:lnTo>
                  <a:lnTo>
                    <a:pt x="5" y="15"/>
                  </a:lnTo>
                  <a:lnTo>
                    <a:pt x="25" y="15"/>
                  </a:lnTo>
                  <a:lnTo>
                    <a:pt x="25" y="15"/>
                  </a:lnTo>
                  <a:close/>
                  <a:moveTo>
                    <a:pt x="5" y="20"/>
                  </a:moveTo>
                  <a:lnTo>
                    <a:pt x="5" y="20"/>
                  </a:lnTo>
                  <a:lnTo>
                    <a:pt x="7" y="25"/>
                  </a:lnTo>
                  <a:lnTo>
                    <a:pt x="9" y="29"/>
                  </a:lnTo>
                  <a:lnTo>
                    <a:pt x="14" y="32"/>
                  </a:lnTo>
                  <a:lnTo>
                    <a:pt x="18" y="32"/>
                  </a:lnTo>
                  <a:lnTo>
                    <a:pt x="18" y="32"/>
                  </a:lnTo>
                  <a:lnTo>
                    <a:pt x="23" y="32"/>
                  </a:lnTo>
                  <a:lnTo>
                    <a:pt x="28" y="31"/>
                  </a:lnTo>
                  <a:lnTo>
                    <a:pt x="29" y="35"/>
                  </a:lnTo>
                  <a:lnTo>
                    <a:pt x="29" y="35"/>
                  </a:lnTo>
                  <a:lnTo>
                    <a:pt x="25" y="37"/>
                  </a:lnTo>
                  <a:lnTo>
                    <a:pt x="18" y="38"/>
                  </a:lnTo>
                  <a:lnTo>
                    <a:pt x="18" y="38"/>
                  </a:lnTo>
                  <a:lnTo>
                    <a:pt x="9" y="37"/>
                  </a:lnTo>
                  <a:lnTo>
                    <a:pt x="4" y="32"/>
                  </a:lnTo>
                  <a:lnTo>
                    <a:pt x="1" y="27"/>
                  </a:lnTo>
                  <a:lnTo>
                    <a:pt x="0" y="20"/>
                  </a:lnTo>
                  <a:lnTo>
                    <a:pt x="0" y="20"/>
                  </a:lnTo>
                  <a:lnTo>
                    <a:pt x="1" y="11"/>
                  </a:lnTo>
                  <a:lnTo>
                    <a:pt x="4" y="6"/>
                  </a:lnTo>
                  <a:lnTo>
                    <a:pt x="9" y="1"/>
                  </a:lnTo>
                  <a:lnTo>
                    <a:pt x="16" y="0"/>
                  </a:lnTo>
                  <a:lnTo>
                    <a:pt x="16" y="0"/>
                  </a:lnTo>
                  <a:lnTo>
                    <a:pt x="21" y="0"/>
                  </a:lnTo>
                  <a:lnTo>
                    <a:pt x="23" y="1"/>
                  </a:lnTo>
                  <a:lnTo>
                    <a:pt x="28" y="6"/>
                  </a:lnTo>
                  <a:lnTo>
                    <a:pt x="30" y="11"/>
                  </a:lnTo>
                  <a:lnTo>
                    <a:pt x="32" y="17"/>
                  </a:lnTo>
                  <a:lnTo>
                    <a:pt x="32" y="17"/>
                  </a:lnTo>
                  <a:lnTo>
                    <a:pt x="30" y="20"/>
                  </a:lnTo>
                  <a:lnTo>
                    <a:pt x="5" y="20"/>
                  </a:lnTo>
                  <a:lnTo>
                    <a:pt x="5" y="20"/>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7" name="Freeform 49"/>
            <p:cNvSpPr>
              <a:spLocks noEditPoints="1"/>
            </p:cNvSpPr>
            <p:nvPr/>
          </p:nvSpPr>
          <p:spPr>
            <a:xfrm>
              <a:off x="7626350" y="6443663"/>
              <a:ext cx="28575" cy="30162"/>
            </a:xfrm>
            <a:custGeom>
              <a:avLst/>
              <a:gdLst/>
              <a:ahLst/>
              <a:cxnLst>
                <a:cxn ang="0">
                  <a:pos x="6" y="20"/>
                </a:cxn>
                <a:cxn ang="0">
                  <a:pos x="6" y="20"/>
                </a:cxn>
                <a:cxn ang="0">
                  <a:pos x="7" y="24"/>
                </a:cxn>
                <a:cxn ang="0">
                  <a:pos x="9" y="29"/>
                </a:cxn>
                <a:cxn ang="0">
                  <a:pos x="13" y="32"/>
                </a:cxn>
                <a:cxn ang="0">
                  <a:pos x="17" y="32"/>
                </a:cxn>
                <a:cxn ang="0">
                  <a:pos x="17" y="32"/>
                </a:cxn>
                <a:cxn ang="0">
                  <a:pos x="21" y="32"/>
                </a:cxn>
                <a:cxn ang="0">
                  <a:pos x="26" y="29"/>
                </a:cxn>
                <a:cxn ang="0">
                  <a:pos x="27" y="24"/>
                </a:cxn>
                <a:cxn ang="0">
                  <a:pos x="28" y="18"/>
                </a:cxn>
                <a:cxn ang="0">
                  <a:pos x="28" y="18"/>
                </a:cxn>
                <a:cxn ang="0">
                  <a:pos x="27" y="14"/>
                </a:cxn>
                <a:cxn ang="0">
                  <a:pos x="26" y="10"/>
                </a:cxn>
                <a:cxn ang="0">
                  <a:pos x="23" y="6"/>
                </a:cxn>
                <a:cxn ang="0">
                  <a:pos x="17" y="4"/>
                </a:cxn>
                <a:cxn ang="0">
                  <a:pos x="17" y="4"/>
                </a:cxn>
                <a:cxn ang="0">
                  <a:pos x="13" y="6"/>
                </a:cxn>
                <a:cxn ang="0">
                  <a:pos x="9" y="10"/>
                </a:cxn>
                <a:cxn ang="0">
                  <a:pos x="7" y="14"/>
                </a:cxn>
                <a:cxn ang="0">
                  <a:pos x="6" y="20"/>
                </a:cxn>
                <a:cxn ang="0">
                  <a:pos x="6" y="20"/>
                </a:cxn>
                <a:cxn ang="0">
                  <a:pos x="35" y="18"/>
                </a:cxn>
                <a:cxn ang="0">
                  <a:pos x="35" y="18"/>
                </a:cxn>
                <a:cxn ang="0">
                  <a:pos x="34" y="24"/>
                </a:cxn>
                <a:cxn ang="0">
                  <a:pos x="34" y="27"/>
                </a:cxn>
                <a:cxn ang="0">
                  <a:pos x="30" y="34"/>
                </a:cxn>
                <a:cxn ang="0">
                  <a:pos x="24" y="37"/>
                </a:cxn>
                <a:cxn ang="0">
                  <a:pos x="17" y="38"/>
                </a:cxn>
                <a:cxn ang="0">
                  <a:pos x="17" y="38"/>
                </a:cxn>
                <a:cxn ang="0">
                  <a:pos x="10" y="37"/>
                </a:cxn>
                <a:cxn ang="0">
                  <a:pos x="5" y="32"/>
                </a:cxn>
                <a:cxn ang="0">
                  <a:pos x="0" y="27"/>
                </a:cxn>
                <a:cxn ang="0">
                  <a:pos x="0" y="20"/>
                </a:cxn>
                <a:cxn ang="0">
                  <a:pos x="0" y="20"/>
                </a:cxn>
                <a:cxn ang="0">
                  <a:pos x="2" y="11"/>
                </a:cxn>
                <a:cxn ang="0">
                  <a:pos x="5" y="6"/>
                </a:cxn>
                <a:cxn ang="0">
                  <a:pos x="10" y="1"/>
                </a:cxn>
                <a:cxn ang="0">
                  <a:pos x="17" y="0"/>
                </a:cxn>
                <a:cxn ang="0">
                  <a:pos x="17" y="0"/>
                </a:cxn>
                <a:cxn ang="0">
                  <a:pos x="24" y="1"/>
                </a:cxn>
                <a:cxn ang="0">
                  <a:pos x="30" y="6"/>
                </a:cxn>
                <a:cxn ang="0">
                  <a:pos x="34" y="11"/>
                </a:cxn>
                <a:cxn ang="0">
                  <a:pos x="35" y="18"/>
                </a:cxn>
                <a:cxn ang="0">
                  <a:pos x="35" y="18"/>
                </a:cxn>
              </a:cxnLst>
              <a:rect l="0" t="0" r="r" b="b"/>
              <a:pathLst>
                <a:path w="35" h="38">
                  <a:moveTo>
                    <a:pt x="6" y="20"/>
                  </a:moveTo>
                  <a:lnTo>
                    <a:pt x="6" y="20"/>
                  </a:lnTo>
                  <a:lnTo>
                    <a:pt x="7" y="24"/>
                  </a:lnTo>
                  <a:lnTo>
                    <a:pt x="9" y="29"/>
                  </a:lnTo>
                  <a:lnTo>
                    <a:pt x="13" y="32"/>
                  </a:lnTo>
                  <a:lnTo>
                    <a:pt x="17" y="32"/>
                  </a:lnTo>
                  <a:lnTo>
                    <a:pt x="17" y="32"/>
                  </a:lnTo>
                  <a:lnTo>
                    <a:pt x="21" y="32"/>
                  </a:lnTo>
                  <a:lnTo>
                    <a:pt x="26" y="29"/>
                  </a:lnTo>
                  <a:lnTo>
                    <a:pt x="27" y="24"/>
                  </a:lnTo>
                  <a:lnTo>
                    <a:pt x="28" y="18"/>
                  </a:lnTo>
                  <a:lnTo>
                    <a:pt x="28" y="18"/>
                  </a:lnTo>
                  <a:lnTo>
                    <a:pt x="27" y="14"/>
                  </a:lnTo>
                  <a:lnTo>
                    <a:pt x="26" y="10"/>
                  </a:lnTo>
                  <a:lnTo>
                    <a:pt x="23" y="6"/>
                  </a:lnTo>
                  <a:lnTo>
                    <a:pt x="17" y="4"/>
                  </a:lnTo>
                  <a:lnTo>
                    <a:pt x="17" y="4"/>
                  </a:lnTo>
                  <a:lnTo>
                    <a:pt x="13" y="6"/>
                  </a:lnTo>
                  <a:lnTo>
                    <a:pt x="9" y="10"/>
                  </a:lnTo>
                  <a:lnTo>
                    <a:pt x="7" y="14"/>
                  </a:lnTo>
                  <a:lnTo>
                    <a:pt x="6" y="20"/>
                  </a:lnTo>
                  <a:lnTo>
                    <a:pt x="6" y="20"/>
                  </a:lnTo>
                  <a:close/>
                  <a:moveTo>
                    <a:pt x="35" y="18"/>
                  </a:moveTo>
                  <a:lnTo>
                    <a:pt x="35" y="18"/>
                  </a:lnTo>
                  <a:lnTo>
                    <a:pt x="34" y="24"/>
                  </a:lnTo>
                  <a:lnTo>
                    <a:pt x="34" y="27"/>
                  </a:lnTo>
                  <a:lnTo>
                    <a:pt x="30" y="34"/>
                  </a:lnTo>
                  <a:lnTo>
                    <a:pt x="24" y="37"/>
                  </a:lnTo>
                  <a:lnTo>
                    <a:pt x="17" y="38"/>
                  </a:lnTo>
                  <a:lnTo>
                    <a:pt x="17" y="38"/>
                  </a:lnTo>
                  <a:lnTo>
                    <a:pt x="10" y="37"/>
                  </a:lnTo>
                  <a:lnTo>
                    <a:pt x="5" y="32"/>
                  </a:lnTo>
                  <a:lnTo>
                    <a:pt x="0" y="27"/>
                  </a:lnTo>
                  <a:lnTo>
                    <a:pt x="0" y="20"/>
                  </a:lnTo>
                  <a:lnTo>
                    <a:pt x="0" y="20"/>
                  </a:lnTo>
                  <a:lnTo>
                    <a:pt x="2" y="11"/>
                  </a:lnTo>
                  <a:lnTo>
                    <a:pt x="5" y="6"/>
                  </a:lnTo>
                  <a:lnTo>
                    <a:pt x="10" y="1"/>
                  </a:lnTo>
                  <a:lnTo>
                    <a:pt x="17" y="0"/>
                  </a:lnTo>
                  <a:lnTo>
                    <a:pt x="17" y="0"/>
                  </a:lnTo>
                  <a:lnTo>
                    <a:pt x="24" y="1"/>
                  </a:lnTo>
                  <a:lnTo>
                    <a:pt x="30" y="6"/>
                  </a:lnTo>
                  <a:lnTo>
                    <a:pt x="34" y="11"/>
                  </a:lnTo>
                  <a:lnTo>
                    <a:pt x="35" y="18"/>
                  </a:lnTo>
                  <a:lnTo>
                    <a:pt x="35" y="18"/>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8" name="Freeform 50"/>
            <p:cNvSpPr>
              <a:spLocks noEditPoints="1"/>
            </p:cNvSpPr>
            <p:nvPr/>
          </p:nvSpPr>
          <p:spPr>
            <a:xfrm>
              <a:off x="7673975" y="6432550"/>
              <a:ext cx="23813" cy="39687"/>
            </a:xfrm>
            <a:custGeom>
              <a:avLst/>
              <a:gdLst/>
              <a:ahLst/>
              <a:cxnLst>
                <a:cxn ang="0">
                  <a:pos x="7" y="25"/>
                </a:cxn>
                <a:cxn ang="0">
                  <a:pos x="7" y="25"/>
                </a:cxn>
                <a:cxn ang="0">
                  <a:pos x="13" y="27"/>
                </a:cxn>
                <a:cxn ang="0">
                  <a:pos x="13" y="27"/>
                </a:cxn>
                <a:cxn ang="0">
                  <a:pos x="17" y="25"/>
                </a:cxn>
                <a:cxn ang="0">
                  <a:pos x="21" y="24"/>
                </a:cxn>
                <a:cxn ang="0">
                  <a:pos x="24" y="20"/>
                </a:cxn>
                <a:cxn ang="0">
                  <a:pos x="26" y="15"/>
                </a:cxn>
                <a:cxn ang="0">
                  <a:pos x="26" y="15"/>
                </a:cxn>
                <a:cxn ang="0">
                  <a:pos x="24" y="11"/>
                </a:cxn>
                <a:cxn ang="0">
                  <a:pos x="21" y="8"/>
                </a:cxn>
                <a:cxn ang="0">
                  <a:pos x="19" y="6"/>
                </a:cxn>
                <a:cxn ang="0">
                  <a:pos x="13" y="6"/>
                </a:cxn>
                <a:cxn ang="0">
                  <a:pos x="13" y="6"/>
                </a:cxn>
                <a:cxn ang="0">
                  <a:pos x="7" y="6"/>
                </a:cxn>
                <a:cxn ang="0">
                  <a:pos x="7" y="25"/>
                </a:cxn>
                <a:cxn ang="0">
                  <a:pos x="7" y="25"/>
                </a:cxn>
                <a:cxn ang="0">
                  <a:pos x="0" y="1"/>
                </a:cxn>
                <a:cxn ang="0">
                  <a:pos x="0" y="1"/>
                </a:cxn>
                <a:cxn ang="0">
                  <a:pos x="13" y="0"/>
                </a:cxn>
                <a:cxn ang="0">
                  <a:pos x="13" y="0"/>
                </a:cxn>
                <a:cxn ang="0">
                  <a:pos x="21" y="1"/>
                </a:cxn>
                <a:cxn ang="0">
                  <a:pos x="27" y="4"/>
                </a:cxn>
                <a:cxn ang="0">
                  <a:pos x="27" y="4"/>
                </a:cxn>
                <a:cxn ang="0">
                  <a:pos x="30" y="8"/>
                </a:cxn>
                <a:cxn ang="0">
                  <a:pos x="31" y="15"/>
                </a:cxn>
                <a:cxn ang="0">
                  <a:pos x="31" y="15"/>
                </a:cxn>
                <a:cxn ang="0">
                  <a:pos x="30" y="21"/>
                </a:cxn>
                <a:cxn ang="0">
                  <a:pos x="27" y="25"/>
                </a:cxn>
                <a:cxn ang="0">
                  <a:pos x="27" y="25"/>
                </a:cxn>
                <a:cxn ang="0">
                  <a:pos x="24" y="28"/>
                </a:cxn>
                <a:cxn ang="0">
                  <a:pos x="21" y="29"/>
                </a:cxn>
                <a:cxn ang="0">
                  <a:pos x="12" y="31"/>
                </a:cxn>
                <a:cxn ang="0">
                  <a:pos x="12" y="31"/>
                </a:cxn>
                <a:cxn ang="0">
                  <a:pos x="7" y="31"/>
                </a:cxn>
                <a:cxn ang="0">
                  <a:pos x="7" y="51"/>
                </a:cxn>
                <a:cxn ang="0">
                  <a:pos x="0" y="51"/>
                </a:cxn>
                <a:cxn ang="0">
                  <a:pos x="0" y="1"/>
                </a:cxn>
                <a:cxn ang="0">
                  <a:pos x="0" y="1"/>
                </a:cxn>
              </a:cxnLst>
              <a:rect l="0" t="0" r="r" b="b"/>
              <a:pathLst>
                <a:path w="31" h="51">
                  <a:moveTo>
                    <a:pt x="7" y="25"/>
                  </a:moveTo>
                  <a:lnTo>
                    <a:pt x="7" y="25"/>
                  </a:lnTo>
                  <a:lnTo>
                    <a:pt x="13" y="27"/>
                  </a:lnTo>
                  <a:lnTo>
                    <a:pt x="13" y="27"/>
                  </a:lnTo>
                  <a:lnTo>
                    <a:pt x="17" y="25"/>
                  </a:lnTo>
                  <a:lnTo>
                    <a:pt x="21" y="24"/>
                  </a:lnTo>
                  <a:lnTo>
                    <a:pt x="24" y="20"/>
                  </a:lnTo>
                  <a:lnTo>
                    <a:pt x="26" y="15"/>
                  </a:lnTo>
                  <a:lnTo>
                    <a:pt x="26" y="15"/>
                  </a:lnTo>
                  <a:lnTo>
                    <a:pt x="24" y="11"/>
                  </a:lnTo>
                  <a:lnTo>
                    <a:pt x="21" y="8"/>
                  </a:lnTo>
                  <a:lnTo>
                    <a:pt x="19" y="6"/>
                  </a:lnTo>
                  <a:lnTo>
                    <a:pt x="13" y="6"/>
                  </a:lnTo>
                  <a:lnTo>
                    <a:pt x="13" y="6"/>
                  </a:lnTo>
                  <a:lnTo>
                    <a:pt x="7" y="6"/>
                  </a:lnTo>
                  <a:lnTo>
                    <a:pt x="7" y="25"/>
                  </a:lnTo>
                  <a:lnTo>
                    <a:pt x="7" y="25"/>
                  </a:lnTo>
                  <a:close/>
                  <a:moveTo>
                    <a:pt x="0" y="1"/>
                  </a:moveTo>
                  <a:lnTo>
                    <a:pt x="0" y="1"/>
                  </a:lnTo>
                  <a:lnTo>
                    <a:pt x="13" y="0"/>
                  </a:lnTo>
                  <a:lnTo>
                    <a:pt x="13" y="0"/>
                  </a:lnTo>
                  <a:lnTo>
                    <a:pt x="21" y="1"/>
                  </a:lnTo>
                  <a:lnTo>
                    <a:pt x="27" y="4"/>
                  </a:lnTo>
                  <a:lnTo>
                    <a:pt x="27" y="4"/>
                  </a:lnTo>
                  <a:lnTo>
                    <a:pt x="30" y="8"/>
                  </a:lnTo>
                  <a:lnTo>
                    <a:pt x="31" y="15"/>
                  </a:lnTo>
                  <a:lnTo>
                    <a:pt x="31" y="15"/>
                  </a:lnTo>
                  <a:lnTo>
                    <a:pt x="30" y="21"/>
                  </a:lnTo>
                  <a:lnTo>
                    <a:pt x="27" y="25"/>
                  </a:lnTo>
                  <a:lnTo>
                    <a:pt x="27" y="25"/>
                  </a:lnTo>
                  <a:lnTo>
                    <a:pt x="24" y="28"/>
                  </a:lnTo>
                  <a:lnTo>
                    <a:pt x="21" y="29"/>
                  </a:lnTo>
                  <a:lnTo>
                    <a:pt x="12" y="31"/>
                  </a:lnTo>
                  <a:lnTo>
                    <a:pt x="12" y="31"/>
                  </a:lnTo>
                  <a:lnTo>
                    <a:pt x="7" y="31"/>
                  </a:lnTo>
                  <a:lnTo>
                    <a:pt x="7" y="51"/>
                  </a:lnTo>
                  <a:lnTo>
                    <a:pt x="0" y="51"/>
                  </a:lnTo>
                  <a:lnTo>
                    <a:pt x="0" y="1"/>
                  </a:lnTo>
                  <a:lnTo>
                    <a:pt x="0" y="1"/>
                  </a:lnTo>
                  <a:close/>
                </a:path>
              </a:pathLst>
            </a:custGeom>
            <a:grpFill/>
            <a:ln w="9525">
              <a:noFill/>
              <a:round/>
            </a:ln>
          </p:spPr>
          <p:txBody>
            <a:bodyPr/>
            <a:lstStyle/>
            <a:p>
              <a:pPr fontAlgn="auto">
                <a:spcBef>
                  <a:spcPct val="0"/>
                </a:spcBef>
                <a:spcAft>
                  <a:spcPct val="0"/>
                </a:spcAft>
                <a:defRPr/>
              </a:pPr>
              <a:endParaRPr lang="en-US">
                <a:latin typeface="+mn-lt"/>
              </a:endParaRPr>
            </a:p>
          </p:txBody>
        </p:sp>
        <p:sp>
          <p:nvSpPr>
            <p:cNvPr id="59" name="Freeform 51"/>
            <p:cNvSpPr/>
            <p:nvPr/>
          </p:nvSpPr>
          <p:spPr>
            <a:xfrm>
              <a:off x="7702550" y="6432550"/>
              <a:ext cx="30163" cy="41275"/>
            </a:xfrm>
            <a:custGeom>
              <a:avLst/>
              <a:gdLst/>
              <a:ahLst/>
              <a:cxnLst>
                <a:cxn ang="0">
                  <a:pos x="38" y="49"/>
                </a:cxn>
                <a:cxn ang="0">
                  <a:pos x="38" y="49"/>
                </a:cxn>
                <a:cxn ang="0">
                  <a:pos x="33" y="51"/>
                </a:cxn>
                <a:cxn ang="0">
                  <a:pos x="25" y="52"/>
                </a:cxn>
                <a:cxn ang="0">
                  <a:pos x="25" y="52"/>
                </a:cxn>
                <a:cxn ang="0">
                  <a:pos x="19" y="52"/>
                </a:cxn>
                <a:cxn ang="0">
                  <a:pos x="15" y="51"/>
                </a:cxn>
                <a:cxn ang="0">
                  <a:pos x="11" y="48"/>
                </a:cxn>
                <a:cxn ang="0">
                  <a:pos x="7" y="45"/>
                </a:cxn>
                <a:cxn ang="0">
                  <a:pos x="4" y="42"/>
                </a:cxn>
                <a:cxn ang="0">
                  <a:pos x="3" y="38"/>
                </a:cxn>
                <a:cxn ang="0">
                  <a:pos x="1" y="32"/>
                </a:cxn>
                <a:cxn ang="0">
                  <a:pos x="0" y="27"/>
                </a:cxn>
                <a:cxn ang="0">
                  <a:pos x="0" y="27"/>
                </a:cxn>
                <a:cxn ang="0">
                  <a:pos x="1" y="21"/>
                </a:cxn>
                <a:cxn ang="0">
                  <a:pos x="3" y="15"/>
                </a:cxn>
                <a:cxn ang="0">
                  <a:pos x="4" y="11"/>
                </a:cxn>
                <a:cxn ang="0">
                  <a:pos x="7" y="7"/>
                </a:cxn>
                <a:cxn ang="0">
                  <a:pos x="11" y="4"/>
                </a:cxn>
                <a:cxn ang="0">
                  <a:pos x="15" y="1"/>
                </a:cxn>
                <a:cxn ang="0">
                  <a:pos x="21" y="0"/>
                </a:cxn>
                <a:cxn ang="0">
                  <a:pos x="26" y="0"/>
                </a:cxn>
                <a:cxn ang="0">
                  <a:pos x="26" y="0"/>
                </a:cxn>
                <a:cxn ang="0">
                  <a:pos x="33" y="0"/>
                </a:cxn>
                <a:cxn ang="0">
                  <a:pos x="39" y="1"/>
                </a:cxn>
                <a:cxn ang="0">
                  <a:pos x="36" y="7"/>
                </a:cxn>
                <a:cxn ang="0">
                  <a:pos x="36" y="7"/>
                </a:cxn>
                <a:cxn ang="0">
                  <a:pos x="32" y="6"/>
                </a:cxn>
                <a:cxn ang="0">
                  <a:pos x="26" y="6"/>
                </a:cxn>
                <a:cxn ang="0">
                  <a:pos x="26" y="6"/>
                </a:cxn>
                <a:cxn ang="0">
                  <a:pos x="18" y="7"/>
                </a:cxn>
                <a:cxn ang="0">
                  <a:pos x="12" y="11"/>
                </a:cxn>
                <a:cxn ang="0">
                  <a:pos x="8" y="17"/>
                </a:cxn>
                <a:cxn ang="0">
                  <a:pos x="7" y="27"/>
                </a:cxn>
                <a:cxn ang="0">
                  <a:pos x="7" y="27"/>
                </a:cxn>
                <a:cxn ang="0">
                  <a:pos x="8" y="35"/>
                </a:cxn>
                <a:cxn ang="0">
                  <a:pos x="12" y="41"/>
                </a:cxn>
                <a:cxn ang="0">
                  <a:pos x="18" y="45"/>
                </a:cxn>
                <a:cxn ang="0">
                  <a:pos x="26" y="46"/>
                </a:cxn>
                <a:cxn ang="0">
                  <a:pos x="26" y="46"/>
                </a:cxn>
                <a:cxn ang="0">
                  <a:pos x="32" y="46"/>
                </a:cxn>
                <a:cxn ang="0">
                  <a:pos x="36" y="43"/>
                </a:cxn>
                <a:cxn ang="0">
                  <a:pos x="38" y="49"/>
                </a:cxn>
                <a:cxn ang="0">
                  <a:pos x="38" y="49"/>
                </a:cxn>
              </a:cxnLst>
              <a:rect l="0" t="0" r="r" b="b"/>
              <a:pathLst>
                <a:path w="39" h="52">
                  <a:moveTo>
                    <a:pt x="38" y="49"/>
                  </a:moveTo>
                  <a:lnTo>
                    <a:pt x="38" y="49"/>
                  </a:lnTo>
                  <a:lnTo>
                    <a:pt x="33" y="51"/>
                  </a:lnTo>
                  <a:lnTo>
                    <a:pt x="25" y="52"/>
                  </a:lnTo>
                  <a:lnTo>
                    <a:pt x="25" y="52"/>
                  </a:lnTo>
                  <a:lnTo>
                    <a:pt x="19" y="52"/>
                  </a:lnTo>
                  <a:lnTo>
                    <a:pt x="15" y="51"/>
                  </a:lnTo>
                  <a:lnTo>
                    <a:pt x="11" y="48"/>
                  </a:lnTo>
                  <a:lnTo>
                    <a:pt x="7" y="45"/>
                  </a:lnTo>
                  <a:lnTo>
                    <a:pt x="4" y="42"/>
                  </a:lnTo>
                  <a:lnTo>
                    <a:pt x="3" y="38"/>
                  </a:lnTo>
                  <a:lnTo>
                    <a:pt x="1" y="32"/>
                  </a:lnTo>
                  <a:lnTo>
                    <a:pt x="0" y="27"/>
                  </a:lnTo>
                  <a:lnTo>
                    <a:pt x="0" y="27"/>
                  </a:lnTo>
                  <a:lnTo>
                    <a:pt x="1" y="21"/>
                  </a:lnTo>
                  <a:lnTo>
                    <a:pt x="3" y="15"/>
                  </a:lnTo>
                  <a:lnTo>
                    <a:pt x="4" y="11"/>
                  </a:lnTo>
                  <a:lnTo>
                    <a:pt x="7" y="7"/>
                  </a:lnTo>
                  <a:lnTo>
                    <a:pt x="11" y="4"/>
                  </a:lnTo>
                  <a:lnTo>
                    <a:pt x="15" y="1"/>
                  </a:lnTo>
                  <a:lnTo>
                    <a:pt x="21" y="0"/>
                  </a:lnTo>
                  <a:lnTo>
                    <a:pt x="26" y="0"/>
                  </a:lnTo>
                  <a:lnTo>
                    <a:pt x="26" y="0"/>
                  </a:lnTo>
                  <a:lnTo>
                    <a:pt x="33" y="0"/>
                  </a:lnTo>
                  <a:lnTo>
                    <a:pt x="39" y="1"/>
                  </a:lnTo>
                  <a:lnTo>
                    <a:pt x="36" y="7"/>
                  </a:lnTo>
                  <a:lnTo>
                    <a:pt x="36" y="7"/>
                  </a:lnTo>
                  <a:lnTo>
                    <a:pt x="32" y="6"/>
                  </a:lnTo>
                  <a:lnTo>
                    <a:pt x="26" y="6"/>
                  </a:lnTo>
                  <a:lnTo>
                    <a:pt x="26" y="6"/>
                  </a:lnTo>
                  <a:lnTo>
                    <a:pt x="18" y="7"/>
                  </a:lnTo>
                  <a:lnTo>
                    <a:pt x="12" y="11"/>
                  </a:lnTo>
                  <a:lnTo>
                    <a:pt x="8" y="17"/>
                  </a:lnTo>
                  <a:lnTo>
                    <a:pt x="7" y="27"/>
                  </a:lnTo>
                  <a:lnTo>
                    <a:pt x="7" y="27"/>
                  </a:lnTo>
                  <a:lnTo>
                    <a:pt x="8" y="35"/>
                  </a:lnTo>
                  <a:lnTo>
                    <a:pt x="12" y="41"/>
                  </a:lnTo>
                  <a:lnTo>
                    <a:pt x="18" y="45"/>
                  </a:lnTo>
                  <a:lnTo>
                    <a:pt x="26" y="46"/>
                  </a:lnTo>
                  <a:lnTo>
                    <a:pt x="26" y="46"/>
                  </a:lnTo>
                  <a:lnTo>
                    <a:pt x="32" y="46"/>
                  </a:lnTo>
                  <a:lnTo>
                    <a:pt x="36" y="43"/>
                  </a:lnTo>
                  <a:lnTo>
                    <a:pt x="38" y="49"/>
                  </a:lnTo>
                  <a:lnTo>
                    <a:pt x="38" y="49"/>
                  </a:lnTo>
                  <a:close/>
                </a:path>
              </a:pathLst>
            </a:custGeom>
            <a:grpFill/>
            <a:ln w="9525">
              <a:noFill/>
              <a:round/>
            </a:ln>
          </p:spPr>
          <p:txBody>
            <a:bodyPr/>
            <a:lstStyle/>
            <a:p>
              <a:pPr fontAlgn="auto">
                <a:spcBef>
                  <a:spcPct val="0"/>
                </a:spcBef>
                <a:spcAft>
                  <a:spcPct val="0"/>
                </a:spcAft>
                <a:defRPr/>
              </a:pPr>
              <a:endParaRPr lang="en-US">
                <a:latin typeface="+mn-lt"/>
              </a:endParaRPr>
            </a:p>
          </p:txBody>
        </p:sp>
      </p:grpSp>
      <p:sp>
        <p:nvSpPr>
          <p:cNvPr id="60" name="Rectangle 59"/>
          <p:cNvSpPr>
            <a:spLocks noChangeArrowheads="1"/>
          </p:cNvSpPr>
          <p:nvPr/>
        </p:nvSpPr>
        <p:spPr>
          <a:xfrm>
            <a:off x="0" y="719869"/>
            <a:ext cx="9144000" cy="18288"/>
          </a:xfrm>
          <a:prstGeom prst="rect">
            <a:avLst/>
          </a:prstGeom>
          <a:gradFill flip="none" rotWithShape="1">
            <a:gsLst>
              <a:gs pos="17000">
                <a:srgbClr val="01395B">
                  <a:alpha val="98824"/>
                </a:srgbClr>
              </a:gs>
              <a:gs pos="50000">
                <a:srgbClr val="00446E"/>
              </a:gs>
              <a:gs pos="100000">
                <a:srgbClr val="004D7D"/>
              </a:gs>
            </a:gsLst>
            <a:lin ang="16200000" scaled="1"/>
            <a:tileRect/>
          </a:gradFill>
          <a:ln w="6350" algn="ctr">
            <a:noFill/>
            <a:miter lim="800000"/>
          </a:ln>
          <a:effectLst/>
        </p:spPr>
        <p:txBody>
          <a:bodyPr wrap="none" anchor="ctr">
            <a:spAutoFit/>
          </a:bodyPr>
          <a:lstStyle/>
          <a:p>
            <a:pPr algn="r" fontAlgn="auto">
              <a:spcBef>
                <a:spcPct val="50000"/>
              </a:spcBef>
              <a:spcAft>
                <a:spcPct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hf hdr="0" ftr="0" dt="0"/>
  <p:txStyles>
    <p:titleStyle>
      <a:lvl1pPr algn="l" rtl="0" eaLnBrk="1" fontAlgn="base" hangingPunct="1">
        <a:spcBef>
          <a:spcPct val="0"/>
        </a:spcBef>
        <a:spcAft>
          <a:spcPct val="0"/>
        </a:spcAft>
        <a:defRPr>
          <a:solidFill>
            <a:srgbClr val="02537C"/>
          </a:solidFill>
          <a:latin typeface="+mj-lt"/>
          <a:ea typeface="+mj-ea"/>
          <a:cs typeface="+mj-cs"/>
        </a:defRPr>
      </a:lvl1pPr>
      <a:lvl2pPr algn="l" rtl="0" eaLnBrk="1" fontAlgn="base" hangingPunct="1">
        <a:spcBef>
          <a:spcPct val="0"/>
        </a:spcBef>
        <a:spcAft>
          <a:spcPct val="0"/>
        </a:spcAft>
        <a:defRPr>
          <a:solidFill>
            <a:srgbClr val="02537C"/>
          </a:solidFill>
          <a:latin typeface="Arial" charset="0"/>
        </a:defRPr>
      </a:lvl2pPr>
      <a:lvl3pPr algn="l" rtl="0" eaLnBrk="1" fontAlgn="base" hangingPunct="1">
        <a:spcBef>
          <a:spcPct val="0"/>
        </a:spcBef>
        <a:spcAft>
          <a:spcPct val="0"/>
        </a:spcAft>
        <a:defRPr>
          <a:solidFill>
            <a:srgbClr val="02537C"/>
          </a:solidFill>
          <a:latin typeface="Arial" charset="0"/>
        </a:defRPr>
      </a:lvl3pPr>
      <a:lvl4pPr algn="l" rtl="0" eaLnBrk="1" fontAlgn="base" hangingPunct="1">
        <a:spcBef>
          <a:spcPct val="0"/>
        </a:spcBef>
        <a:spcAft>
          <a:spcPct val="0"/>
        </a:spcAft>
        <a:defRPr>
          <a:solidFill>
            <a:srgbClr val="02537C"/>
          </a:solidFill>
          <a:latin typeface="Arial" charset="0"/>
        </a:defRPr>
      </a:lvl4pPr>
      <a:lvl5pPr algn="l" rtl="0" eaLnBrk="1" fontAlgn="base" hangingPunct="1">
        <a:spcBef>
          <a:spcPct val="0"/>
        </a:spcBef>
        <a:spcAft>
          <a:spcPct val="0"/>
        </a:spcAft>
        <a:defRPr>
          <a:solidFill>
            <a:srgbClr val="02537C"/>
          </a:solidFill>
          <a:latin typeface="Arial" charset="0"/>
        </a:defRPr>
      </a:lvl5pPr>
      <a:lvl6pPr marL="457200" algn="l" rtl="0" eaLnBrk="1" fontAlgn="base" hangingPunct="1">
        <a:spcBef>
          <a:spcPct val="0"/>
        </a:spcBef>
        <a:spcAft>
          <a:spcPct val="0"/>
        </a:spcAft>
        <a:defRPr sz="2000">
          <a:solidFill>
            <a:schemeClr val="tx1"/>
          </a:solidFill>
          <a:latin typeface="Arial" charset="0"/>
        </a:defRPr>
      </a:lvl6pPr>
      <a:lvl7pPr marL="914400" algn="l" rtl="0" eaLnBrk="1" fontAlgn="base" hangingPunct="1">
        <a:spcBef>
          <a:spcPct val="0"/>
        </a:spcBef>
        <a:spcAft>
          <a:spcPct val="0"/>
        </a:spcAft>
        <a:defRPr sz="2000">
          <a:solidFill>
            <a:schemeClr val="tx1"/>
          </a:solidFill>
          <a:latin typeface="Arial" charset="0"/>
        </a:defRPr>
      </a:lvl7pPr>
      <a:lvl8pPr marL="1371600" algn="l" rtl="0" eaLnBrk="1" fontAlgn="base" hangingPunct="1">
        <a:spcBef>
          <a:spcPct val="0"/>
        </a:spcBef>
        <a:spcAft>
          <a:spcPct val="0"/>
        </a:spcAft>
        <a:defRPr sz="2000">
          <a:solidFill>
            <a:schemeClr val="tx1"/>
          </a:solidFill>
          <a:latin typeface="Arial" charset="0"/>
        </a:defRPr>
      </a:lvl8pPr>
      <a:lvl9pPr marL="1828800" algn="l" rtl="0" eaLnBrk="1" fontAlgn="base" hangingPunct="1">
        <a:spcBef>
          <a:spcPct val="0"/>
        </a:spcBef>
        <a:spcAft>
          <a:spcPct val="0"/>
        </a:spcAft>
        <a:defRPr sz="2000">
          <a:solidFill>
            <a:schemeClr val="tx1"/>
          </a:solidFill>
          <a:latin typeface="Arial" charset="0"/>
        </a:defRPr>
      </a:lvl9pPr>
    </p:titleStyle>
    <p:bodyStyle>
      <a:lvl1pPr marL="174625" indent="174625" algn="l" rtl="0" eaLnBrk="1" fontAlgn="base" hangingPunct="1">
        <a:spcBef>
          <a:spcPts val="1200"/>
        </a:spcBef>
        <a:spcAft>
          <a:spcPct val="0"/>
        </a:spcAft>
        <a:buClr>
          <a:srgbClr val="0376AD"/>
        </a:buClr>
        <a:buChar char="•"/>
        <a:defRPr sz="1600">
          <a:solidFill>
            <a:schemeClr val="tx1"/>
          </a:solidFill>
          <a:latin typeface="+mn-lt"/>
          <a:ea typeface="+mn-ea"/>
          <a:cs typeface="+mn-cs"/>
        </a:defRPr>
      </a:lvl1pPr>
      <a:lvl2pPr marL="465138" indent="176213" algn="l" rtl="0" eaLnBrk="1" fontAlgn="base" hangingPunct="1">
        <a:spcBef>
          <a:spcPts val="1200"/>
        </a:spcBef>
        <a:spcAft>
          <a:spcPct val="0"/>
        </a:spcAft>
        <a:buClr>
          <a:srgbClr val="0376AD"/>
        </a:buClr>
        <a:buChar char="–"/>
        <a:defRPr sz="1400">
          <a:solidFill>
            <a:schemeClr val="tx1"/>
          </a:solidFill>
          <a:latin typeface="+mn-lt"/>
        </a:defRPr>
      </a:lvl2pPr>
      <a:lvl3pPr marL="739775" indent="160338" algn="l" rtl="0" eaLnBrk="1" fontAlgn="base" hangingPunct="1">
        <a:spcBef>
          <a:spcPts val="1200"/>
        </a:spcBef>
        <a:spcAft>
          <a:spcPct val="0"/>
        </a:spcAft>
        <a:buClr>
          <a:srgbClr val="0376AD"/>
        </a:buClr>
        <a:buChar char="•"/>
        <a:defRPr sz="1200">
          <a:solidFill>
            <a:schemeClr val="tx1"/>
          </a:solidFill>
          <a:latin typeface="+mn-lt"/>
        </a:defRPr>
      </a:lvl3pPr>
      <a:lvl4pPr marL="1030288" indent="176213" algn="l" rtl="0" eaLnBrk="1" fontAlgn="base" hangingPunct="1">
        <a:spcBef>
          <a:spcPts val="1200"/>
        </a:spcBef>
        <a:spcAft>
          <a:spcPct val="0"/>
        </a:spcAft>
        <a:buClr>
          <a:srgbClr val="0376AD"/>
        </a:buClr>
        <a:buChar char="–"/>
        <a:defRPr sz="1000">
          <a:solidFill>
            <a:schemeClr val="tx1"/>
          </a:solidFill>
          <a:latin typeface="+mn-lt"/>
        </a:defRPr>
      </a:lvl4pPr>
      <a:lvl5pPr marL="1320800" indent="176213" algn="l" rtl="0" eaLnBrk="1" fontAlgn="base" hangingPunct="1">
        <a:spcBef>
          <a:spcPts val="1200"/>
        </a:spcBef>
        <a:spcAft>
          <a:spcPct val="0"/>
        </a:spcAft>
        <a:buClr>
          <a:srgbClr val="0376AD"/>
        </a:buClr>
        <a:buChar char="»"/>
        <a:defRPr sz="800">
          <a:solidFill>
            <a:schemeClr val="tx1"/>
          </a:solidFill>
          <a:latin typeface="+mn-lt"/>
        </a:defRPr>
      </a:lvl5pPr>
      <a:lvl6pPr marL="1778000" indent="176213" algn="l" rtl="0" eaLnBrk="1" fontAlgn="base" hangingPunct="1">
        <a:spcBef>
          <a:spcPct val="105000"/>
        </a:spcBef>
        <a:spcAft>
          <a:spcPct val="0"/>
        </a:spcAft>
        <a:buChar char="»"/>
        <a:defRPr sz="1600">
          <a:solidFill>
            <a:schemeClr val="tx1"/>
          </a:solidFill>
          <a:latin typeface="+mn-lt"/>
        </a:defRPr>
      </a:lvl6pPr>
      <a:lvl7pPr marL="2235200" indent="176213" algn="l" rtl="0" eaLnBrk="1" fontAlgn="base" hangingPunct="1">
        <a:spcBef>
          <a:spcPct val="105000"/>
        </a:spcBef>
        <a:spcAft>
          <a:spcPct val="0"/>
        </a:spcAft>
        <a:buChar char="»"/>
        <a:defRPr sz="1600">
          <a:solidFill>
            <a:schemeClr val="tx1"/>
          </a:solidFill>
          <a:latin typeface="+mn-lt"/>
        </a:defRPr>
      </a:lvl7pPr>
      <a:lvl8pPr marL="2692400" indent="176213" algn="l" rtl="0" eaLnBrk="1" fontAlgn="base" hangingPunct="1">
        <a:spcBef>
          <a:spcPct val="105000"/>
        </a:spcBef>
        <a:spcAft>
          <a:spcPct val="0"/>
        </a:spcAft>
        <a:buChar char="»"/>
        <a:defRPr sz="1600">
          <a:solidFill>
            <a:schemeClr val="tx1"/>
          </a:solidFill>
          <a:latin typeface="+mn-lt"/>
        </a:defRPr>
      </a:lvl8pPr>
      <a:lvl9pPr marL="3149600" indent="176213" algn="l" rtl="0" eaLnBrk="1" fontAlgn="base" hangingPunct="1">
        <a:spcBef>
          <a:spcPct val="105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457200" y="3124200"/>
            <a:ext cx="7498080" cy="685800"/>
          </a:xfrm>
        </p:spPr>
        <p:txBody>
          <a:bodyPr/>
          <a:lstStyle/>
          <a:p>
            <a:r>
              <a:rPr lang="en-US" smtClean="0"/>
              <a:t>FCC Update</a:t>
            </a:r>
          </a:p>
          <a:p>
            <a:r>
              <a:rPr lang="en-US" sz="1600" b="1"/>
              <a:t>International Municipal Signal Association (IMSA) Public Safety Communications Stakeholders Forum</a:t>
            </a:r>
          </a:p>
          <a:p>
            <a:endParaRPr lang="en-US"/>
          </a:p>
        </p:txBody>
      </p:sp>
      <p:sp>
        <p:nvSpPr>
          <p:cNvPr id="7" name="Content Placeholder 6"/>
          <p:cNvSpPr>
            <a:spLocks noGrp="1"/>
          </p:cNvSpPr>
          <p:nvPr>
            <p:ph sz="quarter" idx="11"/>
          </p:nvPr>
        </p:nvSpPr>
        <p:spPr>
          <a:xfrm>
            <a:off x="457200" y="4267200"/>
            <a:ext cx="8229600" cy="1676400"/>
          </a:xfrm>
        </p:spPr>
        <p:txBody>
          <a:bodyPr/>
          <a:lstStyle/>
          <a:p>
            <a:pPr>
              <a:spcBef>
                <a:spcPct val="0"/>
              </a:spcBef>
            </a:pPr>
            <a:r>
              <a:rPr lang="en-US" sz="1400"/>
              <a:t>Russell H. Fox</a:t>
            </a:r>
          </a:p>
          <a:p>
            <a:pPr>
              <a:spcBef>
                <a:spcPct val="0"/>
              </a:spcBef>
            </a:pPr>
            <a:r>
              <a:rPr lang="en-US" sz="1400"/>
              <a:t>Mintz, Levin, Cohn, Ferris, Glovsky and Popeo, P.C</a:t>
            </a:r>
            <a:r>
              <a:rPr lang="en-US" sz="1400" smtClean="0"/>
              <a:t>.</a:t>
            </a:r>
          </a:p>
          <a:p>
            <a:pPr>
              <a:spcBef>
                <a:spcPct val="0"/>
              </a:spcBef>
            </a:pPr>
            <a:r>
              <a:rPr lang="en-US" sz="1400" smtClean="0"/>
              <a:t>rfox@mintz.com</a:t>
            </a:r>
          </a:p>
          <a:p>
            <a:pPr>
              <a:spcBef>
                <a:spcPct val="0"/>
              </a:spcBef>
            </a:pPr>
            <a:r>
              <a:rPr lang="en-US" sz="1400" smtClean="0"/>
              <a:t>202-434-7483</a:t>
            </a:r>
            <a:endParaRPr lang="en-US" sz="1400"/>
          </a:p>
          <a:p>
            <a:pPr>
              <a:spcBef>
                <a:spcPct val="0"/>
              </a:spcBef>
            </a:pPr>
            <a:r>
              <a:rPr lang="en-US" sz="1400" smtClean="0"/>
              <a:t>Orlando, FL</a:t>
            </a:r>
            <a:endParaRPr lang="en-US" sz="1400"/>
          </a:p>
          <a:p>
            <a:r>
              <a:rPr lang="en-US" sz="1400" smtClean="0"/>
              <a:t>January 29, 2014</a:t>
            </a:r>
            <a:endParaRPr lang="en-US" sz="1400"/>
          </a:p>
        </p:txBody>
      </p:sp>
      <p:sp>
        <p:nvSpPr>
          <p:cNvPr id="4" name="Slide Number Placeholder 3"/>
          <p:cNvSpPr>
            <a:spLocks noGrp="1"/>
          </p:cNvSpPr>
          <p:nvPr>
            <p:ph type="sldNum" sz="quarter" idx="4294967295"/>
          </p:nvPr>
        </p:nvSpPr>
        <p:spPr>
          <a:xfrm>
            <a:off x="7010400" y="6630988"/>
            <a:ext cx="2133600" cy="263525"/>
          </a:xfrm>
        </p:spPr>
        <p:txBody>
          <a:bodyPr/>
          <a:lstStyle/>
          <a:p>
            <a:fld id="{661ABD19-30B6-4069-B365-5E7A3A1A01E1}" type="slidenum">
              <a:rPr lang="en-US" smtClean="0"/>
              <a:t>1</a:t>
            </a:fld>
            <a:endParaRPr lang="en-US"/>
          </a:p>
        </p:txBody>
      </p:sp>
    </p:spTree>
    <p:extLst>
      <p:ext uri="{BB962C8B-B14F-4D97-AF65-F5344CB8AC3E}">
        <p14:creationId xmlns:p14="http://schemas.microsoft.com/office/powerpoint/2010/main" val="23190717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3.5 GHz Band (cont.)</a:t>
            </a:r>
            <a:endParaRPr lang="en-US" sz="2000" b="1"/>
          </a:p>
        </p:txBody>
      </p:sp>
      <p:sp>
        <p:nvSpPr>
          <p:cNvPr id="3" name="Content Placeholder 2"/>
          <p:cNvSpPr>
            <a:spLocks noGrp="1"/>
          </p:cNvSpPr>
          <p:nvPr>
            <p:ph idx="1"/>
          </p:nvPr>
        </p:nvSpPr>
        <p:spPr/>
        <p:txBody>
          <a:bodyPr/>
          <a:lstStyle/>
          <a:p>
            <a:r>
              <a:rPr lang="en-US" smtClean="0"/>
              <a:t>Status</a:t>
            </a:r>
            <a:endParaRPr lang="en-US"/>
          </a:p>
          <a:p>
            <a:pPr lvl="1"/>
            <a:r>
              <a:rPr lang="en-US"/>
              <a:t>The Commission released a Public Notice on November 1, 2013, seeking further comment on an alternative licensing framework for the 3.5 GHz Band that would expand access to the Priority Access tier to include any entity who meets basic FCC qualifications.  Comments and reply comments were due December 5 and December 20, 2013, respectively.  </a:t>
            </a:r>
            <a:endParaRPr lang="en-US" smtClean="0"/>
          </a:p>
          <a:p>
            <a:pPr lvl="2"/>
            <a:r>
              <a:rPr lang="en-US" smtClean="0"/>
              <a:t>Commenting parties generally support </a:t>
            </a:r>
            <a:r>
              <a:rPr lang="en-US"/>
              <a:t>expanding the eligibility for the Priority Access </a:t>
            </a:r>
            <a:r>
              <a:rPr lang="en-US" smtClean="0"/>
              <a:t>tier</a:t>
            </a:r>
            <a:r>
              <a:rPr lang="en-US"/>
              <a:t>.  </a:t>
            </a:r>
            <a:endParaRPr lang="en-US" smtClean="0"/>
          </a:p>
          <a:p>
            <a:pPr lvl="2"/>
            <a:r>
              <a:rPr lang="en-US" smtClean="0"/>
              <a:t>However</a:t>
            </a:r>
            <a:r>
              <a:rPr lang="en-US"/>
              <a:t>, </a:t>
            </a:r>
            <a:r>
              <a:rPr lang="en-US" smtClean="0"/>
              <a:t>utility interests </a:t>
            </a:r>
            <a:r>
              <a:rPr lang="en-US"/>
              <a:t>assert that the </a:t>
            </a:r>
            <a:r>
              <a:rPr lang="en-US" smtClean="0"/>
              <a:t>Priority Access </a:t>
            </a:r>
            <a:r>
              <a:rPr lang="en-US"/>
              <a:t>tier should be limited to mission critical users. </a:t>
            </a:r>
          </a:p>
          <a:p>
            <a:pPr lvl="1"/>
            <a:r>
              <a:rPr lang="en-US" smtClean="0"/>
              <a:t>In </a:t>
            </a:r>
            <a:r>
              <a:rPr lang="en-US"/>
              <a:t>addition, the Commission </a:t>
            </a:r>
            <a:r>
              <a:rPr lang="en-US" smtClean="0"/>
              <a:t>released </a:t>
            </a:r>
            <a:r>
              <a:rPr lang="en-US"/>
              <a:t>a Public Notice on November 18, 2013, soliciting papers on the technical aspects of the proposed </a:t>
            </a:r>
            <a:r>
              <a:rPr lang="en-US" smtClean="0"/>
              <a:t>SAS </a:t>
            </a:r>
            <a:r>
              <a:rPr lang="en-US"/>
              <a:t>that would manage the use of the </a:t>
            </a:r>
            <a:r>
              <a:rPr lang="en-US" smtClean="0"/>
              <a:t>3.5 GHz </a:t>
            </a:r>
            <a:r>
              <a:rPr lang="en-US"/>
              <a:t>B</a:t>
            </a:r>
            <a:r>
              <a:rPr lang="en-US" smtClean="0"/>
              <a:t>and </a:t>
            </a:r>
            <a:r>
              <a:rPr lang="en-US"/>
              <a:t>in advance of a January 14, 2014, </a:t>
            </a:r>
            <a:r>
              <a:rPr lang="en-US" smtClean="0"/>
              <a:t>workshop </a:t>
            </a:r>
            <a:r>
              <a:rPr lang="en-US"/>
              <a:t>held on this topic.  </a:t>
            </a:r>
            <a:endParaRPr lang="en-US" smtClean="0"/>
          </a:p>
          <a:p>
            <a:pPr lvl="2"/>
            <a:r>
              <a:rPr lang="en-US" smtClean="0"/>
              <a:t>Papers were </a:t>
            </a:r>
            <a:r>
              <a:rPr lang="en-US"/>
              <a:t>due to the FCC by January 3, 2014.  </a:t>
            </a:r>
            <a:endParaRPr lang="en-US" smtClean="0"/>
          </a:p>
          <a:p>
            <a:pPr lvl="1"/>
            <a:r>
              <a:rPr lang="en-US" smtClean="0"/>
              <a:t>While </a:t>
            </a:r>
            <a:r>
              <a:rPr lang="en-US"/>
              <a:t>there has been an increase in activity in this proceeding, it will likely take the FCC several months to adopt final rules given the complexity of the issues involved. </a:t>
            </a:r>
          </a:p>
        </p:txBody>
      </p:sp>
    </p:spTree>
    <p:extLst>
      <p:ext uri="{BB962C8B-B14F-4D97-AF65-F5344CB8AC3E}">
        <p14:creationId xmlns:p14="http://schemas.microsoft.com/office/powerpoint/2010/main" val="65647037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700 MHz Band – FirstNet</a:t>
            </a:r>
            <a:endParaRPr lang="en-US" sz="2000" b="1"/>
          </a:p>
        </p:txBody>
      </p:sp>
      <p:sp>
        <p:nvSpPr>
          <p:cNvPr id="3" name="Content Placeholder 2"/>
          <p:cNvSpPr>
            <a:spLocks noGrp="1"/>
          </p:cNvSpPr>
          <p:nvPr>
            <p:ph idx="1"/>
          </p:nvPr>
        </p:nvSpPr>
        <p:spPr/>
        <p:txBody>
          <a:bodyPr/>
          <a:lstStyle/>
          <a:p>
            <a:r>
              <a:rPr lang="en-US" smtClean="0"/>
              <a:t>Spectrum Act </a:t>
            </a:r>
          </a:p>
          <a:p>
            <a:pPr lvl="1"/>
            <a:r>
              <a:rPr lang="en-US" smtClean="0"/>
              <a:t>Establishes </a:t>
            </a:r>
            <a:r>
              <a:rPr lang="en-US"/>
              <a:t>the First Responder Network </a:t>
            </a:r>
            <a:r>
              <a:rPr lang="en-US" smtClean="0"/>
              <a:t>Authority ("FirstNet")</a:t>
            </a:r>
            <a:r>
              <a:rPr lang="en-US"/>
              <a:t> – a nationwide, interoperable broadband network dedicated for public safety </a:t>
            </a:r>
            <a:r>
              <a:rPr lang="en-US" smtClean="0"/>
              <a:t>use.</a:t>
            </a:r>
          </a:p>
          <a:p>
            <a:pPr lvl="1"/>
            <a:r>
              <a:rPr lang="en-US" smtClean="0"/>
              <a:t>Operating </a:t>
            </a:r>
            <a:r>
              <a:rPr lang="en-US"/>
              <a:t>in </a:t>
            </a:r>
            <a:r>
              <a:rPr lang="en-US" smtClean="0"/>
              <a:t>the 700 </a:t>
            </a:r>
            <a:r>
              <a:rPr lang="en-US"/>
              <a:t>MHz band </a:t>
            </a:r>
            <a:r>
              <a:rPr lang="en-US" smtClean="0"/>
              <a:t>consisting of </a:t>
            </a:r>
            <a:r>
              <a:rPr lang="en-US"/>
              <a:t>the existing </a:t>
            </a:r>
            <a:r>
              <a:rPr lang="en-US" smtClean="0"/>
              <a:t>public safety </a:t>
            </a:r>
            <a:r>
              <a:rPr lang="en-US"/>
              <a:t>broadband spectrum (763-769/793-799 MHz) and the spectrally adjacent D Block spectrum (</a:t>
            </a:r>
            <a:r>
              <a:rPr lang="en-US" smtClean="0"/>
              <a:t>758-763/788-793 </a:t>
            </a:r>
            <a:r>
              <a:rPr lang="en-US"/>
              <a:t>MHz</a:t>
            </a:r>
            <a:r>
              <a:rPr lang="en-US" smtClean="0"/>
              <a:t>).</a:t>
            </a:r>
          </a:p>
          <a:p>
            <a:pPr lvl="1"/>
            <a:r>
              <a:rPr lang="en-US" smtClean="0"/>
              <a:t>Funded primarily by upcoming spectrum auctions.</a:t>
            </a:r>
          </a:p>
          <a:p>
            <a:pPr lvl="1"/>
            <a:r>
              <a:rPr lang="en-US" smtClean="0"/>
              <a:t>FirstNet operates as an independent authority within the National Telecommunications and Information Administration ("NTIA").</a:t>
            </a:r>
          </a:p>
          <a:p>
            <a:pPr lvl="1"/>
            <a:r>
              <a:rPr lang="en-US"/>
              <a:t>Build will consist of each state having a local radio access network </a:t>
            </a:r>
            <a:r>
              <a:rPr lang="en-US" smtClean="0"/>
              <a:t>("RAN") </a:t>
            </a:r>
            <a:r>
              <a:rPr lang="en-US"/>
              <a:t>that connects to the FirstNet </a:t>
            </a:r>
            <a:r>
              <a:rPr lang="en-US" smtClean="0"/>
              <a:t>core.</a:t>
            </a:r>
          </a:p>
          <a:p>
            <a:r>
              <a:rPr lang="en-US" smtClean="0"/>
              <a:t>Impact on Public Safety</a:t>
            </a:r>
          </a:p>
          <a:p>
            <a:pPr lvl="1"/>
            <a:r>
              <a:rPr lang="en-US"/>
              <a:t>The Spectrum Act envisions that public safety entities may lease </a:t>
            </a:r>
            <a:r>
              <a:rPr lang="en-US" smtClean="0"/>
              <a:t>the spectrum.</a:t>
            </a:r>
            <a:r>
              <a:rPr lang="en-US"/>
              <a:t> </a:t>
            </a:r>
            <a:endParaRPr lang="en-US" smtClean="0"/>
          </a:p>
          <a:p>
            <a:pPr lvl="1"/>
            <a:r>
              <a:rPr lang="en-US" smtClean="0"/>
              <a:t>FirstNet </a:t>
            </a:r>
            <a:r>
              <a:rPr lang="en-US"/>
              <a:t>envisions a high level of public-private partnership and collaboration</a:t>
            </a:r>
            <a:r>
              <a:rPr lang="en-US" smtClean="0"/>
              <a:t>.</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11</a:t>
            </a:fld>
            <a:endParaRPr lang="en-US"/>
          </a:p>
        </p:txBody>
      </p:sp>
    </p:spTree>
    <p:extLst>
      <p:ext uri="{BB962C8B-B14F-4D97-AF65-F5344CB8AC3E}">
        <p14:creationId xmlns:p14="http://schemas.microsoft.com/office/powerpoint/2010/main" val="309760563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700 MHz Band – FirstNet (cont.)</a:t>
            </a:r>
            <a:endParaRPr lang="en-US" sz="2000" b="1"/>
          </a:p>
        </p:txBody>
      </p:sp>
      <p:sp>
        <p:nvSpPr>
          <p:cNvPr id="3" name="Content Placeholder 2"/>
          <p:cNvSpPr>
            <a:spLocks noGrp="1"/>
          </p:cNvSpPr>
          <p:nvPr>
            <p:ph idx="1"/>
          </p:nvPr>
        </p:nvSpPr>
        <p:spPr/>
        <p:txBody>
          <a:bodyPr/>
          <a:lstStyle/>
          <a:p>
            <a:r>
              <a:rPr lang="en-US"/>
              <a:t>Status</a:t>
            </a:r>
          </a:p>
          <a:p>
            <a:pPr lvl="1"/>
            <a:r>
              <a:rPr lang="en-US"/>
              <a:t>FirstNet released 10 RFIs in July 2013 seeking input regarding aspects of FirstNet's </a:t>
            </a:r>
            <a:r>
              <a:rPr lang="en-US" smtClean="0"/>
              <a:t>deployment.</a:t>
            </a:r>
          </a:p>
          <a:p>
            <a:pPr lvl="2"/>
            <a:r>
              <a:rPr lang="en-US" smtClean="0"/>
              <a:t>RFI </a:t>
            </a:r>
            <a:r>
              <a:rPr lang="en-US"/>
              <a:t>responses submitted </a:t>
            </a:r>
            <a:r>
              <a:rPr lang="en-US" smtClean="0"/>
              <a:t>in August 2013 – Power </a:t>
            </a:r>
            <a:r>
              <a:rPr lang="en-US"/>
              <a:t>capabilities, back-up power, and system resiliency have been identified as important elements of the proposed network and were featured in several of these RFIs. </a:t>
            </a:r>
          </a:p>
          <a:p>
            <a:pPr lvl="1"/>
            <a:r>
              <a:rPr lang="en-US"/>
              <a:t>On October 28, 2013, the Commission released an Order adopting primarily consolidated technical rules for the 700 MHz public safety spectrum licensed to FirstNet.  </a:t>
            </a:r>
          </a:p>
          <a:p>
            <a:pPr lvl="2"/>
            <a:r>
              <a:rPr lang="en-US"/>
              <a:t>It also directed OET to accept and process applications for equipment certification in the newly combined spectrum, starting on January 6, </a:t>
            </a:r>
            <a:r>
              <a:rPr lang="en-US" smtClean="0"/>
              <a:t>2014, </a:t>
            </a:r>
            <a:r>
              <a:rPr lang="en-US"/>
              <a:t>the date the rules </a:t>
            </a:r>
            <a:r>
              <a:rPr lang="en-US" smtClean="0"/>
              <a:t>became </a:t>
            </a:r>
            <a:r>
              <a:rPr lang="en-US"/>
              <a:t>effective.</a:t>
            </a:r>
          </a:p>
          <a:p>
            <a:pPr lvl="1"/>
            <a:r>
              <a:rPr lang="en-US" smtClean="0"/>
              <a:t>On </a:t>
            </a:r>
            <a:r>
              <a:rPr lang="en-US"/>
              <a:t>November 21, 2013, FirstNet released an additional RFI seeking information on potential components of the FirstNet applications platform, with responses due February 21, 2014.  </a:t>
            </a:r>
            <a:endParaRPr lang="en-US" smtClean="0"/>
          </a:p>
          <a:p>
            <a:pPr lvl="2"/>
            <a:r>
              <a:rPr lang="en-US" smtClean="0"/>
              <a:t>Responses </a:t>
            </a:r>
            <a:r>
              <a:rPr lang="en-US"/>
              <a:t>to the RFIs are for information-gathering purposes only; it is likely that they will form the basis for the Requests for Proposals (“RFPs”) that FirstNet will issue in the future</a:t>
            </a:r>
            <a:r>
              <a:rPr lang="en-US" smtClean="0"/>
              <a:t>.</a:t>
            </a:r>
          </a:p>
          <a:p>
            <a:pPr lvl="1"/>
            <a:r>
              <a:rPr lang="en-US" smtClean="0"/>
              <a:t>Activities in this proceeding suggest that a FirstNet </a:t>
            </a:r>
            <a:r>
              <a:rPr lang="en-US"/>
              <a:t>architecture will be adopted soon.</a:t>
            </a:r>
          </a:p>
        </p:txBody>
      </p:sp>
      <p:sp>
        <p:nvSpPr>
          <p:cNvPr id="4" name="Slide Number Placeholder 3"/>
          <p:cNvSpPr>
            <a:spLocks noGrp="1"/>
          </p:cNvSpPr>
          <p:nvPr>
            <p:ph type="sldNum" sz="quarter" idx="12"/>
          </p:nvPr>
        </p:nvSpPr>
        <p:spPr/>
        <p:txBody>
          <a:bodyPr/>
          <a:lstStyle/>
          <a:p>
            <a:fld id="{661ABD19-30B6-4069-B365-5E7A3A1A01E1}" type="slidenum">
              <a:rPr lang="en-US" smtClean="0"/>
              <a:t>12</a:t>
            </a:fld>
            <a:endParaRPr lang="en-US"/>
          </a:p>
        </p:txBody>
      </p:sp>
    </p:spTree>
    <p:extLst>
      <p:ext uri="{BB962C8B-B14F-4D97-AF65-F5344CB8AC3E}">
        <p14:creationId xmlns:p14="http://schemas.microsoft.com/office/powerpoint/2010/main" val="3944193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700 MHz Band – Narrowband Systems </a:t>
            </a:r>
            <a:endParaRPr lang="en-US" sz="2000"/>
          </a:p>
        </p:txBody>
      </p:sp>
      <p:sp>
        <p:nvSpPr>
          <p:cNvPr id="3" name="Content Placeholder 2"/>
          <p:cNvSpPr>
            <a:spLocks noGrp="1"/>
          </p:cNvSpPr>
          <p:nvPr>
            <p:ph idx="1"/>
          </p:nvPr>
        </p:nvSpPr>
        <p:spPr/>
        <p:txBody>
          <a:bodyPr/>
          <a:lstStyle/>
          <a:p>
            <a:r>
              <a:rPr lang="en-US"/>
              <a:t>FCC Proposal</a:t>
            </a:r>
          </a:p>
          <a:p>
            <a:pPr lvl="1"/>
            <a:r>
              <a:rPr lang="en-US"/>
              <a:t>On April 1, 2013, the Commission released </a:t>
            </a:r>
            <a:r>
              <a:rPr lang="en-US" smtClean="0"/>
              <a:t>an NPRM </a:t>
            </a:r>
            <a:r>
              <a:rPr lang="en-US"/>
              <a:t>seeking comment  </a:t>
            </a:r>
            <a:r>
              <a:rPr lang="en-US" smtClean="0"/>
              <a:t>on: </a:t>
            </a:r>
          </a:p>
          <a:p>
            <a:pPr lvl="2"/>
            <a:r>
              <a:rPr lang="en-US" smtClean="0"/>
              <a:t>Extending </a:t>
            </a:r>
            <a:r>
              <a:rPr lang="en-US"/>
              <a:t>or </a:t>
            </a:r>
            <a:r>
              <a:rPr lang="en-US" smtClean="0"/>
              <a:t>eliminating </a:t>
            </a:r>
            <a:r>
              <a:rPr lang="en-US"/>
              <a:t>the December 31, </a:t>
            </a:r>
            <a:r>
              <a:rPr lang="en-US" smtClean="0"/>
              <a:t>2016, </a:t>
            </a:r>
            <a:r>
              <a:rPr lang="en-US"/>
              <a:t>narrowbanding deadline for 700 MHz </a:t>
            </a:r>
            <a:r>
              <a:rPr lang="en-US" smtClean="0"/>
              <a:t>(</a:t>
            </a:r>
            <a:r>
              <a:rPr lang="en-US"/>
              <a:t>769-775/799-805 MHz</a:t>
            </a:r>
            <a:r>
              <a:rPr lang="en-US" smtClean="0"/>
              <a:t>) public </a:t>
            </a:r>
            <a:r>
              <a:rPr lang="en-US"/>
              <a:t>safety narrowband licensees to transition from 12.5 kilohertz to 6.25 kilohertz channel</a:t>
            </a:r>
            <a:r>
              <a:rPr lang="en-US" smtClean="0"/>
              <a:t>;</a:t>
            </a:r>
          </a:p>
          <a:p>
            <a:pPr lvl="2"/>
            <a:r>
              <a:rPr lang="en-US" smtClean="0"/>
              <a:t>NPSTC's proposal </a:t>
            </a:r>
            <a:r>
              <a:rPr lang="en-US"/>
              <a:t>to authorize secondary use of certain channels in the 700 MHz band for public safety aircraft voice operations; and </a:t>
            </a:r>
            <a:endParaRPr lang="en-US" smtClean="0"/>
          </a:p>
          <a:p>
            <a:pPr lvl="2"/>
            <a:r>
              <a:rPr lang="en-US" smtClean="0"/>
              <a:t>Issues </a:t>
            </a:r>
            <a:r>
              <a:rPr lang="en-US"/>
              <a:t>including signal boosters, harmonizing power limits, certification of testing of and establishing a standardized Network Access Code </a:t>
            </a:r>
            <a:r>
              <a:rPr lang="en-US" smtClean="0"/>
              <a:t>for </a:t>
            </a:r>
            <a:r>
              <a:rPr lang="en-US"/>
              <a:t>operation on 700 </a:t>
            </a:r>
            <a:r>
              <a:rPr lang="en-US" smtClean="0"/>
              <a:t>MHz interoperability channels.</a:t>
            </a:r>
            <a:endParaRPr lang="en-US"/>
          </a:p>
          <a:p>
            <a:r>
              <a:rPr lang="en-US" smtClean="0"/>
              <a:t>Impact </a:t>
            </a:r>
            <a:r>
              <a:rPr lang="en-US"/>
              <a:t>on Public Safety</a:t>
            </a:r>
          </a:p>
          <a:p>
            <a:pPr lvl="1"/>
            <a:r>
              <a:rPr lang="en-US" smtClean="0"/>
              <a:t>The proposals could promote </a:t>
            </a:r>
            <a:r>
              <a:rPr lang="en-US"/>
              <a:t>spectrum efficiency, interoperability, and flexibility in operation of 700 MHz public safety narrowband </a:t>
            </a:r>
            <a:r>
              <a:rPr lang="en-US" smtClean="0"/>
              <a:t>systems.</a:t>
            </a:r>
            <a:endParaRPr lang="en-US"/>
          </a:p>
          <a:p>
            <a:r>
              <a:rPr lang="en-US" smtClean="0"/>
              <a:t>Status</a:t>
            </a:r>
            <a:endParaRPr lang="en-US"/>
          </a:p>
          <a:p>
            <a:pPr lvl="1"/>
            <a:r>
              <a:rPr lang="en-US" smtClean="0"/>
              <a:t>Comments were due June 18, 2013, and reply comments were due July 18, 2013. </a:t>
            </a:r>
          </a:p>
          <a:p>
            <a:pPr lvl="1"/>
            <a:r>
              <a:rPr lang="en-US"/>
              <a:t>One party – Central Maryland Area Radio Communications – has already requested a waiver of the December 31, 2016, deadline.</a:t>
            </a:r>
          </a:p>
          <a:p>
            <a:pPr lvl="2"/>
            <a:r>
              <a:rPr lang="en-US"/>
              <a:t>The PSHSB requested comment on this waiver on May 23, 2013; comments were due June 17, 2013.</a:t>
            </a:r>
          </a:p>
        </p:txBody>
      </p:sp>
      <p:sp>
        <p:nvSpPr>
          <p:cNvPr id="4" name="Slide Number Placeholder 3"/>
          <p:cNvSpPr>
            <a:spLocks noGrp="1"/>
          </p:cNvSpPr>
          <p:nvPr>
            <p:ph type="sldNum" sz="quarter" idx="12"/>
          </p:nvPr>
        </p:nvSpPr>
        <p:spPr/>
        <p:txBody>
          <a:bodyPr/>
          <a:lstStyle/>
          <a:p>
            <a:fld id="{661ABD19-30B6-4069-B365-5E7A3A1A01E1}" type="slidenum">
              <a:rPr lang="en-US" smtClean="0"/>
              <a:t>13</a:t>
            </a:fld>
            <a:endParaRPr lang="en-US"/>
          </a:p>
        </p:txBody>
      </p:sp>
    </p:spTree>
    <p:extLst>
      <p:ext uri="{BB962C8B-B14F-4D97-AF65-F5344CB8AC3E}">
        <p14:creationId xmlns:p14="http://schemas.microsoft.com/office/powerpoint/2010/main" val="282433511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700 MHz Band – Narrowband Systems (cont.)</a:t>
            </a:r>
            <a:endParaRPr lang="en-US" sz="2000"/>
          </a:p>
        </p:txBody>
      </p:sp>
      <p:sp>
        <p:nvSpPr>
          <p:cNvPr id="3" name="Content Placeholder 2"/>
          <p:cNvSpPr>
            <a:spLocks noGrp="1"/>
          </p:cNvSpPr>
          <p:nvPr>
            <p:ph idx="1"/>
          </p:nvPr>
        </p:nvSpPr>
        <p:spPr/>
        <p:txBody>
          <a:bodyPr/>
          <a:lstStyle/>
          <a:p>
            <a:r>
              <a:rPr lang="en-US" smtClean="0"/>
              <a:t>Status (cont.)</a:t>
            </a:r>
            <a:endParaRPr lang="en-US"/>
          </a:p>
          <a:p>
            <a:pPr lvl="1"/>
            <a:r>
              <a:rPr lang="en-US" smtClean="0"/>
              <a:t>Public safety entities commenting in both proceedings generally support eliminating the December 31, 2016, narrowbanding deadline (or </a:t>
            </a:r>
            <a:r>
              <a:rPr lang="en-US"/>
              <a:t>at least </a:t>
            </a:r>
            <a:r>
              <a:rPr lang="en-US" smtClean="0"/>
              <a:t>modifying the deadline </a:t>
            </a:r>
            <a:r>
              <a:rPr lang="en-US"/>
              <a:t>from December 31, 2016 to a date not </a:t>
            </a:r>
            <a:r>
              <a:rPr lang="en-US" smtClean="0"/>
              <a:t>sooner than </a:t>
            </a:r>
            <a:r>
              <a:rPr lang="en-US"/>
              <a:t>December 31, </a:t>
            </a:r>
            <a:r>
              <a:rPr lang="en-US" smtClean="0"/>
              <a:t>2024).</a:t>
            </a:r>
          </a:p>
          <a:p>
            <a:pPr lvl="1"/>
            <a:r>
              <a:rPr lang="en-US" smtClean="0"/>
              <a:t>Some public safety entities also support NPSTC's proposal</a:t>
            </a:r>
            <a:r>
              <a:rPr lang="en-US"/>
              <a:t> to authorize secondary use of certain channels in the 700 MHz band for public safety aircraft voice </a:t>
            </a:r>
            <a:r>
              <a:rPr lang="en-US" smtClean="0"/>
              <a:t>operations.</a:t>
            </a:r>
          </a:p>
          <a:p>
            <a:pPr lvl="1"/>
            <a:r>
              <a:rPr lang="en-US" smtClean="0"/>
              <a:t>This </a:t>
            </a:r>
            <a:r>
              <a:rPr lang="en-US"/>
              <a:t>matter remains pending before the Commission, but action is likely in early 2014.</a:t>
            </a:r>
          </a:p>
          <a:p>
            <a:pPr lvl="1"/>
            <a:endParaRPr lang="en-US" smtClean="0"/>
          </a:p>
        </p:txBody>
      </p:sp>
      <p:sp>
        <p:nvSpPr>
          <p:cNvPr id="4" name="Slide Number Placeholder 3"/>
          <p:cNvSpPr>
            <a:spLocks noGrp="1"/>
          </p:cNvSpPr>
          <p:nvPr>
            <p:ph type="sldNum" sz="quarter" idx="12"/>
          </p:nvPr>
        </p:nvSpPr>
        <p:spPr/>
        <p:txBody>
          <a:bodyPr/>
          <a:lstStyle/>
          <a:p>
            <a:fld id="{661ABD19-30B6-4069-B365-5E7A3A1A01E1}" type="slidenum">
              <a:rPr lang="en-US" smtClean="0"/>
              <a:t>14</a:t>
            </a:fld>
            <a:endParaRPr lang="en-US"/>
          </a:p>
        </p:txBody>
      </p:sp>
    </p:spTree>
    <p:extLst>
      <p:ext uri="{BB962C8B-B14F-4D97-AF65-F5344CB8AC3E}">
        <p14:creationId xmlns:p14="http://schemas.microsoft.com/office/powerpoint/2010/main" val="278990035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T-Band</a:t>
            </a:r>
            <a:endParaRPr lang="en-US" sz="2000"/>
          </a:p>
        </p:txBody>
      </p:sp>
      <p:sp>
        <p:nvSpPr>
          <p:cNvPr id="3" name="Content Placeholder 2"/>
          <p:cNvSpPr>
            <a:spLocks noGrp="1"/>
          </p:cNvSpPr>
          <p:nvPr>
            <p:ph idx="1"/>
          </p:nvPr>
        </p:nvSpPr>
        <p:spPr>
          <a:xfrm>
            <a:off x="533400" y="1614488"/>
            <a:ext cx="8229600" cy="4633912"/>
          </a:xfrm>
        </p:spPr>
        <p:txBody>
          <a:bodyPr/>
          <a:lstStyle/>
          <a:p>
            <a:r>
              <a:rPr lang="en-US" smtClean="0"/>
              <a:t>Spectrum Act</a:t>
            </a:r>
            <a:endParaRPr lang="en-US"/>
          </a:p>
          <a:p>
            <a:pPr lvl="1"/>
            <a:r>
              <a:rPr lang="en-US"/>
              <a:t>Requires the giveback of the </a:t>
            </a:r>
            <a:r>
              <a:rPr lang="en-US" smtClean="0"/>
              <a:t>T-Band </a:t>
            </a:r>
            <a:r>
              <a:rPr lang="en-US"/>
              <a:t>spectrum </a:t>
            </a:r>
            <a:r>
              <a:rPr lang="en-US" smtClean="0"/>
              <a:t>(</a:t>
            </a:r>
            <a:r>
              <a:rPr lang="en-US"/>
              <a:t>470-512 MHz) </a:t>
            </a:r>
            <a:r>
              <a:rPr lang="en-US" smtClean="0"/>
              <a:t>that </a:t>
            </a:r>
            <a:r>
              <a:rPr lang="en-US"/>
              <a:t>is used by public safety and business/industry users on a shared </a:t>
            </a:r>
            <a:r>
              <a:rPr lang="en-US" smtClean="0"/>
              <a:t>basis. </a:t>
            </a:r>
            <a:endParaRPr lang="en-US"/>
          </a:p>
          <a:p>
            <a:pPr lvl="1"/>
            <a:r>
              <a:rPr lang="en-US" smtClean="0"/>
              <a:t>T-Band </a:t>
            </a:r>
            <a:r>
              <a:rPr lang="en-US"/>
              <a:t>licensees </a:t>
            </a:r>
            <a:r>
              <a:rPr lang="en-US" smtClean="0"/>
              <a:t>have up </a:t>
            </a:r>
            <a:r>
              <a:rPr lang="en-US"/>
              <a:t>to 9 years to plan the move to other spectrum and then 2 more years to implement the </a:t>
            </a:r>
            <a:r>
              <a:rPr lang="en-US" smtClean="0"/>
              <a:t>plan.</a:t>
            </a:r>
          </a:p>
          <a:p>
            <a:pPr lvl="1"/>
            <a:r>
              <a:rPr lang="en-US"/>
              <a:t>Proceeds from </a:t>
            </a:r>
            <a:r>
              <a:rPr lang="en-US" smtClean="0"/>
              <a:t>the </a:t>
            </a:r>
            <a:r>
              <a:rPr lang="en-US"/>
              <a:t>auction </a:t>
            </a:r>
            <a:r>
              <a:rPr lang="en-US" smtClean="0"/>
              <a:t>of the T-Band spectrum would </a:t>
            </a:r>
            <a:r>
              <a:rPr lang="en-US"/>
              <a:t>be used to pay for </a:t>
            </a:r>
            <a:r>
              <a:rPr lang="en-US" smtClean="0"/>
              <a:t>relocation costs. </a:t>
            </a:r>
            <a:endParaRPr lang="en-US"/>
          </a:p>
          <a:p>
            <a:r>
              <a:rPr lang="en-US"/>
              <a:t>Impact on Public Safety</a:t>
            </a:r>
          </a:p>
          <a:p>
            <a:pPr lvl="1"/>
            <a:r>
              <a:rPr lang="en-US" smtClean="0"/>
              <a:t>While public safety entities would continue to be licensed in other bands and presumably begin to use 700 MHz broadband and narrowband spectrum, many agencies, particularly in urban areas, will be significantly affected. </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15</a:t>
            </a:fld>
            <a:endParaRPr lang="en-US"/>
          </a:p>
        </p:txBody>
      </p:sp>
    </p:spTree>
    <p:extLst>
      <p:ext uri="{BB962C8B-B14F-4D97-AF65-F5344CB8AC3E}">
        <p14:creationId xmlns:p14="http://schemas.microsoft.com/office/powerpoint/2010/main" val="353473337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T-Band (cont.)</a:t>
            </a:r>
            <a:endParaRPr lang="en-US" sz="2000"/>
          </a:p>
        </p:txBody>
      </p:sp>
      <p:sp>
        <p:nvSpPr>
          <p:cNvPr id="3" name="Content Placeholder 2"/>
          <p:cNvSpPr>
            <a:spLocks noGrp="1"/>
          </p:cNvSpPr>
          <p:nvPr>
            <p:ph idx="1"/>
          </p:nvPr>
        </p:nvSpPr>
        <p:spPr>
          <a:xfrm>
            <a:off x="533400" y="1614488"/>
            <a:ext cx="8229600" cy="4633912"/>
          </a:xfrm>
        </p:spPr>
        <p:txBody>
          <a:bodyPr/>
          <a:lstStyle/>
          <a:p>
            <a:r>
              <a:rPr lang="en-US" smtClean="0"/>
              <a:t>Status</a:t>
            </a:r>
            <a:endParaRPr lang="en-US"/>
          </a:p>
          <a:p>
            <a:pPr lvl="1"/>
            <a:r>
              <a:rPr lang="en-US" smtClean="0"/>
              <a:t>The WTB and PSHSB released a Public Notice on February 11, 2013, seeking information to develop their recommendations </a:t>
            </a:r>
            <a:r>
              <a:rPr lang="en-US"/>
              <a:t>to the Commission concerning when, how, and under what circumstances it is </a:t>
            </a:r>
            <a:r>
              <a:rPr lang="en-US" smtClean="0"/>
              <a:t>most appropriate </a:t>
            </a:r>
            <a:r>
              <a:rPr lang="en-US"/>
              <a:t>to reallocate the T-Band and relocate incumbent </a:t>
            </a:r>
            <a:r>
              <a:rPr lang="en-US" smtClean="0"/>
              <a:t>users. </a:t>
            </a:r>
          </a:p>
          <a:p>
            <a:pPr lvl="2"/>
            <a:r>
              <a:rPr lang="en-US" smtClean="0"/>
              <a:t>Comments were due May 13, 2013, and reply comments were due June 11, 2013.</a:t>
            </a:r>
          </a:p>
          <a:p>
            <a:pPr lvl="2"/>
            <a:r>
              <a:rPr lang="en-US"/>
              <a:t>NPSTC released a report on March 15, 2013, asserting that Congress should reconsider its T-Band reallocation mandate as reallocation costs would be more than $5.9 billion and </a:t>
            </a:r>
            <a:r>
              <a:rPr lang="en-US" smtClean="0"/>
              <a:t>it</a:t>
            </a:r>
            <a:r>
              <a:rPr lang="en-US"/>
              <a:t> </a:t>
            </a:r>
            <a:r>
              <a:rPr lang="en-US" smtClean="0"/>
              <a:t>is questionable </a:t>
            </a:r>
            <a:r>
              <a:rPr lang="en-US"/>
              <a:t>whether an auction of the spectrum would cover these expenses.</a:t>
            </a:r>
          </a:p>
          <a:p>
            <a:pPr lvl="2"/>
            <a:r>
              <a:rPr lang="en-US" smtClean="0"/>
              <a:t>In the wake of the NPSTC report, many parties </a:t>
            </a:r>
            <a:r>
              <a:rPr lang="en-US"/>
              <a:t>argued that Congress should rescind the requirement that the T-Band be reallocated and auctioned. </a:t>
            </a:r>
            <a:endParaRPr lang="en-US" smtClean="0"/>
          </a:p>
          <a:p>
            <a:pPr lvl="2"/>
            <a:r>
              <a:rPr lang="en-US" smtClean="0"/>
              <a:t>Many parties also urged the FCC to lift the freeze on licensing the spectrum (which was put in place on April 26, 2012, to stabilize the spectrum environment).</a:t>
            </a:r>
          </a:p>
          <a:p>
            <a:pPr lvl="2"/>
            <a:r>
              <a:rPr lang="en-US" smtClean="0"/>
              <a:t>Several parties have submitted waivers of the freeze, which remain pending. </a:t>
            </a:r>
          </a:p>
          <a:p>
            <a:pPr lvl="1"/>
            <a:r>
              <a:rPr lang="en-US" smtClean="0"/>
              <a:t>Action in this proceeding is not anticipated anytime soon as relocation need not occur until 2023. </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16</a:t>
            </a:fld>
            <a:endParaRPr lang="en-US"/>
          </a:p>
        </p:txBody>
      </p:sp>
    </p:spTree>
    <p:extLst>
      <p:ext uri="{BB962C8B-B14F-4D97-AF65-F5344CB8AC3E}">
        <p14:creationId xmlns:p14="http://schemas.microsoft.com/office/powerpoint/2010/main" val="38343278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800 MHz Band – Reconfiguration </a:t>
            </a:r>
            <a:endParaRPr lang="en-US" sz="2000"/>
          </a:p>
        </p:txBody>
      </p:sp>
      <p:sp>
        <p:nvSpPr>
          <p:cNvPr id="3" name="Content Placeholder 2"/>
          <p:cNvSpPr>
            <a:spLocks noGrp="1"/>
          </p:cNvSpPr>
          <p:nvPr>
            <p:ph idx="1"/>
          </p:nvPr>
        </p:nvSpPr>
        <p:spPr/>
        <p:txBody>
          <a:bodyPr/>
          <a:lstStyle/>
          <a:p>
            <a:r>
              <a:rPr lang="en-US"/>
              <a:t>FCC </a:t>
            </a:r>
            <a:r>
              <a:rPr lang="en-US" smtClean="0"/>
              <a:t>Proposal</a:t>
            </a:r>
          </a:p>
          <a:p>
            <a:pPr lvl="1"/>
            <a:r>
              <a:rPr lang="en-US"/>
              <a:t>In July 2004, the </a:t>
            </a:r>
            <a:r>
              <a:rPr lang="en-US" smtClean="0"/>
              <a:t>Commission </a:t>
            </a:r>
            <a:r>
              <a:rPr lang="en-US"/>
              <a:t>adopted </a:t>
            </a:r>
            <a:r>
              <a:rPr lang="en-US" smtClean="0"/>
              <a:t>the 800 MHz Report and Order to reconfigure </a:t>
            </a:r>
            <a:r>
              <a:rPr lang="en-US"/>
              <a:t>the 800 MHz band in the </a:t>
            </a:r>
            <a:r>
              <a:rPr lang="en-US" smtClean="0"/>
              <a:t>U.S.</a:t>
            </a:r>
          </a:p>
          <a:p>
            <a:pPr lvl="2"/>
            <a:r>
              <a:rPr lang="en-US"/>
              <a:t>The </a:t>
            </a:r>
            <a:r>
              <a:rPr lang="en-US" smtClean="0"/>
              <a:t>Commission </a:t>
            </a:r>
            <a:r>
              <a:rPr lang="en-US"/>
              <a:t>deferred </a:t>
            </a:r>
            <a:r>
              <a:rPr lang="en-US" smtClean="0"/>
              <a:t>adopting band </a:t>
            </a:r>
            <a:r>
              <a:rPr lang="en-US"/>
              <a:t>reconfiguration plans for the border </a:t>
            </a:r>
            <a:r>
              <a:rPr lang="en-US" smtClean="0"/>
              <a:t>areas.</a:t>
            </a:r>
          </a:p>
          <a:p>
            <a:r>
              <a:rPr lang="en-US" smtClean="0"/>
              <a:t>Impact on Public Safety</a:t>
            </a:r>
          </a:p>
          <a:p>
            <a:pPr lvl="1"/>
            <a:r>
              <a:rPr lang="en-US" smtClean="0"/>
              <a:t>The goal of reconfiguration is to eliminate </a:t>
            </a:r>
            <a:r>
              <a:rPr lang="en-US"/>
              <a:t>interference to public safety and other land mobile communication systems </a:t>
            </a:r>
            <a:r>
              <a:rPr lang="en-US" smtClean="0"/>
              <a:t>from </a:t>
            </a:r>
            <a:r>
              <a:rPr lang="en-US"/>
              <a:t>commercial mobile radio service </a:t>
            </a:r>
            <a:r>
              <a:rPr lang="en-US" smtClean="0"/>
              <a:t>providers ("CMRS") (</a:t>
            </a:r>
            <a:r>
              <a:rPr lang="en-US" i="1" smtClean="0"/>
              <a:t>i.e</a:t>
            </a:r>
            <a:r>
              <a:rPr lang="en-US" smtClean="0"/>
              <a:t>., Sprint). </a:t>
            </a:r>
            <a:endParaRPr lang="en-US"/>
          </a:p>
          <a:p>
            <a:r>
              <a:rPr lang="en-US"/>
              <a:t>Status</a:t>
            </a:r>
          </a:p>
          <a:p>
            <a:pPr lvl="1"/>
            <a:r>
              <a:rPr lang="en-US" smtClean="0"/>
              <a:t>Reconfiguration remains ongoing (the original rebanding </a:t>
            </a:r>
            <a:r>
              <a:rPr lang="en-US"/>
              <a:t>period expired on June 26, </a:t>
            </a:r>
            <a:r>
              <a:rPr lang="en-US" smtClean="0"/>
              <a:t>2008).</a:t>
            </a:r>
          </a:p>
          <a:p>
            <a:pPr lvl="1"/>
            <a:r>
              <a:rPr lang="en-US" smtClean="0"/>
              <a:t>On April 1, 2013, the PSHSB adopted </a:t>
            </a:r>
            <a:r>
              <a:rPr lang="en-US"/>
              <a:t>a reconfigured channel plan for the 800 MHz band along the U.S.-Mexico </a:t>
            </a:r>
            <a:r>
              <a:rPr lang="en-US" smtClean="0"/>
              <a:t>border.</a:t>
            </a:r>
          </a:p>
          <a:p>
            <a:pPr lvl="2"/>
            <a:r>
              <a:rPr lang="en-US" smtClean="0"/>
              <a:t>Reconfiguration in the Mexican Border Region is expected to be complete by February 23, 2016.</a:t>
            </a:r>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17</a:t>
            </a:fld>
            <a:endParaRPr lang="en-US"/>
          </a:p>
        </p:txBody>
      </p:sp>
    </p:spTree>
    <p:extLst>
      <p:ext uri="{BB962C8B-B14F-4D97-AF65-F5344CB8AC3E}">
        <p14:creationId xmlns:p14="http://schemas.microsoft.com/office/powerpoint/2010/main" val="353473337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800 MHz Band – Reconfiguration (cont.)</a:t>
            </a:r>
            <a:endParaRPr lang="en-US" sz="2000"/>
          </a:p>
        </p:txBody>
      </p:sp>
      <p:sp>
        <p:nvSpPr>
          <p:cNvPr id="3" name="Content Placeholder 2"/>
          <p:cNvSpPr>
            <a:spLocks noGrp="1"/>
          </p:cNvSpPr>
          <p:nvPr>
            <p:ph idx="1"/>
          </p:nvPr>
        </p:nvSpPr>
        <p:spPr/>
        <p:txBody>
          <a:bodyPr/>
          <a:lstStyle/>
          <a:p>
            <a:r>
              <a:rPr lang="en-US" smtClean="0"/>
              <a:t>Status (cont.)</a:t>
            </a:r>
            <a:endParaRPr lang="en-US"/>
          </a:p>
          <a:p>
            <a:pPr lvl="1"/>
            <a:r>
              <a:rPr lang="en-US" smtClean="0"/>
              <a:t>The PSHSB released a Public Notice advising that additional Sprint “vacated spectrum” will be available starting October 29, 2013; spectrum only available for public safety for now.</a:t>
            </a:r>
          </a:p>
          <a:p>
            <a:pPr lvl="1"/>
            <a:r>
              <a:rPr lang="en-US" smtClean="0"/>
              <a:t>The freeze has also been lifted for 900 MHz band business/industrial channels.</a:t>
            </a:r>
          </a:p>
          <a:p>
            <a:pPr lvl="1"/>
            <a:r>
              <a:rPr lang="en-US" smtClean="0"/>
              <a:t>Representatives of several FCC-certified frequency advisory committees ("FACs") have executed a Memorandum of Agreement ("MOA"), setting forth their commitment to conduct frequency coordination and application certification processes in accordance with the FCC's rules regarding the release of 815-816/860-861 </a:t>
            </a:r>
            <a:r>
              <a:rPr lang="en-US"/>
              <a:t>MHz Expansion Band (“EB”) and 816-817/861-862 MHz Guard Band (“GB”) </a:t>
            </a:r>
            <a:r>
              <a:rPr lang="en-US" smtClean="0"/>
              <a:t>spectrum.</a:t>
            </a:r>
          </a:p>
          <a:p>
            <a:pPr lvl="2"/>
            <a:r>
              <a:rPr lang="en-US" smtClean="0"/>
              <a:t>According to the MOA, public </a:t>
            </a:r>
            <a:r>
              <a:rPr lang="en-US"/>
              <a:t>s</a:t>
            </a:r>
            <a:r>
              <a:rPr lang="en-US" smtClean="0"/>
              <a:t>afety </a:t>
            </a:r>
            <a:r>
              <a:rPr lang="en-US"/>
              <a:t>stations requesting geographic expansion on already authorized EB frequencies will follow the procedures contained in </a:t>
            </a:r>
            <a:r>
              <a:rPr lang="en-US" smtClean="0"/>
              <a:t>the </a:t>
            </a:r>
            <a:r>
              <a:rPr lang="en-US"/>
              <a:t>MOA and not the MOA procedures governing Sprint-vacated 800 MHz spectrum. </a:t>
            </a:r>
            <a:r>
              <a:rPr lang="en-US" smtClean="0"/>
              <a:t>  </a:t>
            </a:r>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18</a:t>
            </a:fld>
            <a:endParaRPr lang="en-US"/>
          </a:p>
        </p:txBody>
      </p:sp>
    </p:spTree>
    <p:extLst>
      <p:ext uri="{BB962C8B-B14F-4D97-AF65-F5344CB8AC3E}">
        <p14:creationId xmlns:p14="http://schemas.microsoft.com/office/powerpoint/2010/main" val="393979963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800 MHz Band – TETRA</a:t>
            </a:r>
            <a:endParaRPr lang="en-US" sz="2000"/>
          </a:p>
        </p:txBody>
      </p:sp>
      <p:sp>
        <p:nvSpPr>
          <p:cNvPr id="3" name="Content Placeholder 2"/>
          <p:cNvSpPr>
            <a:spLocks noGrp="1"/>
          </p:cNvSpPr>
          <p:nvPr>
            <p:ph idx="1"/>
          </p:nvPr>
        </p:nvSpPr>
        <p:spPr/>
        <p:txBody>
          <a:bodyPr/>
          <a:lstStyle/>
          <a:p>
            <a:r>
              <a:rPr lang="en-US"/>
              <a:t>FCC </a:t>
            </a:r>
            <a:r>
              <a:rPr lang="en-US" smtClean="0"/>
              <a:t>Proposal</a:t>
            </a:r>
          </a:p>
          <a:p>
            <a:pPr lvl="1"/>
            <a:r>
              <a:rPr lang="en-US" smtClean="0"/>
              <a:t>In response to a Petition for Rulemaking filed by Harris Corp., </a:t>
            </a:r>
            <a:r>
              <a:rPr lang="en-US"/>
              <a:t>the Commission released </a:t>
            </a:r>
            <a:r>
              <a:rPr lang="en-US" smtClean="0"/>
              <a:t>an NPRM on </a:t>
            </a:r>
            <a:r>
              <a:rPr lang="en-US"/>
              <a:t>August 27, </a:t>
            </a:r>
            <a:r>
              <a:rPr lang="en-US" smtClean="0"/>
              <a:t>2013, proposing </a:t>
            </a:r>
            <a:r>
              <a:rPr lang="en-US"/>
              <a:t>to require digital technologies, </a:t>
            </a:r>
            <a:r>
              <a:rPr lang="en-US" smtClean="0"/>
              <a:t>including Terrestrial Trunked </a:t>
            </a:r>
            <a:r>
              <a:rPr lang="en-US"/>
              <a:t>Radio </a:t>
            </a:r>
            <a:r>
              <a:rPr lang="en-US" smtClean="0"/>
              <a:t>("TETRA") </a:t>
            </a:r>
            <a:r>
              <a:rPr lang="en-US"/>
              <a:t>based technologies, to comply with Emission Mask H when operated in the </a:t>
            </a:r>
            <a:r>
              <a:rPr lang="en-US" smtClean="0"/>
              <a:t>800 MHz </a:t>
            </a:r>
            <a:r>
              <a:rPr lang="en-US"/>
              <a:t>National Public Safety Planning Advisory Committee </a:t>
            </a:r>
            <a:r>
              <a:rPr lang="en-US" smtClean="0"/>
              <a:t>("NPSPAC") </a:t>
            </a:r>
            <a:r>
              <a:rPr lang="en-US"/>
              <a:t>band (806-809/851-854 MHz</a:t>
            </a:r>
            <a:r>
              <a:rPr lang="en-US" smtClean="0"/>
              <a:t>).</a:t>
            </a:r>
          </a:p>
          <a:p>
            <a:pPr lvl="2"/>
            <a:r>
              <a:rPr lang="en-US" smtClean="0"/>
              <a:t>Two </a:t>
            </a:r>
            <a:r>
              <a:rPr lang="en-US"/>
              <a:t>E</a:t>
            </a:r>
            <a:r>
              <a:rPr lang="en-US" smtClean="0"/>
              <a:t>mission Mask limitations are applicable to NPSPAC band transmitters – Emission Mask H and Emission Mask B.</a:t>
            </a:r>
          </a:p>
          <a:p>
            <a:pPr lvl="2"/>
            <a:r>
              <a:rPr lang="en-US"/>
              <a:t>The NPRM also proposed to require </a:t>
            </a:r>
            <a:r>
              <a:rPr lang="en-US" smtClean="0"/>
              <a:t>all equipment to </a:t>
            </a:r>
            <a:r>
              <a:rPr lang="en-US"/>
              <a:t>have analog FM capability when operating on </a:t>
            </a:r>
            <a:r>
              <a:rPr lang="en-US" smtClean="0"/>
              <a:t>800 MHz</a:t>
            </a:r>
            <a:r>
              <a:rPr lang="en-US"/>
              <a:t>, VHF, and UHF public safety mutual aid and interoperability </a:t>
            </a:r>
            <a:r>
              <a:rPr lang="en-US" smtClean="0"/>
              <a:t>channels.</a:t>
            </a:r>
          </a:p>
          <a:p>
            <a:r>
              <a:rPr lang="en-US" smtClean="0"/>
              <a:t>Impact on Public Safety</a:t>
            </a:r>
          </a:p>
          <a:p>
            <a:pPr lvl="1"/>
            <a:r>
              <a:rPr lang="en-US" smtClean="0"/>
              <a:t>The FCC's </a:t>
            </a:r>
            <a:r>
              <a:rPr lang="en-US"/>
              <a:t>proposals </a:t>
            </a:r>
            <a:r>
              <a:rPr lang="en-US" smtClean="0"/>
              <a:t>are expected to </a:t>
            </a:r>
            <a:r>
              <a:rPr lang="en-US"/>
              <a:t>help safeguard public safety licensees in the NPSPAC band </a:t>
            </a:r>
            <a:r>
              <a:rPr lang="en-US" smtClean="0"/>
              <a:t>from adjacent-channel </a:t>
            </a:r>
            <a:r>
              <a:rPr lang="en-US"/>
              <a:t>interference and to preserve interoperability. </a:t>
            </a:r>
            <a:endParaRPr lang="en-US" smtClean="0"/>
          </a:p>
          <a:p>
            <a:r>
              <a:rPr lang="en-US" smtClean="0"/>
              <a:t>Status</a:t>
            </a:r>
            <a:endParaRPr lang="en-US"/>
          </a:p>
          <a:p>
            <a:pPr lvl="1"/>
            <a:r>
              <a:rPr lang="en-US" smtClean="0"/>
              <a:t>Comments were due November 14, 2013, and reply comments were due November 29, 2013.</a:t>
            </a:r>
          </a:p>
          <a:p>
            <a:pPr lvl="1"/>
            <a:r>
              <a:rPr lang="en-US"/>
              <a:t>Several public safety </a:t>
            </a:r>
            <a:r>
              <a:rPr lang="en-US" smtClean="0"/>
              <a:t>entities </a:t>
            </a:r>
            <a:r>
              <a:rPr lang="en-US"/>
              <a:t>filed comments </a:t>
            </a:r>
            <a:r>
              <a:rPr lang="en-US" smtClean="0"/>
              <a:t>supporting </a:t>
            </a:r>
            <a:r>
              <a:rPr lang="en-US"/>
              <a:t>the proposals in the NPRM, </a:t>
            </a:r>
            <a:r>
              <a:rPr lang="en-US" smtClean="0"/>
              <a:t>but </a:t>
            </a:r>
            <a:r>
              <a:rPr lang="en-US"/>
              <a:t>TETRA </a:t>
            </a:r>
            <a:r>
              <a:rPr lang="en-US" smtClean="0"/>
              <a:t>advocates (</a:t>
            </a:r>
            <a:r>
              <a:rPr lang="en-US" i="1" smtClean="0"/>
              <a:t>e.g.</a:t>
            </a:r>
            <a:r>
              <a:rPr lang="en-US" smtClean="0"/>
              <a:t>, PowerTrunk, Inc., New Jersey Transit Corp.) </a:t>
            </a:r>
            <a:r>
              <a:rPr lang="en-US"/>
              <a:t>voiced </a:t>
            </a:r>
            <a:r>
              <a:rPr lang="en-US" smtClean="0"/>
              <a:t>opposition to the proposals.</a:t>
            </a:r>
          </a:p>
          <a:p>
            <a:pPr lvl="1"/>
            <a:r>
              <a:rPr lang="en-US" smtClean="0"/>
              <a:t>Action in this proceeding will likely occur in early 2014. </a:t>
            </a:r>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19</a:t>
            </a:fld>
            <a:endParaRPr lang="en-US"/>
          </a:p>
        </p:txBody>
      </p:sp>
    </p:spTree>
    <p:extLst>
      <p:ext uri="{BB962C8B-B14F-4D97-AF65-F5344CB8AC3E}">
        <p14:creationId xmlns:p14="http://schemas.microsoft.com/office/powerpoint/2010/main" val="38396405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a:r>
            <a:br>
              <a:rPr lang="en-US" b="1" smtClean="0"/>
            </a:br>
            <a:r>
              <a:rPr lang="en-US" b="1"/>
              <a:t/>
            </a:r>
            <a:br>
              <a:rPr lang="en-US" b="1"/>
            </a:br>
            <a:r>
              <a:rPr lang="en-US" b="1" smtClean="0"/>
              <a:t/>
            </a:r>
            <a:br>
              <a:rPr lang="en-US" b="1" smtClean="0"/>
            </a:br>
            <a:r>
              <a:rPr lang="en-US" b="1" smtClean="0"/>
              <a:t>Public Safety Issues</a:t>
            </a:r>
            <a:br>
              <a:rPr lang="en-US" b="1" smtClean="0"/>
            </a:br>
            <a:endParaRPr lang="en-US" b="1"/>
          </a:p>
        </p:txBody>
      </p:sp>
      <p:sp>
        <p:nvSpPr>
          <p:cNvPr id="3" name="Slide Number Placeholder 2"/>
          <p:cNvSpPr>
            <a:spLocks noGrp="1"/>
          </p:cNvSpPr>
          <p:nvPr>
            <p:ph type="sldNum" sz="quarter" idx="10"/>
          </p:nvPr>
        </p:nvSpPr>
        <p:spPr/>
        <p:txBody>
          <a:bodyPr/>
          <a:lstStyle/>
          <a:p>
            <a:fld id="{661ABD19-30B6-4069-B365-5E7A3A1A01E1}" type="slidenum">
              <a:rPr lang="en-US" smtClean="0"/>
              <a:t>2</a:t>
            </a:fld>
            <a:endParaRPr lang="en-US"/>
          </a:p>
        </p:txBody>
      </p:sp>
    </p:spTree>
    <p:extLst>
      <p:ext uri="{BB962C8B-B14F-4D97-AF65-F5344CB8AC3E}">
        <p14:creationId xmlns:p14="http://schemas.microsoft.com/office/powerpoint/2010/main" val="233359138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Public Safety Use of Frequencies Below 470 MHz</a:t>
            </a:r>
            <a:endParaRPr lang="en-US" sz="2000"/>
          </a:p>
        </p:txBody>
      </p:sp>
      <p:sp>
        <p:nvSpPr>
          <p:cNvPr id="3" name="Content Placeholder 2"/>
          <p:cNvSpPr>
            <a:spLocks noGrp="1"/>
          </p:cNvSpPr>
          <p:nvPr>
            <p:ph idx="1"/>
          </p:nvPr>
        </p:nvSpPr>
        <p:spPr/>
        <p:txBody>
          <a:bodyPr/>
          <a:lstStyle/>
          <a:p>
            <a:r>
              <a:rPr lang="en-US" smtClean="0"/>
              <a:t>EWA Request</a:t>
            </a:r>
            <a:endParaRPr lang="en-US"/>
          </a:p>
          <a:p>
            <a:pPr lvl="1"/>
            <a:r>
              <a:rPr lang="en-US" smtClean="0"/>
              <a:t>On July 26, 2013, Enterprise Wireless Alliance ("EWA") requested guidance from the PSHSB and WTB on the appropriate standard it should use when evaluating requests by public safety licensees to use business/industrial frequencies below 470 MHz.</a:t>
            </a:r>
            <a:endParaRPr lang="en-US"/>
          </a:p>
          <a:p>
            <a:r>
              <a:rPr lang="en-US"/>
              <a:t>Impact on Public Safety</a:t>
            </a:r>
          </a:p>
          <a:p>
            <a:pPr lvl="1"/>
            <a:r>
              <a:rPr lang="en-US" smtClean="0"/>
              <a:t>Limited supply of spectrum below 470 MHz for use by public safety and business/industrial entities.</a:t>
            </a:r>
          </a:p>
          <a:p>
            <a:pPr lvl="1"/>
            <a:r>
              <a:rPr lang="en-US" smtClean="0"/>
              <a:t>The number of public safety licensees requesting waivers to access to the business/industrial frequencies below 470 MHz is increasing.</a:t>
            </a:r>
          </a:p>
          <a:p>
            <a:pPr lvl="1"/>
            <a:r>
              <a:rPr lang="en-US" smtClean="0"/>
              <a:t>Such requests require analyses by FACs that go beyond the FCC's requirements. </a:t>
            </a:r>
            <a:endParaRPr lang="en-US"/>
          </a:p>
          <a:p>
            <a:r>
              <a:rPr lang="en-US" smtClean="0"/>
              <a:t>Status</a:t>
            </a:r>
          </a:p>
          <a:p>
            <a:pPr lvl="1"/>
            <a:r>
              <a:rPr lang="en-US" smtClean="0"/>
              <a:t>WTB and PSHSB responded to EWA by letter, stating that the FCC's existing rules accommodate EWA's concerns and declining to confirm that EWA's proposed standards conform to the FCC's rules and policies regarding public safety access to these frequencies. </a:t>
            </a:r>
          </a:p>
          <a:p>
            <a:pPr lvl="1"/>
            <a:r>
              <a:rPr lang="en-US" smtClean="0"/>
              <a:t>Requests will continue to be considered on a case-by-case basis.</a:t>
            </a:r>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20</a:t>
            </a:fld>
            <a:endParaRPr lang="en-US"/>
          </a:p>
        </p:txBody>
      </p:sp>
    </p:spTree>
    <p:extLst>
      <p:ext uri="{BB962C8B-B14F-4D97-AF65-F5344CB8AC3E}">
        <p14:creationId xmlns:p14="http://schemas.microsoft.com/office/powerpoint/2010/main" val="23877819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Vehicular Repeater Systems</a:t>
            </a:r>
            <a:endParaRPr lang="en-US" sz="2000"/>
          </a:p>
        </p:txBody>
      </p:sp>
      <p:sp>
        <p:nvSpPr>
          <p:cNvPr id="3" name="Content Placeholder 2"/>
          <p:cNvSpPr>
            <a:spLocks noGrp="1"/>
          </p:cNvSpPr>
          <p:nvPr>
            <p:ph idx="1"/>
          </p:nvPr>
        </p:nvSpPr>
        <p:spPr/>
        <p:txBody>
          <a:bodyPr/>
          <a:lstStyle/>
          <a:p>
            <a:r>
              <a:rPr lang="en-US"/>
              <a:t>FCC Proposal</a:t>
            </a:r>
          </a:p>
          <a:p>
            <a:pPr lvl="1"/>
            <a:r>
              <a:rPr lang="en-US" smtClean="0"/>
              <a:t>In </a:t>
            </a:r>
            <a:r>
              <a:rPr lang="en-US"/>
              <a:t>response to a 2011 Petition for Rulemaking by Pyramid Communications, Inc., the Commission issued </a:t>
            </a:r>
            <a:r>
              <a:rPr lang="en-US" smtClean="0"/>
              <a:t>an NPRM on </a:t>
            </a:r>
            <a:r>
              <a:rPr lang="en-US"/>
              <a:t>September 16, 2013, seeking comment on whether to allow the licensing and operation of vehicular repeaters systems </a:t>
            </a:r>
            <a:r>
              <a:rPr lang="en-US" smtClean="0"/>
              <a:t>("VRS") and </a:t>
            </a:r>
            <a:r>
              <a:rPr lang="en-US"/>
              <a:t>other mobile repeaters by public safety licensees on </a:t>
            </a:r>
            <a:r>
              <a:rPr lang="en-US" smtClean="0"/>
              <a:t>telemetry frequencies </a:t>
            </a:r>
            <a:r>
              <a:rPr lang="en-US"/>
              <a:t>in the VHF </a:t>
            </a:r>
            <a:r>
              <a:rPr lang="en-US" smtClean="0"/>
              <a:t>band – 173.2375</a:t>
            </a:r>
            <a:r>
              <a:rPr lang="en-US"/>
              <a:t>, 173.2625, 173.2875, 173.3125, 173.3375, and 173.3625 MHz. </a:t>
            </a:r>
            <a:endParaRPr lang="en-US" smtClean="0"/>
          </a:p>
          <a:p>
            <a:pPr lvl="2"/>
            <a:r>
              <a:rPr lang="en-US" smtClean="0"/>
              <a:t>The FCC rejected the Petition's request to </a:t>
            </a:r>
            <a:r>
              <a:rPr lang="en-US"/>
              <a:t>initiate a rulemaking to permit VRS operations on nine Federal and forest firefighting channels </a:t>
            </a:r>
            <a:r>
              <a:rPr lang="en-US" smtClean="0"/>
              <a:t>in the </a:t>
            </a:r>
            <a:r>
              <a:rPr lang="en-US"/>
              <a:t>170-172 MHz band.</a:t>
            </a:r>
          </a:p>
          <a:p>
            <a:r>
              <a:rPr lang="en-US"/>
              <a:t>Impact on Public Safety</a:t>
            </a:r>
          </a:p>
          <a:p>
            <a:pPr lvl="1"/>
            <a:r>
              <a:rPr lang="en-US"/>
              <a:t>Mobile repeaters </a:t>
            </a:r>
            <a:r>
              <a:rPr lang="en-US" smtClean="0"/>
              <a:t>can provide first </a:t>
            </a:r>
            <a:r>
              <a:rPr lang="en-US"/>
              <a:t>responders with enhanced in-building radio coverage at emergency </a:t>
            </a:r>
            <a:r>
              <a:rPr lang="en-US" smtClean="0"/>
              <a:t>sites.</a:t>
            </a:r>
            <a:endParaRPr lang="en-US"/>
          </a:p>
          <a:p>
            <a:r>
              <a:rPr lang="en-US"/>
              <a:t>Status</a:t>
            </a:r>
          </a:p>
          <a:p>
            <a:pPr lvl="1"/>
            <a:r>
              <a:rPr lang="en-US"/>
              <a:t>Comments were due December 31, 2013, and reply comments are due January 30, 2014</a:t>
            </a:r>
            <a:r>
              <a:rPr lang="en-US" smtClean="0"/>
              <a:t>.</a:t>
            </a:r>
          </a:p>
          <a:p>
            <a:pPr lvl="1"/>
            <a:r>
              <a:rPr lang="en-US"/>
              <a:t>Utilities </a:t>
            </a:r>
            <a:r>
              <a:rPr lang="en-US" smtClean="0"/>
              <a:t>and other parties currently using this spectrum have pushed back on this proposal, arguing that allowing </a:t>
            </a:r>
            <a:r>
              <a:rPr lang="en-US"/>
              <a:t>voice operations would likely result in interference to and from public safety entities</a:t>
            </a:r>
            <a:r>
              <a:rPr lang="en-US" smtClean="0"/>
              <a:t>.  </a:t>
            </a:r>
          </a:p>
          <a:p>
            <a:pPr lvl="1"/>
            <a:r>
              <a:rPr lang="en-US" smtClean="0"/>
              <a:t>Action </a:t>
            </a:r>
            <a:r>
              <a:rPr lang="en-US"/>
              <a:t>in this proceeding will likely occur in mid to late-2014. </a:t>
            </a:r>
          </a:p>
        </p:txBody>
      </p:sp>
      <p:sp>
        <p:nvSpPr>
          <p:cNvPr id="4" name="Slide Number Placeholder 3"/>
          <p:cNvSpPr>
            <a:spLocks noGrp="1"/>
          </p:cNvSpPr>
          <p:nvPr>
            <p:ph type="sldNum" sz="quarter" idx="12"/>
          </p:nvPr>
        </p:nvSpPr>
        <p:spPr/>
        <p:txBody>
          <a:bodyPr/>
          <a:lstStyle/>
          <a:p>
            <a:fld id="{661ABD19-30B6-4069-B365-5E7A3A1A01E1}" type="slidenum">
              <a:rPr lang="en-US" smtClean="0"/>
              <a:t>21</a:t>
            </a:fld>
            <a:endParaRPr lang="en-US"/>
          </a:p>
        </p:txBody>
      </p:sp>
    </p:spTree>
    <p:extLst>
      <p:ext uri="{BB962C8B-B14F-4D97-AF65-F5344CB8AC3E}">
        <p14:creationId xmlns:p14="http://schemas.microsoft.com/office/powerpoint/2010/main" val="353473337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Improving 911 Reliability</a:t>
            </a:r>
            <a:endParaRPr lang="en-US" sz="2000"/>
          </a:p>
        </p:txBody>
      </p:sp>
      <p:sp>
        <p:nvSpPr>
          <p:cNvPr id="3" name="Content Placeholder 2"/>
          <p:cNvSpPr>
            <a:spLocks noGrp="1"/>
          </p:cNvSpPr>
          <p:nvPr>
            <p:ph idx="1"/>
          </p:nvPr>
        </p:nvSpPr>
        <p:spPr/>
        <p:txBody>
          <a:bodyPr/>
          <a:lstStyle/>
          <a:p>
            <a:r>
              <a:rPr lang="en-US"/>
              <a:t>FCC Proposal</a:t>
            </a:r>
          </a:p>
          <a:p>
            <a:pPr lvl="1"/>
            <a:r>
              <a:rPr lang="en-US" smtClean="0"/>
              <a:t>The </a:t>
            </a:r>
            <a:r>
              <a:rPr lang="en-US"/>
              <a:t>Commission </a:t>
            </a:r>
            <a:r>
              <a:rPr lang="en-US" smtClean="0"/>
              <a:t>issued an NPRM on March 20, 2013, </a:t>
            </a:r>
            <a:r>
              <a:rPr lang="en-US"/>
              <a:t>outlining potential </a:t>
            </a:r>
            <a:r>
              <a:rPr lang="en-US" smtClean="0"/>
              <a:t>options to </a:t>
            </a:r>
            <a:r>
              <a:rPr lang="en-US"/>
              <a:t>implement recommendations from </a:t>
            </a:r>
            <a:r>
              <a:rPr lang="en-US" smtClean="0"/>
              <a:t>a report released by the PSHSB in the wake of the 2012 derecho.</a:t>
            </a:r>
          </a:p>
          <a:p>
            <a:pPr lvl="1"/>
            <a:r>
              <a:rPr lang="en-US" smtClean="0"/>
              <a:t>The PSHSB Report recommended </a:t>
            </a:r>
            <a:r>
              <a:rPr lang="en-US"/>
              <a:t>that the </a:t>
            </a:r>
            <a:r>
              <a:rPr lang="en-US" smtClean="0"/>
              <a:t>FCC take </a:t>
            </a:r>
            <a:r>
              <a:rPr lang="en-US"/>
              <a:t>action to ensure that 911 service providers </a:t>
            </a:r>
            <a:r>
              <a:rPr lang="en-US" smtClean="0"/>
              <a:t>(1</a:t>
            </a:r>
            <a:r>
              <a:rPr lang="en-US"/>
              <a:t>) routinely audit critical 911 circuits for physical diversity, (2) maintain adequate central-office backup power, (3) deploy physically diverse network monitoring links, and (4) provide </a:t>
            </a:r>
            <a:r>
              <a:rPr lang="en-US" smtClean="0"/>
              <a:t>public safety answering points ("PSAPs") </a:t>
            </a:r>
            <a:r>
              <a:rPr lang="en-US"/>
              <a:t>with timely and actionable notification of communications </a:t>
            </a:r>
            <a:r>
              <a:rPr lang="en-US" smtClean="0"/>
              <a:t>outages.</a:t>
            </a:r>
          </a:p>
          <a:p>
            <a:pPr lvl="1"/>
            <a:r>
              <a:rPr lang="en-US" smtClean="0"/>
              <a:t>Covered </a:t>
            </a:r>
            <a:r>
              <a:rPr lang="en-US"/>
              <a:t>entities include any entity that provides 911, E911, or NG911 capabilities such as call routing, ALI, ANI, or the functional equivalent of those capabilities, directly to a PSAP, statewide default answering point, or appropriate local emergency authority, or that operates one or more central offices that directly serve a </a:t>
            </a:r>
            <a:r>
              <a:rPr lang="en-US" smtClean="0"/>
              <a:t>PSAP.</a:t>
            </a:r>
          </a:p>
          <a:p>
            <a:pPr lvl="2"/>
            <a:r>
              <a:rPr lang="en-US" smtClean="0"/>
              <a:t>They </a:t>
            </a:r>
            <a:r>
              <a:rPr lang="en-US"/>
              <a:t>do </a:t>
            </a:r>
            <a:r>
              <a:rPr lang="en-US" u="sng"/>
              <a:t>not</a:t>
            </a:r>
            <a:r>
              <a:rPr lang="en-US"/>
              <a:t> include entities that merely provide the capability for customers to originate 911 calls.</a:t>
            </a:r>
          </a:p>
          <a:p>
            <a:r>
              <a:rPr lang="en-US"/>
              <a:t>Impact on Public Safety</a:t>
            </a:r>
          </a:p>
          <a:p>
            <a:pPr lvl="1"/>
            <a:r>
              <a:rPr lang="en-US" smtClean="0"/>
              <a:t>The purpose of this proceeding is to ensure </a:t>
            </a:r>
            <a:r>
              <a:rPr lang="en-US"/>
              <a:t>the reliability and resiliency of the communications infrastructure </a:t>
            </a:r>
            <a:r>
              <a:rPr lang="en-US" smtClean="0"/>
              <a:t>necessary for the </a:t>
            </a:r>
            <a:r>
              <a:rPr lang="en-US"/>
              <a:t>Nation’s </a:t>
            </a:r>
            <a:r>
              <a:rPr lang="en-US" smtClean="0"/>
              <a:t>911 system.</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22</a:t>
            </a:fld>
            <a:endParaRPr lang="en-US"/>
          </a:p>
        </p:txBody>
      </p:sp>
    </p:spTree>
    <p:extLst>
      <p:ext uri="{BB962C8B-B14F-4D97-AF65-F5344CB8AC3E}">
        <p14:creationId xmlns:p14="http://schemas.microsoft.com/office/powerpoint/2010/main" val="238778193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Improving 911 Reliability (cont.)</a:t>
            </a:r>
            <a:endParaRPr lang="en-US" sz="2000"/>
          </a:p>
        </p:txBody>
      </p:sp>
      <p:sp>
        <p:nvSpPr>
          <p:cNvPr id="3" name="Content Placeholder 2"/>
          <p:cNvSpPr>
            <a:spLocks noGrp="1"/>
          </p:cNvSpPr>
          <p:nvPr>
            <p:ph idx="1"/>
          </p:nvPr>
        </p:nvSpPr>
        <p:spPr/>
        <p:txBody>
          <a:bodyPr/>
          <a:lstStyle/>
          <a:p>
            <a:r>
              <a:rPr lang="en-US" smtClean="0"/>
              <a:t>Status</a:t>
            </a:r>
            <a:endParaRPr lang="en-US"/>
          </a:p>
          <a:p>
            <a:pPr lvl="1"/>
            <a:r>
              <a:rPr lang="en-US"/>
              <a:t>O</a:t>
            </a:r>
            <a:r>
              <a:rPr lang="en-US" smtClean="0"/>
              <a:t>n </a:t>
            </a:r>
            <a:r>
              <a:rPr lang="en-US"/>
              <a:t>December </a:t>
            </a:r>
            <a:r>
              <a:rPr lang="en-US" smtClean="0"/>
              <a:t>12, 2013</a:t>
            </a:r>
            <a:r>
              <a:rPr lang="en-US"/>
              <a:t>, the </a:t>
            </a:r>
            <a:r>
              <a:rPr lang="en-US" smtClean="0"/>
              <a:t>FCC </a:t>
            </a:r>
            <a:r>
              <a:rPr lang="en-US"/>
              <a:t>released an Order </a:t>
            </a:r>
            <a:r>
              <a:rPr lang="en-US" smtClean="0"/>
              <a:t>requiring </a:t>
            </a:r>
            <a:r>
              <a:rPr lang="en-US"/>
              <a:t>911 service providers to take “reasonable measures” to provide reliable 911 service, as evidenced by an annual </a:t>
            </a:r>
            <a:r>
              <a:rPr lang="en-US" smtClean="0"/>
              <a:t>certification</a:t>
            </a:r>
            <a:r>
              <a:rPr lang="en-US"/>
              <a:t>.</a:t>
            </a:r>
            <a:r>
              <a:rPr lang="en-US" smtClean="0"/>
              <a:t>  </a:t>
            </a:r>
          </a:p>
          <a:p>
            <a:pPr lvl="2"/>
            <a:r>
              <a:rPr lang="en-US" smtClean="0"/>
              <a:t>This </a:t>
            </a:r>
            <a:r>
              <a:rPr lang="en-US"/>
              <a:t>can be accomplished by either implementing certain industry-backed “best practices” covering numbers (1)-(3) </a:t>
            </a:r>
            <a:r>
              <a:rPr lang="en-US" smtClean="0"/>
              <a:t>above or by alternative </a:t>
            </a:r>
            <a:r>
              <a:rPr lang="en-US"/>
              <a:t>measures that are reasonably sufficient to ensure reliable 911 </a:t>
            </a:r>
            <a:r>
              <a:rPr lang="en-US" smtClean="0"/>
              <a:t>service.</a:t>
            </a:r>
          </a:p>
          <a:p>
            <a:pPr lvl="1"/>
            <a:r>
              <a:rPr lang="en-US" smtClean="0"/>
              <a:t>911 </a:t>
            </a:r>
            <a:r>
              <a:rPr lang="en-US"/>
              <a:t>service providers are </a:t>
            </a:r>
            <a:r>
              <a:rPr lang="en-US" smtClean="0"/>
              <a:t>also required </a:t>
            </a:r>
            <a:r>
              <a:rPr lang="en-US"/>
              <a:t>to provide </a:t>
            </a:r>
            <a:r>
              <a:rPr lang="en-US" smtClean="0"/>
              <a:t>PSAPs with </a:t>
            </a:r>
            <a:r>
              <a:rPr lang="en-US"/>
              <a:t>timely and actionable </a:t>
            </a:r>
            <a:r>
              <a:rPr lang="en-US" smtClean="0"/>
              <a:t>notifications.</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23</a:t>
            </a:fld>
            <a:endParaRPr lang="en-US"/>
          </a:p>
        </p:txBody>
      </p:sp>
    </p:spTree>
    <p:extLst>
      <p:ext uri="{BB962C8B-B14F-4D97-AF65-F5344CB8AC3E}">
        <p14:creationId xmlns:p14="http://schemas.microsoft.com/office/powerpoint/2010/main" val="3541172311"/>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Resiliency of Mobile Networks</a:t>
            </a:r>
            <a:endParaRPr lang="en-US" sz="2000"/>
          </a:p>
        </p:txBody>
      </p:sp>
      <p:sp>
        <p:nvSpPr>
          <p:cNvPr id="3" name="Content Placeholder 2"/>
          <p:cNvSpPr>
            <a:spLocks noGrp="1"/>
          </p:cNvSpPr>
          <p:nvPr>
            <p:ph idx="1"/>
          </p:nvPr>
        </p:nvSpPr>
        <p:spPr/>
        <p:txBody>
          <a:bodyPr/>
          <a:lstStyle/>
          <a:p>
            <a:r>
              <a:rPr lang="en-US"/>
              <a:t>FCC Proposal</a:t>
            </a:r>
          </a:p>
          <a:p>
            <a:pPr lvl="1"/>
            <a:r>
              <a:rPr lang="en-US"/>
              <a:t>The Commission issued </a:t>
            </a:r>
            <a:r>
              <a:rPr lang="en-US" smtClean="0"/>
              <a:t>an NPRM </a:t>
            </a:r>
            <a:r>
              <a:rPr lang="en-US"/>
              <a:t>o</a:t>
            </a:r>
            <a:r>
              <a:rPr lang="en-US" smtClean="0"/>
              <a:t>n </a:t>
            </a:r>
            <a:r>
              <a:rPr lang="en-US"/>
              <a:t>September </a:t>
            </a:r>
            <a:r>
              <a:rPr lang="en-US" smtClean="0"/>
              <a:t>27, 2013, </a:t>
            </a:r>
            <a:r>
              <a:rPr lang="en-US"/>
              <a:t>seeking comment </a:t>
            </a:r>
            <a:r>
              <a:rPr lang="en-US" smtClean="0"/>
              <a:t>on </a:t>
            </a:r>
            <a:r>
              <a:rPr lang="en-US"/>
              <a:t>a proposal to require facilities-based </a:t>
            </a:r>
            <a:r>
              <a:rPr lang="en-US" smtClean="0"/>
              <a:t>CMRS </a:t>
            </a:r>
            <a:r>
              <a:rPr lang="en-US"/>
              <a:t>providers to </a:t>
            </a:r>
            <a:r>
              <a:rPr lang="en-US" smtClean="0"/>
              <a:t>provide a report, which would be made publicly available, </a:t>
            </a:r>
            <a:r>
              <a:rPr lang="en-US"/>
              <a:t>to the FCC daily on a county-by-county basis </a:t>
            </a:r>
            <a:r>
              <a:rPr lang="en-US" smtClean="0"/>
              <a:t>on the </a:t>
            </a:r>
            <a:r>
              <a:rPr lang="en-US"/>
              <a:t>percentage of their cell sites that are operational </a:t>
            </a:r>
            <a:r>
              <a:rPr lang="en-US" smtClean="0"/>
              <a:t>in certain designated disaster areas.</a:t>
            </a:r>
          </a:p>
          <a:p>
            <a:pPr lvl="2"/>
            <a:r>
              <a:rPr lang="en-US" smtClean="0"/>
              <a:t>The FCC also seeks comment on the appropriate measure of service outages and other approaches to network resiliency. </a:t>
            </a:r>
          </a:p>
          <a:p>
            <a:r>
              <a:rPr lang="en-US" smtClean="0"/>
              <a:t>Impact </a:t>
            </a:r>
            <a:r>
              <a:rPr lang="en-US"/>
              <a:t>on Public Safety</a:t>
            </a:r>
          </a:p>
          <a:p>
            <a:pPr lvl="1"/>
            <a:r>
              <a:rPr lang="en-US" smtClean="0"/>
              <a:t>The purpose of this proceeding is to </a:t>
            </a:r>
            <a:r>
              <a:rPr lang="en-US"/>
              <a:t>improve the resiliency of mobile wireless </a:t>
            </a:r>
            <a:r>
              <a:rPr lang="en-US" smtClean="0"/>
              <a:t>networks so that the public can have reliable access to 911 through their mobile phones. </a:t>
            </a:r>
          </a:p>
          <a:p>
            <a:r>
              <a:rPr lang="en-US" smtClean="0"/>
              <a:t>Status</a:t>
            </a:r>
            <a:endParaRPr lang="en-US"/>
          </a:p>
          <a:p>
            <a:pPr lvl="1"/>
            <a:r>
              <a:rPr lang="en-US"/>
              <a:t>Comments were due January 17, 2014, and reply comments are due February 18, 2014</a:t>
            </a:r>
            <a:r>
              <a:rPr lang="en-US" smtClean="0"/>
              <a:t>. </a:t>
            </a:r>
          </a:p>
          <a:p>
            <a:pPr lvl="2"/>
            <a:r>
              <a:rPr lang="en-US" smtClean="0"/>
              <a:t>In the initial round of comments, the wireless industry opposed the reporting proposal.</a:t>
            </a:r>
          </a:p>
          <a:p>
            <a:pPr lvl="2"/>
            <a:r>
              <a:rPr lang="en-US"/>
              <a:t>P</a:t>
            </a:r>
            <a:r>
              <a:rPr lang="en-US" smtClean="0"/>
              <a:t>ublic safety and consumer advocates expressed support, suggesting that the FCC go further by ensuring that the public and first responders are aware of how reliable wireless networks are in emergencies.  Some also supported performance standards for wireless networks, including addressing backup power.</a:t>
            </a:r>
          </a:p>
          <a:p>
            <a:pPr lvl="1"/>
            <a:r>
              <a:rPr lang="en-US" smtClean="0"/>
              <a:t>Action in this proceeding will not likely occur until mid-2014.</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24</a:t>
            </a:fld>
            <a:endParaRPr lang="en-US"/>
          </a:p>
        </p:txBody>
      </p:sp>
    </p:spTree>
    <p:extLst>
      <p:ext uri="{BB962C8B-B14F-4D97-AF65-F5344CB8AC3E}">
        <p14:creationId xmlns:p14="http://schemas.microsoft.com/office/powerpoint/2010/main" val="2400693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Signal Boosters</a:t>
            </a:r>
            <a:endParaRPr lang="en-US" sz="2000"/>
          </a:p>
        </p:txBody>
      </p:sp>
      <p:sp>
        <p:nvSpPr>
          <p:cNvPr id="3" name="Content Placeholder 2"/>
          <p:cNvSpPr>
            <a:spLocks noGrp="1"/>
          </p:cNvSpPr>
          <p:nvPr>
            <p:ph idx="1"/>
          </p:nvPr>
        </p:nvSpPr>
        <p:spPr/>
        <p:txBody>
          <a:bodyPr/>
          <a:lstStyle/>
          <a:p>
            <a:r>
              <a:rPr lang="en-US"/>
              <a:t>FCC Proposal</a:t>
            </a:r>
          </a:p>
          <a:p>
            <a:pPr lvl="1"/>
            <a:r>
              <a:rPr lang="en-US" smtClean="0"/>
              <a:t>On April 6, 2011</a:t>
            </a:r>
            <a:r>
              <a:rPr lang="en-US"/>
              <a:t>, the </a:t>
            </a:r>
            <a:r>
              <a:rPr lang="en-US" smtClean="0"/>
              <a:t>FCC issued an NPRM seeking comment on a proposed new </a:t>
            </a:r>
            <a:r>
              <a:rPr lang="en-US"/>
              <a:t>regulatory framework allowing individuals and entities to operate consumer signal boosters (</a:t>
            </a:r>
            <a:r>
              <a:rPr lang="en-US" i="1"/>
              <a:t>i.e.</a:t>
            </a:r>
            <a:r>
              <a:rPr lang="en-US"/>
              <a:t>, signal amplifiers used to improve wireless connections) while preventing, controlling, and, if necessary, resolving interference to wireless networks.</a:t>
            </a:r>
          </a:p>
          <a:p>
            <a:r>
              <a:rPr lang="en-US"/>
              <a:t>Impact on Public </a:t>
            </a:r>
            <a:r>
              <a:rPr lang="en-US" smtClean="0"/>
              <a:t>Safety</a:t>
            </a:r>
            <a:endParaRPr lang="en-US"/>
          </a:p>
          <a:p>
            <a:pPr lvl="1"/>
            <a:r>
              <a:rPr lang="en-US"/>
              <a:t>Signal boosters can improve public safety communications by </a:t>
            </a:r>
            <a:r>
              <a:rPr lang="en-US" smtClean="0"/>
              <a:t>increasing wireless </a:t>
            </a:r>
            <a:r>
              <a:rPr lang="en-US"/>
              <a:t>signal strength </a:t>
            </a:r>
            <a:r>
              <a:rPr lang="en-US" smtClean="0"/>
              <a:t>and mitigating service gaps in rural</a:t>
            </a:r>
            <a:r>
              <a:rPr lang="en-US"/>
              <a:t>, underserved, and difficult-to-serve areas.  </a:t>
            </a:r>
            <a:endParaRPr lang="en-US" smtClean="0"/>
          </a:p>
          <a:p>
            <a:pPr lvl="2"/>
            <a:r>
              <a:rPr lang="en-US" smtClean="0"/>
              <a:t>This </a:t>
            </a:r>
            <a:r>
              <a:rPr lang="en-US"/>
              <a:t>enables the public to connect to </a:t>
            </a:r>
            <a:r>
              <a:rPr lang="en-US" smtClean="0"/>
              <a:t>critical communications in </a:t>
            </a:r>
            <a:r>
              <a:rPr lang="en-US"/>
              <a:t>areas where wireless coverage is </a:t>
            </a:r>
            <a:r>
              <a:rPr lang="en-US" smtClean="0"/>
              <a:t>deficient.</a:t>
            </a:r>
            <a:endParaRPr lang="en-US"/>
          </a:p>
          <a:p>
            <a:pPr lvl="1"/>
            <a:r>
              <a:rPr lang="en-US"/>
              <a:t>However, malfunctioning or improperly designed or installed signal boosters can interfere with wireless networks and cause interference, including to emergency communications</a:t>
            </a:r>
            <a:r>
              <a:rPr lang="en-US" smtClean="0"/>
              <a:t>.</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25</a:t>
            </a:fld>
            <a:endParaRPr lang="en-US"/>
          </a:p>
        </p:txBody>
      </p:sp>
    </p:spTree>
    <p:extLst>
      <p:ext uri="{BB962C8B-B14F-4D97-AF65-F5344CB8AC3E}">
        <p14:creationId xmlns:p14="http://schemas.microsoft.com/office/powerpoint/2010/main" val="238778193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Signal Boosters (cont.)</a:t>
            </a:r>
            <a:endParaRPr lang="en-US" sz="2000"/>
          </a:p>
        </p:txBody>
      </p:sp>
      <p:sp>
        <p:nvSpPr>
          <p:cNvPr id="3" name="Content Placeholder 2"/>
          <p:cNvSpPr>
            <a:spLocks noGrp="1"/>
          </p:cNvSpPr>
          <p:nvPr>
            <p:ph idx="1"/>
          </p:nvPr>
        </p:nvSpPr>
        <p:spPr/>
        <p:txBody>
          <a:bodyPr/>
          <a:lstStyle/>
          <a:p>
            <a:r>
              <a:rPr lang="en-US" smtClean="0"/>
              <a:t>Status</a:t>
            </a:r>
            <a:endParaRPr lang="en-US"/>
          </a:p>
          <a:p>
            <a:pPr lvl="1"/>
            <a:r>
              <a:rPr lang="en-US" smtClean="0"/>
              <a:t>On February 20, </a:t>
            </a:r>
            <a:r>
              <a:rPr lang="en-US"/>
              <a:t>2013, the </a:t>
            </a:r>
            <a:r>
              <a:rPr lang="en-US" smtClean="0"/>
              <a:t>FCC issued a Report and Order adopting new rules broadening </a:t>
            </a:r>
            <a:r>
              <a:rPr lang="en-US"/>
              <a:t>the availability of signal </a:t>
            </a:r>
            <a:r>
              <a:rPr lang="en-US" smtClean="0"/>
              <a:t>boosters by creating two classes of signal boosters: Consumer Signal Boosters and Industrial Signal Boosters.  </a:t>
            </a:r>
          </a:p>
          <a:p>
            <a:pPr lvl="1"/>
            <a:r>
              <a:rPr lang="en-US" i="1" smtClean="0"/>
              <a:t>Consumer Signal Boosters</a:t>
            </a:r>
            <a:r>
              <a:rPr lang="en-US" smtClean="0"/>
              <a:t>:  </a:t>
            </a:r>
          </a:p>
          <a:p>
            <a:pPr lvl="2"/>
            <a:r>
              <a:rPr lang="en-US" smtClean="0"/>
              <a:t>These are designed to be used "out of the box" by individuals to improve their wireless coverage in limited areas (</a:t>
            </a:r>
            <a:r>
              <a:rPr lang="en-US" i="1" smtClean="0"/>
              <a:t>e.g.</a:t>
            </a:r>
            <a:r>
              <a:rPr lang="en-US" smtClean="0"/>
              <a:t>, at home, in a car, etc.).</a:t>
            </a:r>
          </a:p>
          <a:p>
            <a:pPr lvl="2"/>
            <a:r>
              <a:rPr lang="en-US" smtClean="0"/>
              <a:t>Under the new rules, consumers may use signal boosters provided that they have consent from their provider and register the booster with that provider.</a:t>
            </a:r>
          </a:p>
          <a:p>
            <a:pPr lvl="1"/>
            <a:r>
              <a:rPr lang="en-US" i="1" smtClean="0"/>
              <a:t>Industrial Signal Boosters</a:t>
            </a:r>
            <a:r>
              <a:rPr lang="en-US" smtClean="0"/>
              <a:t>:</a:t>
            </a:r>
          </a:p>
          <a:p>
            <a:pPr lvl="2"/>
            <a:r>
              <a:rPr lang="en-US" smtClean="0"/>
              <a:t>These are designed for installation by licensees or qualified installers and typically serve multiple users simultaneously over larger areas (</a:t>
            </a:r>
            <a:r>
              <a:rPr lang="en-US" i="1" smtClean="0"/>
              <a:t>e.g</a:t>
            </a:r>
            <a:r>
              <a:rPr lang="en-US" smtClean="0"/>
              <a:t>., stadiums, airports, hospitals, etc.).</a:t>
            </a:r>
          </a:p>
          <a:p>
            <a:pPr lvl="2"/>
            <a:r>
              <a:rPr lang="en-US" smtClean="0"/>
              <a:t>Industrial signal boosters require an FCC license or express licensee consent to operate and must be appropriately labeled.</a:t>
            </a:r>
          </a:p>
        </p:txBody>
      </p:sp>
      <p:sp>
        <p:nvSpPr>
          <p:cNvPr id="4" name="Slide Number Placeholder 3"/>
          <p:cNvSpPr>
            <a:spLocks noGrp="1"/>
          </p:cNvSpPr>
          <p:nvPr>
            <p:ph type="sldNum" sz="quarter" idx="12"/>
          </p:nvPr>
        </p:nvSpPr>
        <p:spPr/>
        <p:txBody>
          <a:bodyPr/>
          <a:lstStyle/>
          <a:p>
            <a:fld id="{661ABD19-30B6-4069-B365-5E7A3A1A01E1}" type="slidenum">
              <a:rPr lang="en-US" smtClean="0"/>
              <a:t>26</a:t>
            </a:fld>
            <a:endParaRPr lang="en-US"/>
          </a:p>
        </p:txBody>
      </p:sp>
    </p:spTree>
    <p:extLst>
      <p:ext uri="{BB962C8B-B14F-4D97-AF65-F5344CB8AC3E}">
        <p14:creationId xmlns:p14="http://schemas.microsoft.com/office/powerpoint/2010/main" val="4289303730"/>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Signal Boosters (cont.)</a:t>
            </a:r>
            <a:endParaRPr lang="en-US" sz="2000"/>
          </a:p>
        </p:txBody>
      </p:sp>
      <p:sp>
        <p:nvSpPr>
          <p:cNvPr id="3" name="Content Placeholder 2"/>
          <p:cNvSpPr>
            <a:spLocks noGrp="1"/>
          </p:cNvSpPr>
          <p:nvPr>
            <p:ph idx="1"/>
          </p:nvPr>
        </p:nvSpPr>
        <p:spPr/>
        <p:txBody>
          <a:bodyPr/>
          <a:lstStyle/>
          <a:p>
            <a:r>
              <a:rPr lang="en-US" smtClean="0"/>
              <a:t>Status (cont.)</a:t>
            </a:r>
            <a:endParaRPr lang="en-US"/>
          </a:p>
          <a:p>
            <a:pPr lvl="1"/>
            <a:r>
              <a:rPr lang="en-US" smtClean="0"/>
              <a:t>Signal </a:t>
            </a:r>
            <a:r>
              <a:rPr lang="en-US"/>
              <a:t>boosters on private wireless networks that provide </a:t>
            </a:r>
            <a:r>
              <a:rPr lang="en-US" smtClean="0"/>
              <a:t>public </a:t>
            </a:r>
            <a:r>
              <a:rPr lang="en-US"/>
              <a:t>safety radio services under Part 90 of the </a:t>
            </a:r>
            <a:r>
              <a:rPr lang="en-US" smtClean="0"/>
              <a:t>FCC's </a:t>
            </a:r>
            <a:r>
              <a:rPr lang="en-US"/>
              <a:t>r</a:t>
            </a:r>
            <a:r>
              <a:rPr lang="en-US" smtClean="0"/>
              <a:t>ules are classified as Industrial Signal Boosters.</a:t>
            </a:r>
          </a:p>
          <a:p>
            <a:pPr lvl="2"/>
            <a:r>
              <a:rPr lang="en-US" smtClean="0"/>
              <a:t>Part 90 signal boosters are therefore subject </a:t>
            </a:r>
            <a:r>
              <a:rPr lang="en-US"/>
              <a:t>to the same labeling </a:t>
            </a:r>
            <a:r>
              <a:rPr lang="en-US" smtClean="0"/>
              <a:t>and consent requirements </a:t>
            </a:r>
            <a:r>
              <a:rPr lang="en-US"/>
              <a:t>as other Industrial Signal </a:t>
            </a:r>
            <a:r>
              <a:rPr lang="en-US" smtClean="0"/>
              <a:t>Boosters.</a:t>
            </a:r>
          </a:p>
          <a:p>
            <a:pPr lvl="1"/>
            <a:r>
              <a:rPr lang="en-US" smtClean="0"/>
              <a:t>The </a:t>
            </a:r>
            <a:r>
              <a:rPr lang="en-US"/>
              <a:t>FCC </a:t>
            </a:r>
            <a:r>
              <a:rPr lang="en-US" smtClean="0"/>
              <a:t>clarified </a:t>
            </a:r>
            <a:r>
              <a:rPr lang="en-US"/>
              <a:t>that Class A </a:t>
            </a:r>
            <a:r>
              <a:rPr lang="en-US" smtClean="0"/>
              <a:t>signal boosters </a:t>
            </a:r>
            <a:r>
              <a:rPr lang="en-US"/>
              <a:t>may be used on either a fixed or a mobile basis, but Class B </a:t>
            </a:r>
            <a:r>
              <a:rPr lang="en-US" smtClean="0"/>
              <a:t>signal boosters </a:t>
            </a:r>
            <a:r>
              <a:rPr lang="en-US"/>
              <a:t>may be used on a fixed basis only</a:t>
            </a:r>
            <a:r>
              <a:rPr lang="en-US" smtClean="0"/>
              <a:t>.</a:t>
            </a:r>
          </a:p>
          <a:p>
            <a:pPr lvl="2"/>
            <a:r>
              <a:rPr lang="en-US" b="1"/>
              <a:t>Class A signal </a:t>
            </a:r>
            <a:r>
              <a:rPr lang="en-US" b="1" smtClean="0"/>
              <a:t>booster:  </a:t>
            </a:r>
            <a:r>
              <a:rPr lang="en-US"/>
              <a:t>A signal booster designed to retransmit signals on one or more specific channels. A signal booster is deemed to be a Class A signal booster if none of its passbands exceed 75 kHz</a:t>
            </a:r>
            <a:r>
              <a:rPr lang="en-US" smtClean="0"/>
              <a:t>.</a:t>
            </a:r>
          </a:p>
          <a:p>
            <a:pPr lvl="2"/>
            <a:r>
              <a:rPr lang="en-US" b="1" smtClean="0"/>
              <a:t>Class B </a:t>
            </a:r>
            <a:r>
              <a:rPr lang="en-US" b="1"/>
              <a:t>signal booster: </a:t>
            </a:r>
            <a:r>
              <a:rPr lang="en-US" b="1" smtClean="0"/>
              <a:t> </a:t>
            </a:r>
            <a:r>
              <a:rPr lang="en-US" smtClean="0"/>
              <a:t>A </a:t>
            </a:r>
            <a:r>
              <a:rPr lang="en-US"/>
              <a:t>signal booster designed to retransmit any signals within a wide frequency band. A signal booster is deemed to be a Class B signal booster if it has a passband that exceeds 75 kHz.</a:t>
            </a:r>
          </a:p>
          <a:p>
            <a:pPr lvl="1"/>
            <a:r>
              <a:rPr lang="en-US" smtClean="0"/>
              <a:t>By March 1, 2014, </a:t>
            </a:r>
            <a:r>
              <a:rPr lang="en-US"/>
              <a:t>all Consumer and Industrial Signal Boosters sold and marketed in the United States must meet the new </a:t>
            </a:r>
            <a:r>
              <a:rPr lang="en-US" smtClean="0"/>
              <a:t>requirements.</a:t>
            </a:r>
          </a:p>
          <a:p>
            <a:pPr lvl="1"/>
            <a:r>
              <a:rPr lang="en-US"/>
              <a:t>By </a:t>
            </a:r>
            <a:r>
              <a:rPr lang="en-US" smtClean="0"/>
              <a:t>November 1, 2014, existing </a:t>
            </a:r>
            <a:r>
              <a:rPr lang="en-US"/>
              <a:t>and future installations of Class B </a:t>
            </a:r>
            <a:r>
              <a:rPr lang="en-US" smtClean="0"/>
              <a:t>signal boosters must be </a:t>
            </a:r>
            <a:r>
              <a:rPr lang="en-US"/>
              <a:t>registered on a central FCC </a:t>
            </a:r>
            <a:r>
              <a:rPr lang="en-US" smtClean="0"/>
              <a:t>database.</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27</a:t>
            </a:fld>
            <a:endParaRPr lang="en-US"/>
          </a:p>
        </p:txBody>
      </p:sp>
    </p:spTree>
    <p:extLst>
      <p:ext uri="{BB962C8B-B14F-4D97-AF65-F5344CB8AC3E}">
        <p14:creationId xmlns:p14="http://schemas.microsoft.com/office/powerpoint/2010/main" val="1350444026"/>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a:r>
            <a:br>
              <a:rPr lang="en-US" b="1" smtClean="0"/>
            </a:br>
            <a:r>
              <a:rPr lang="en-US" b="1"/>
              <a:t/>
            </a:r>
            <a:br>
              <a:rPr lang="en-US" b="1"/>
            </a:br>
            <a:r>
              <a:rPr lang="en-US" b="1" smtClean="0"/>
              <a:t/>
            </a:r>
            <a:br>
              <a:rPr lang="en-US" b="1" smtClean="0"/>
            </a:br>
            <a:r>
              <a:rPr lang="en-US" b="1" smtClean="0"/>
              <a:t>Other Hot Topics</a:t>
            </a:r>
            <a:br>
              <a:rPr lang="en-US" b="1" smtClean="0"/>
            </a:br>
            <a:endParaRPr lang="en-US" b="1"/>
          </a:p>
        </p:txBody>
      </p:sp>
      <p:sp>
        <p:nvSpPr>
          <p:cNvPr id="3" name="Slide Number Placeholder 2"/>
          <p:cNvSpPr>
            <a:spLocks noGrp="1"/>
          </p:cNvSpPr>
          <p:nvPr>
            <p:ph type="sldNum" sz="quarter" idx="10"/>
          </p:nvPr>
        </p:nvSpPr>
        <p:spPr/>
        <p:txBody>
          <a:bodyPr/>
          <a:lstStyle/>
          <a:p>
            <a:fld id="{661ABD19-30B6-4069-B365-5E7A3A1A01E1}" type="slidenum">
              <a:rPr lang="en-US" smtClean="0"/>
              <a:t>28</a:t>
            </a:fld>
            <a:endParaRPr lang="en-US"/>
          </a:p>
        </p:txBody>
      </p:sp>
    </p:spTree>
    <p:extLst>
      <p:ext uri="{BB962C8B-B14F-4D97-AF65-F5344CB8AC3E}">
        <p14:creationId xmlns:p14="http://schemas.microsoft.com/office/powerpoint/2010/main" val="4148903201"/>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H Block</a:t>
            </a:r>
            <a:endParaRPr lang="en-US" sz="2000" b="1"/>
          </a:p>
        </p:txBody>
      </p:sp>
      <p:sp>
        <p:nvSpPr>
          <p:cNvPr id="3" name="Content Placeholder 2"/>
          <p:cNvSpPr>
            <a:spLocks noGrp="1"/>
          </p:cNvSpPr>
          <p:nvPr>
            <p:ph idx="1"/>
          </p:nvPr>
        </p:nvSpPr>
        <p:spPr/>
        <p:txBody>
          <a:bodyPr/>
          <a:lstStyle/>
          <a:p>
            <a:r>
              <a:rPr lang="en-US" smtClean="0"/>
              <a:t>Auction 96 started on January 22, 2014</a:t>
            </a:r>
          </a:p>
          <a:p>
            <a:pPr lvl="1"/>
            <a:r>
              <a:rPr lang="en-US" smtClean="0"/>
              <a:t>Short form application deadline:  November 15, 2013</a:t>
            </a:r>
          </a:p>
          <a:p>
            <a:r>
              <a:rPr lang="en-US"/>
              <a:t>Licenses Offered and Operations</a:t>
            </a:r>
          </a:p>
          <a:p>
            <a:pPr lvl="1"/>
            <a:r>
              <a:rPr lang="en-US"/>
              <a:t>10 megahertz of paired spectrum licensed in 5 x 5 megahertz blocks on an Economic </a:t>
            </a:r>
            <a:r>
              <a:rPr lang="en-US" smtClean="0"/>
              <a:t>Area ("EA") basis</a:t>
            </a:r>
            <a:endParaRPr lang="en-US"/>
          </a:p>
          <a:p>
            <a:pPr lvl="1"/>
            <a:r>
              <a:rPr lang="en-US"/>
              <a:t>Uplink at 1915-1920 MHz and downlink at 1995-2000 </a:t>
            </a:r>
            <a:r>
              <a:rPr lang="en-US" smtClean="0"/>
              <a:t>MHz</a:t>
            </a:r>
            <a:endParaRPr lang="en-US"/>
          </a:p>
          <a:p>
            <a:pPr lvl="1"/>
            <a:r>
              <a:rPr lang="en-US"/>
              <a:t>Build-out:  40% of population in 4 years and 75% by end of 10-year license </a:t>
            </a:r>
            <a:r>
              <a:rPr lang="en-US" smtClean="0"/>
              <a:t>term</a:t>
            </a:r>
            <a:endParaRPr lang="en-US"/>
          </a:p>
          <a:p>
            <a:r>
              <a:rPr lang="en-US"/>
              <a:t>Interested Parties and Issues</a:t>
            </a:r>
          </a:p>
          <a:p>
            <a:pPr lvl="1"/>
            <a:r>
              <a:rPr lang="en-US"/>
              <a:t>Small swath of spectrum </a:t>
            </a:r>
            <a:r>
              <a:rPr lang="en-US" smtClean="0"/>
              <a:t>did not attract </a:t>
            </a:r>
            <a:r>
              <a:rPr lang="en-US"/>
              <a:t>participation from AT&amp;T and </a:t>
            </a:r>
            <a:r>
              <a:rPr lang="en-US" smtClean="0"/>
              <a:t>Verizon</a:t>
            </a:r>
            <a:endParaRPr lang="en-US"/>
          </a:p>
          <a:p>
            <a:pPr lvl="1"/>
            <a:r>
              <a:rPr lang="en-US" smtClean="0"/>
              <a:t>Even Sprint</a:t>
            </a:r>
            <a:r>
              <a:rPr lang="en-US"/>
              <a:t>, which has the PCS G Block, </a:t>
            </a:r>
            <a:r>
              <a:rPr lang="en-US" smtClean="0"/>
              <a:t>did not participate</a:t>
            </a:r>
            <a:endParaRPr lang="en-US"/>
          </a:p>
          <a:p>
            <a:pPr lvl="1"/>
            <a:r>
              <a:rPr lang="en-US"/>
              <a:t>DISH, which owns MSS/AWS-4 spectrum, had previously stated that it was not going to participate, but activities related to 700 MHz interoperability </a:t>
            </a:r>
            <a:r>
              <a:rPr lang="en-US" smtClean="0"/>
              <a:t>have resulted in DISH's commitment to bid at least $1.564 billion in the auction</a:t>
            </a:r>
          </a:p>
          <a:p>
            <a:pPr lvl="1"/>
            <a:r>
              <a:rPr lang="en-US" smtClean="0"/>
              <a:t>After 12 rounds, bids in the H Block auction total approximately $456.2 million.</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29</a:t>
            </a:fld>
            <a:endParaRPr lang="en-US"/>
          </a:p>
        </p:txBody>
      </p:sp>
    </p:spTree>
    <p:extLst>
      <p:ext uri="{BB962C8B-B14F-4D97-AF65-F5344CB8AC3E}">
        <p14:creationId xmlns:p14="http://schemas.microsoft.com/office/powerpoint/2010/main" val="16478021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4.9 GHz Band</a:t>
            </a:r>
            <a:endParaRPr lang="en-US" sz="2000" b="1"/>
          </a:p>
        </p:txBody>
      </p:sp>
      <p:sp>
        <p:nvSpPr>
          <p:cNvPr id="3" name="Content Placeholder 2"/>
          <p:cNvSpPr>
            <a:spLocks noGrp="1"/>
          </p:cNvSpPr>
          <p:nvPr>
            <p:ph idx="1"/>
          </p:nvPr>
        </p:nvSpPr>
        <p:spPr/>
        <p:txBody>
          <a:bodyPr/>
          <a:lstStyle/>
          <a:p>
            <a:r>
              <a:rPr lang="en-US" smtClean="0"/>
              <a:t>FCC Proposal</a:t>
            </a:r>
          </a:p>
          <a:p>
            <a:pPr lvl="1"/>
            <a:r>
              <a:rPr lang="en-US" smtClean="0"/>
              <a:t>The </a:t>
            </a:r>
            <a:r>
              <a:rPr lang="en-US"/>
              <a:t>FCC initiated a </a:t>
            </a:r>
            <a:r>
              <a:rPr lang="en-US" smtClean="0"/>
              <a:t>Further </a:t>
            </a:r>
            <a:r>
              <a:rPr lang="en-US"/>
              <a:t>Notice of Proposed Rulemaking </a:t>
            </a:r>
            <a:r>
              <a:rPr lang="en-US" smtClean="0"/>
              <a:t>("FNPRM") on </a:t>
            </a:r>
            <a:r>
              <a:rPr lang="en-US"/>
              <a:t>June 13, 2012, </a:t>
            </a:r>
            <a:r>
              <a:rPr lang="en-US" smtClean="0"/>
              <a:t>to determine how to make </a:t>
            </a:r>
            <a:r>
              <a:rPr lang="en-US"/>
              <a:t>better use of the 4940-4990 MHz </a:t>
            </a:r>
            <a:r>
              <a:rPr lang="en-US" smtClean="0"/>
              <a:t>band ("4.9 GHz Band"), </a:t>
            </a:r>
            <a:r>
              <a:rPr lang="en-US"/>
              <a:t>including by using the spectrum to complement the 700 MHz public safety broadband network</a:t>
            </a:r>
            <a:r>
              <a:rPr lang="en-US" smtClean="0"/>
              <a:t>.</a:t>
            </a:r>
          </a:p>
          <a:p>
            <a:r>
              <a:rPr lang="en-US" smtClean="0"/>
              <a:t>Impact </a:t>
            </a:r>
            <a:r>
              <a:rPr lang="en-US"/>
              <a:t>on Public Safety</a:t>
            </a:r>
          </a:p>
          <a:p>
            <a:pPr lvl="1"/>
            <a:r>
              <a:rPr lang="en-US"/>
              <a:t>The 4.9 GHz </a:t>
            </a:r>
            <a:r>
              <a:rPr lang="en-US" smtClean="0"/>
              <a:t>Band includes 50 megahertz of spectrum that has </a:t>
            </a:r>
            <a:r>
              <a:rPr lang="en-US"/>
              <a:t>been available for public safety </a:t>
            </a:r>
            <a:r>
              <a:rPr lang="en-US" smtClean="0"/>
              <a:t>entities for, among other things, setting </a:t>
            </a:r>
            <a:r>
              <a:rPr lang="en-US"/>
              <a:t>up temporary mesh networks that support data, voice, and </a:t>
            </a:r>
            <a:r>
              <a:rPr lang="en-US" smtClean="0"/>
              <a:t>video communications </a:t>
            </a:r>
            <a:r>
              <a:rPr lang="en-US"/>
              <a:t>at scenes of emergencies; </a:t>
            </a:r>
            <a:r>
              <a:rPr lang="en-US" smtClean="0"/>
              <a:t>monitoring </a:t>
            </a:r>
            <a:r>
              <a:rPr lang="en-US"/>
              <a:t>sensitive locations remotely with </a:t>
            </a:r>
            <a:r>
              <a:rPr lang="en-US" smtClean="0"/>
              <a:t>point-to-point video </a:t>
            </a:r>
            <a:r>
              <a:rPr lang="en-US"/>
              <a:t>links; and </a:t>
            </a:r>
            <a:r>
              <a:rPr lang="en-US" smtClean="0"/>
              <a:t>setting </a:t>
            </a:r>
            <a:r>
              <a:rPr lang="en-US"/>
              <a:t>up city-wide Wi-Fi </a:t>
            </a:r>
            <a:r>
              <a:rPr lang="en-US" smtClean="0"/>
              <a:t>networks.</a:t>
            </a:r>
          </a:p>
          <a:p>
            <a:pPr lvl="1"/>
            <a:r>
              <a:rPr lang="en-US" smtClean="0"/>
              <a:t>The spectrum has not been as intensely utilized as the FCC had hoped.</a:t>
            </a:r>
            <a:endParaRPr lang="en-US"/>
          </a:p>
        </p:txBody>
      </p:sp>
    </p:spTree>
    <p:extLst>
      <p:ext uri="{BB962C8B-B14F-4D97-AF65-F5344CB8AC3E}">
        <p14:creationId xmlns:p14="http://schemas.microsoft.com/office/powerpoint/2010/main" val="1586577909"/>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AWS-3 Spectrum </a:t>
            </a:r>
            <a:endParaRPr lang="en-US" sz="2000" b="1"/>
          </a:p>
        </p:txBody>
      </p:sp>
      <p:sp>
        <p:nvSpPr>
          <p:cNvPr id="3" name="Content Placeholder 2"/>
          <p:cNvSpPr>
            <a:spLocks noGrp="1"/>
          </p:cNvSpPr>
          <p:nvPr>
            <p:ph idx="1"/>
          </p:nvPr>
        </p:nvSpPr>
        <p:spPr/>
        <p:txBody>
          <a:bodyPr/>
          <a:lstStyle/>
          <a:p>
            <a:r>
              <a:rPr lang="en-US" smtClean="0"/>
              <a:t>FCC has said it will commence auction September 2014</a:t>
            </a:r>
          </a:p>
          <a:p>
            <a:pPr lvl="1"/>
            <a:r>
              <a:rPr lang="en-US" smtClean="0"/>
              <a:t>Status:  NPRM with proposed rules released July 23, 2013; comment cycle has closed</a:t>
            </a:r>
          </a:p>
          <a:p>
            <a:r>
              <a:rPr lang="en-US" smtClean="0"/>
              <a:t>Proposed Spectrum</a:t>
            </a:r>
          </a:p>
          <a:p>
            <a:pPr lvl="1"/>
            <a:r>
              <a:rPr lang="en-US" smtClean="0"/>
              <a:t>1695-1710 MHz (uplink; shared with Federal incumbents, if clearing not feasible)</a:t>
            </a:r>
          </a:p>
          <a:p>
            <a:pPr lvl="1"/>
            <a:r>
              <a:rPr lang="en-US" smtClean="0"/>
              <a:t>1755-1780 MHz (uplink; shared with Federal incumbents, if clearing not feasible)</a:t>
            </a:r>
          </a:p>
          <a:p>
            <a:pPr lvl="1"/>
            <a:r>
              <a:rPr lang="en-US" smtClean="0"/>
              <a:t>2020-2025 MHz (uplink)</a:t>
            </a:r>
          </a:p>
          <a:p>
            <a:pPr lvl="1"/>
            <a:r>
              <a:rPr lang="en-US" smtClean="0"/>
              <a:t>2155-2180 MHz (downlink) </a:t>
            </a:r>
          </a:p>
          <a:p>
            <a:pPr lvl="1"/>
            <a:r>
              <a:rPr lang="en-US" smtClean="0"/>
              <a:t>Discussion of including additional bands (</a:t>
            </a:r>
            <a:r>
              <a:rPr lang="en-US" i="1" smtClean="0"/>
              <a:t>e.g.</a:t>
            </a:r>
            <a:r>
              <a:rPr lang="en-US" smtClean="0"/>
              <a:t>, 1780-1850 MHz, 2095-2110 MHz)</a:t>
            </a:r>
          </a:p>
          <a:p>
            <a:r>
              <a:rPr lang="en-US"/>
              <a:t>Proposed Licenses and Operations</a:t>
            </a:r>
          </a:p>
          <a:p>
            <a:pPr lvl="1"/>
            <a:r>
              <a:rPr lang="en-US"/>
              <a:t>NPRM proposes 5 megahertz blocks on an EA basis</a:t>
            </a:r>
          </a:p>
          <a:p>
            <a:pPr lvl="1"/>
            <a:r>
              <a:rPr lang="en-US"/>
              <a:t>Same proposed build-out as H </a:t>
            </a:r>
            <a:r>
              <a:rPr lang="en-US" smtClean="0"/>
              <a:t>Block</a:t>
            </a:r>
          </a:p>
          <a:p>
            <a:pPr lvl="1"/>
            <a:r>
              <a:rPr lang="en-US"/>
              <a:t>Would require coordination to protect incumbent Federal operations inside Protection Zones</a:t>
            </a:r>
          </a:p>
          <a:p>
            <a:pPr lvl="1"/>
            <a:r>
              <a:rPr lang="en-US"/>
              <a:t>Would allow for exclusive commercial operations outside Protection </a:t>
            </a:r>
            <a:r>
              <a:rPr lang="en-US" smtClean="0"/>
              <a:t>Zones</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30</a:t>
            </a:fld>
            <a:endParaRPr lang="en-US"/>
          </a:p>
        </p:txBody>
      </p:sp>
    </p:spTree>
    <p:extLst>
      <p:ext uri="{BB962C8B-B14F-4D97-AF65-F5344CB8AC3E}">
        <p14:creationId xmlns:p14="http://schemas.microsoft.com/office/powerpoint/2010/main" val="507907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AWS-3 Spectrum (cont.)</a:t>
            </a:r>
            <a:endParaRPr lang="en-US" sz="2000" b="1"/>
          </a:p>
        </p:txBody>
      </p:sp>
      <p:sp>
        <p:nvSpPr>
          <p:cNvPr id="3" name="Content Placeholder 2"/>
          <p:cNvSpPr>
            <a:spLocks noGrp="1"/>
          </p:cNvSpPr>
          <p:nvPr>
            <p:ph idx="1"/>
          </p:nvPr>
        </p:nvSpPr>
        <p:spPr/>
        <p:txBody>
          <a:bodyPr/>
          <a:lstStyle/>
          <a:p>
            <a:r>
              <a:rPr lang="en-US"/>
              <a:t>Interested Parties</a:t>
            </a:r>
          </a:p>
          <a:p>
            <a:pPr lvl="1"/>
            <a:r>
              <a:rPr lang="en-US"/>
              <a:t>Auction is generating significant interest </a:t>
            </a:r>
          </a:p>
          <a:p>
            <a:pPr lvl="1"/>
            <a:r>
              <a:rPr lang="en-US"/>
              <a:t>Likely bidders include nationwide carriers, which may result in high auction prices</a:t>
            </a:r>
          </a:p>
          <a:p>
            <a:pPr lvl="1"/>
            <a:r>
              <a:rPr lang="en-US" smtClean="0"/>
              <a:t>Wide participation and high prices may depend upon the FCC auctioning the spectrum on a paired basis as recommended by many interested parties</a:t>
            </a:r>
          </a:p>
          <a:p>
            <a:r>
              <a:rPr lang="en-US"/>
              <a:t>Issues</a:t>
            </a:r>
          </a:p>
          <a:p>
            <a:pPr lvl="1"/>
            <a:r>
              <a:rPr lang="en-US"/>
              <a:t>Currently much debate over sharing approach and how Protection Zones are defined</a:t>
            </a:r>
          </a:p>
          <a:p>
            <a:pPr lvl="1"/>
            <a:r>
              <a:rPr lang="en-US"/>
              <a:t>Whether and how the spectrum should be paired</a:t>
            </a:r>
          </a:p>
          <a:p>
            <a:pPr lvl="2"/>
            <a:r>
              <a:rPr lang="en-US"/>
              <a:t>Pairing AWS-3 spectrum is expected to increase participation and auction revenues, but if some of it is auctioned on an unpaired basis, anticipated spectrum use and bidding for the band would be more uncertain</a:t>
            </a:r>
          </a:p>
          <a:p>
            <a:pPr lvl="2"/>
            <a:r>
              <a:rPr lang="en-US"/>
              <a:t>Wireless industry recommends that the FCC auction the spectrum on a paired basis and has proposed pairing the 1755-1780 MHz band with the 2155-2180 MHz band</a:t>
            </a:r>
          </a:p>
          <a:p>
            <a:pPr lvl="2"/>
            <a:r>
              <a:rPr lang="en-US"/>
              <a:t>Wireless industry also initially proposed pairing 1695-1710 MHz with BAS spectrum at 2095-2110 MHz.  However, industry is backing off of this proposal due to broadcaster pushback</a:t>
            </a:r>
          </a:p>
          <a:p>
            <a:pPr lvl="1"/>
            <a:r>
              <a:rPr lang="en-US" smtClean="0"/>
              <a:t>Some debate regarding whether licenses should be issued using Partial Economic Areas as proposed by the Competitive Carriers Association</a:t>
            </a:r>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31</a:t>
            </a:fld>
            <a:endParaRPr lang="en-US"/>
          </a:p>
        </p:txBody>
      </p:sp>
    </p:spTree>
    <p:extLst>
      <p:ext uri="{BB962C8B-B14F-4D97-AF65-F5344CB8AC3E}">
        <p14:creationId xmlns:p14="http://schemas.microsoft.com/office/powerpoint/2010/main" val="362293594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000" b="1" smtClean="0"/>
              <a:t>600 MHz Band Incentive Auction</a:t>
            </a:r>
            <a:endParaRPr lang="en-US" sz="2000" b="1"/>
          </a:p>
        </p:txBody>
      </p:sp>
      <p:sp>
        <p:nvSpPr>
          <p:cNvPr id="5" name="Content Placeholder 4"/>
          <p:cNvSpPr>
            <a:spLocks noGrp="1"/>
          </p:cNvSpPr>
          <p:nvPr>
            <p:ph idx="1"/>
          </p:nvPr>
        </p:nvSpPr>
        <p:spPr/>
        <p:txBody>
          <a:bodyPr/>
          <a:lstStyle/>
          <a:p>
            <a:r>
              <a:rPr lang="en-US" smtClean="0"/>
              <a:t>FCC aiming for auction in the middle of 2015</a:t>
            </a:r>
          </a:p>
          <a:p>
            <a:pPr lvl="1"/>
            <a:r>
              <a:rPr lang="en-US" smtClean="0"/>
              <a:t>Auction of 600 MHz broadcast television spectrum</a:t>
            </a:r>
          </a:p>
          <a:p>
            <a:pPr lvl="1"/>
            <a:r>
              <a:rPr lang="en-US" smtClean="0"/>
              <a:t>FCC currently considering comments market variability and license sizes and holding workshops regarding broadcaster relocation reimbursement and repacking issues</a:t>
            </a:r>
          </a:p>
          <a:p>
            <a:pPr lvl="1"/>
            <a:r>
              <a:rPr lang="en-US" smtClean="0"/>
              <a:t>FCC will receive </a:t>
            </a:r>
            <a:r>
              <a:rPr lang="en-US"/>
              <a:t>an update </a:t>
            </a:r>
            <a:r>
              <a:rPr lang="en-US" smtClean="0"/>
              <a:t>from the Incentive Auction Task Force on </a:t>
            </a:r>
            <a:r>
              <a:rPr lang="en-US"/>
              <a:t>the timeline and project </a:t>
            </a:r>
            <a:r>
              <a:rPr lang="en-US" smtClean="0"/>
              <a:t>plan for </a:t>
            </a:r>
            <a:r>
              <a:rPr lang="en-US"/>
              <a:t>the </a:t>
            </a:r>
            <a:r>
              <a:rPr lang="en-US" smtClean="0"/>
              <a:t>incentive auction at its upcoming meeting on January 30, 2014</a:t>
            </a:r>
          </a:p>
          <a:p>
            <a:r>
              <a:rPr lang="en-US" smtClean="0"/>
              <a:t>Reverse Auction</a:t>
            </a:r>
          </a:p>
          <a:p>
            <a:pPr lvl="1"/>
            <a:r>
              <a:rPr lang="en-US" smtClean="0"/>
              <a:t>Allowing broadcasters to voluntarily relinquish spectrum in exchange for payments</a:t>
            </a:r>
          </a:p>
          <a:p>
            <a:r>
              <a:rPr lang="en-US" smtClean="0"/>
              <a:t>Repacking</a:t>
            </a:r>
          </a:p>
          <a:p>
            <a:pPr lvl="1"/>
            <a:r>
              <a:rPr lang="en-US" smtClean="0"/>
              <a:t>Reorganizing the remaining broadcast television band to make spectrum available for wireless use and avoid potential interference</a:t>
            </a:r>
          </a:p>
          <a:p>
            <a:r>
              <a:rPr lang="en-US" smtClean="0"/>
              <a:t>Forward Auction of Initial Licenses </a:t>
            </a:r>
          </a:p>
          <a:p>
            <a:pPr lvl="1"/>
            <a:r>
              <a:rPr lang="en-US" smtClean="0"/>
              <a:t>Similar to prior competitive bidding except flexible enough to accommodate simultaneous reverse auction</a:t>
            </a:r>
          </a:p>
        </p:txBody>
      </p:sp>
    </p:spTree>
    <p:extLst>
      <p:ext uri="{BB962C8B-B14F-4D97-AF65-F5344CB8AC3E}">
        <p14:creationId xmlns:p14="http://schemas.microsoft.com/office/powerpoint/2010/main" val="39150368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a:t>600 MHz Band Incentive </a:t>
            </a:r>
            <a:r>
              <a:rPr lang="en-US" sz="2000" b="1" smtClean="0"/>
              <a:t>Auction (cont.)</a:t>
            </a:r>
            <a:endParaRPr lang="en-US" sz="2000" b="1"/>
          </a:p>
        </p:txBody>
      </p:sp>
      <p:sp>
        <p:nvSpPr>
          <p:cNvPr id="3" name="Content Placeholder 2"/>
          <p:cNvSpPr>
            <a:spLocks noGrp="1"/>
          </p:cNvSpPr>
          <p:nvPr>
            <p:ph idx="1"/>
          </p:nvPr>
        </p:nvSpPr>
        <p:spPr/>
        <p:txBody>
          <a:bodyPr/>
          <a:lstStyle/>
          <a:p>
            <a:r>
              <a:rPr lang="en-US" smtClean="0"/>
              <a:t>Issues</a:t>
            </a:r>
          </a:p>
          <a:p>
            <a:pPr lvl="1"/>
            <a:r>
              <a:rPr lang="en-US" smtClean="0"/>
              <a:t>Market variation of licenses</a:t>
            </a:r>
          </a:p>
          <a:p>
            <a:pPr lvl="1"/>
            <a:r>
              <a:rPr lang="en-US"/>
              <a:t>Partial Economic Areas licenses</a:t>
            </a:r>
          </a:p>
          <a:p>
            <a:pPr lvl="1"/>
            <a:r>
              <a:rPr lang="en-US" smtClean="0"/>
              <a:t>Broadcaster repacking </a:t>
            </a:r>
          </a:p>
          <a:p>
            <a:pPr lvl="1"/>
            <a:r>
              <a:rPr lang="en-US" smtClean="0"/>
              <a:t>Unlicensed use of spectrum</a:t>
            </a:r>
          </a:p>
          <a:p>
            <a:pPr lvl="2"/>
            <a:r>
              <a:rPr lang="en-US" smtClean="0"/>
              <a:t>Depends on duplex gap</a:t>
            </a:r>
          </a:p>
          <a:p>
            <a:pPr lvl="1"/>
            <a:endParaRPr lang="en-US" smtClean="0"/>
          </a:p>
          <a:p>
            <a:endParaRPr lang="en-US"/>
          </a:p>
        </p:txBody>
      </p:sp>
    </p:spTree>
    <p:extLst>
      <p:ext uri="{BB962C8B-B14F-4D97-AF65-F5344CB8AC3E}">
        <p14:creationId xmlns:p14="http://schemas.microsoft.com/office/powerpoint/2010/main" val="54131996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Receiver Issues</a:t>
            </a:r>
            <a:endParaRPr lang="en-US" sz="2000"/>
          </a:p>
        </p:txBody>
      </p:sp>
      <p:sp>
        <p:nvSpPr>
          <p:cNvPr id="3" name="Content Placeholder 2"/>
          <p:cNvSpPr>
            <a:spLocks noGrp="1"/>
          </p:cNvSpPr>
          <p:nvPr>
            <p:ph idx="1"/>
          </p:nvPr>
        </p:nvSpPr>
        <p:spPr/>
        <p:txBody>
          <a:bodyPr/>
          <a:lstStyle/>
          <a:p>
            <a:r>
              <a:rPr lang="en-US" smtClean="0"/>
              <a:t>FCC Technological Advisory Council ("TAC") </a:t>
            </a:r>
          </a:p>
          <a:p>
            <a:pPr lvl="1"/>
            <a:r>
              <a:rPr lang="en-US" smtClean="0"/>
              <a:t>Currently the 5th TAC; formed on October 21, 2010</a:t>
            </a:r>
            <a:endParaRPr lang="en-US"/>
          </a:p>
          <a:p>
            <a:pPr lvl="1"/>
            <a:r>
              <a:rPr lang="en-US" smtClean="0"/>
              <a:t>Released a White Paper in February 2013 recommending </a:t>
            </a:r>
            <a:r>
              <a:rPr lang="en-US"/>
              <a:t>that the Commission establish “harm claim thresholds”, </a:t>
            </a:r>
            <a:r>
              <a:rPr lang="en-US" i="1"/>
              <a:t>i.e.</a:t>
            </a:r>
            <a:r>
              <a:rPr lang="en-US"/>
              <a:t>, limits on in-band and out-of-band interfering signals that must be exceeded before a radio system can claim that it is experiencing harmful </a:t>
            </a:r>
            <a:r>
              <a:rPr lang="en-US" smtClean="0"/>
              <a:t>interference</a:t>
            </a:r>
          </a:p>
          <a:p>
            <a:pPr lvl="1"/>
            <a:r>
              <a:rPr lang="en-US" smtClean="0"/>
              <a:t>TAC acknowledged application </a:t>
            </a:r>
            <a:r>
              <a:rPr lang="en-US"/>
              <a:t>of harm claim thresholds may require special consideration in cases where receivers are not controlled by a license holder or for life-safety systems like aviation and public </a:t>
            </a:r>
            <a:r>
              <a:rPr lang="en-US" smtClean="0"/>
              <a:t>safety</a:t>
            </a:r>
          </a:p>
          <a:p>
            <a:r>
              <a:rPr lang="en-US" smtClean="0"/>
              <a:t>Issues</a:t>
            </a:r>
          </a:p>
          <a:p>
            <a:pPr lvl="1"/>
            <a:r>
              <a:rPr lang="en-US" smtClean="0"/>
              <a:t>Voluntary v. mandatory receiver standards</a:t>
            </a:r>
          </a:p>
          <a:p>
            <a:pPr lvl="1"/>
            <a:r>
              <a:rPr lang="en-US" smtClean="0"/>
              <a:t>Use </a:t>
            </a:r>
            <a:r>
              <a:rPr lang="en-US"/>
              <a:t>of a multi-stakeholder organization to </a:t>
            </a:r>
            <a:r>
              <a:rPr lang="en-US" smtClean="0"/>
              <a:t>investigate </a:t>
            </a:r>
            <a:r>
              <a:rPr lang="en-US"/>
              <a:t>the appropriate </a:t>
            </a:r>
            <a:r>
              <a:rPr lang="en-US" smtClean="0"/>
              <a:t>thresholds</a:t>
            </a:r>
          </a:p>
          <a:p>
            <a:pPr lvl="1"/>
            <a:r>
              <a:rPr lang="en-US" smtClean="0"/>
              <a:t>Several commenters </a:t>
            </a:r>
            <a:r>
              <a:rPr lang="en-US"/>
              <a:t>agree that, no matter what the FCC decides, special attention must be given to services involved in the protection of life, health, and </a:t>
            </a:r>
            <a:r>
              <a:rPr lang="en-US" smtClean="0"/>
              <a:t>property</a:t>
            </a:r>
          </a:p>
          <a:p>
            <a:pPr lvl="2"/>
            <a:r>
              <a:rPr lang="en-US" smtClean="0"/>
              <a:t>For instance, the Aeronautical Frequency Committee argued that for safety-of-life services, such as aircraft operations, a </a:t>
            </a:r>
            <a:r>
              <a:rPr lang="en-US"/>
              <a:t>uniform “worst case value” should be applied to all </a:t>
            </a:r>
            <a:r>
              <a:rPr lang="en-US" smtClean="0"/>
              <a:t>locations</a:t>
            </a:r>
          </a:p>
          <a:p>
            <a:pPr lvl="2"/>
            <a:r>
              <a:rPr lang="en-US" smtClean="0"/>
              <a:t>Motorola Solutions, Inc. argued that harm claim thresholds should not be applied to mission critical or life-safety systems</a:t>
            </a:r>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34</a:t>
            </a:fld>
            <a:endParaRPr lang="en-US"/>
          </a:p>
        </p:txBody>
      </p:sp>
    </p:spTree>
    <p:extLst>
      <p:ext uri="{BB962C8B-B14F-4D97-AF65-F5344CB8AC3E}">
        <p14:creationId xmlns:p14="http://schemas.microsoft.com/office/powerpoint/2010/main" val="238778193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Wireless Siting</a:t>
            </a:r>
            <a:endParaRPr lang="en-US" sz="2000"/>
          </a:p>
        </p:txBody>
      </p:sp>
      <p:sp>
        <p:nvSpPr>
          <p:cNvPr id="3" name="Content Placeholder 2"/>
          <p:cNvSpPr>
            <a:spLocks noGrp="1"/>
          </p:cNvSpPr>
          <p:nvPr>
            <p:ph idx="1"/>
          </p:nvPr>
        </p:nvSpPr>
        <p:spPr/>
        <p:txBody>
          <a:bodyPr/>
          <a:lstStyle/>
          <a:p>
            <a:r>
              <a:rPr lang="en-US" smtClean="0"/>
              <a:t>Spectrum Act</a:t>
            </a:r>
          </a:p>
          <a:p>
            <a:pPr lvl="1"/>
            <a:r>
              <a:rPr lang="en-US" smtClean="0"/>
              <a:t>Spectrum Act prohibits state and </a:t>
            </a:r>
            <a:r>
              <a:rPr lang="en-US"/>
              <a:t>local governments from denying, and directs them to approve, requests to add, remove or replace wireless facilities so long as doing so does not substantially change the physical dimensions of the </a:t>
            </a:r>
            <a:r>
              <a:rPr lang="en-US" smtClean="0"/>
              <a:t>tower</a:t>
            </a:r>
          </a:p>
          <a:p>
            <a:r>
              <a:rPr lang="en-US" smtClean="0"/>
              <a:t>Issues</a:t>
            </a:r>
          </a:p>
          <a:p>
            <a:pPr lvl="1"/>
            <a:r>
              <a:rPr lang="en-US" smtClean="0"/>
              <a:t>Spectrum Act does not establish timelines for state and local action, which may impact </a:t>
            </a:r>
            <a:r>
              <a:rPr lang="en-US"/>
              <a:t>the deployment of the </a:t>
            </a:r>
            <a:r>
              <a:rPr lang="en-US" smtClean="0"/>
              <a:t>nationwide public </a:t>
            </a:r>
            <a:r>
              <a:rPr lang="en-US"/>
              <a:t>safety broadband </a:t>
            </a:r>
            <a:r>
              <a:rPr lang="en-US" smtClean="0"/>
              <a:t>network as well as commercial providers</a:t>
            </a:r>
          </a:p>
          <a:p>
            <a:r>
              <a:rPr lang="en-US" smtClean="0"/>
              <a:t>FCC Action</a:t>
            </a:r>
          </a:p>
          <a:p>
            <a:pPr lvl="1"/>
            <a:r>
              <a:rPr lang="en-US" smtClean="0"/>
              <a:t>FCC released an NPRM on September 27, 2013, seeking </a:t>
            </a:r>
            <a:r>
              <a:rPr lang="en-US"/>
              <a:t>comment on </a:t>
            </a:r>
            <a:r>
              <a:rPr lang="en-US" smtClean="0"/>
              <a:t>expediting </a:t>
            </a:r>
            <a:r>
              <a:rPr lang="en-US"/>
              <a:t>or eliminating any environmental review for small cells, distributed antenna systems, and other small-scale technologies; exempting certain temporary towers from pre-construction environmental review; and clarifying the limitations on State and local authority over non-collocated </a:t>
            </a:r>
            <a:r>
              <a:rPr lang="en-US" smtClean="0"/>
              <a:t>antennas</a:t>
            </a:r>
          </a:p>
          <a:p>
            <a:pPr lvl="1"/>
            <a:r>
              <a:rPr lang="en-US"/>
              <a:t>Comments are due February 3, 2014, and reply comments are due March 5, </a:t>
            </a:r>
            <a:r>
              <a:rPr lang="en-US" smtClean="0"/>
              <a:t>2014</a:t>
            </a:r>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35</a:t>
            </a:fld>
            <a:endParaRPr lang="en-US"/>
          </a:p>
        </p:txBody>
      </p:sp>
    </p:spTree>
    <p:extLst>
      <p:ext uri="{BB962C8B-B14F-4D97-AF65-F5344CB8AC3E}">
        <p14:creationId xmlns:p14="http://schemas.microsoft.com/office/powerpoint/2010/main" val="238778193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
            </a:r>
            <a:br>
              <a:rPr lang="en-US" b="1" smtClean="0"/>
            </a:br>
            <a:r>
              <a:rPr lang="en-US" b="1"/>
              <a:t/>
            </a:r>
            <a:br>
              <a:rPr lang="en-US" b="1"/>
            </a:br>
            <a:r>
              <a:rPr lang="en-US" b="1" smtClean="0"/>
              <a:t/>
            </a:r>
            <a:br>
              <a:rPr lang="en-US" b="1" smtClean="0"/>
            </a:br>
            <a:r>
              <a:rPr lang="en-US" b="1" smtClean="0"/>
              <a:t>Questions?</a:t>
            </a:r>
            <a:br>
              <a:rPr lang="en-US" b="1" smtClean="0"/>
            </a:br>
            <a:endParaRPr lang="en-US" b="1"/>
          </a:p>
        </p:txBody>
      </p:sp>
      <p:sp>
        <p:nvSpPr>
          <p:cNvPr id="4" name="Slide Number Placeholder 3"/>
          <p:cNvSpPr>
            <a:spLocks noGrp="1"/>
          </p:cNvSpPr>
          <p:nvPr>
            <p:ph type="sldNum" sz="quarter" idx="10"/>
          </p:nvPr>
        </p:nvSpPr>
        <p:spPr/>
        <p:txBody>
          <a:bodyPr/>
          <a:lstStyle/>
          <a:p>
            <a:fld id="{661ABD19-30B6-4069-B365-5E7A3A1A01E1}" type="slidenum">
              <a:rPr lang="en-US" smtClean="0"/>
              <a:t>36</a:t>
            </a:fld>
            <a:endParaRPr lang="en-US"/>
          </a:p>
        </p:txBody>
      </p:sp>
    </p:spTree>
    <p:extLst>
      <p:ext uri="{BB962C8B-B14F-4D97-AF65-F5344CB8AC3E}">
        <p14:creationId xmlns:p14="http://schemas.microsoft.com/office/powerpoint/2010/main" val="109210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a:t>4.9 GHz </a:t>
            </a:r>
            <a:r>
              <a:rPr lang="en-US" sz="2000" b="1" smtClean="0"/>
              <a:t>Band (cont.)</a:t>
            </a:r>
            <a:endParaRPr lang="en-US" sz="2000"/>
          </a:p>
        </p:txBody>
      </p:sp>
      <p:sp>
        <p:nvSpPr>
          <p:cNvPr id="3" name="Content Placeholder 2"/>
          <p:cNvSpPr>
            <a:spLocks noGrp="1"/>
          </p:cNvSpPr>
          <p:nvPr>
            <p:ph idx="1"/>
          </p:nvPr>
        </p:nvSpPr>
        <p:spPr/>
        <p:txBody>
          <a:bodyPr/>
          <a:lstStyle/>
          <a:p>
            <a:r>
              <a:rPr lang="en-US"/>
              <a:t>Status </a:t>
            </a:r>
            <a:r>
              <a:rPr lang="en-US" smtClean="0"/>
              <a:t>  </a:t>
            </a:r>
          </a:p>
          <a:p>
            <a:pPr lvl="1"/>
            <a:r>
              <a:rPr lang="en-US"/>
              <a:t>The Commission released an Order in this proceeding on April 18, 2013, but </a:t>
            </a:r>
            <a:r>
              <a:rPr lang="en-US" smtClean="0"/>
              <a:t>it covered issues from an earlier phase of the proceeding and </a:t>
            </a:r>
            <a:r>
              <a:rPr lang="en-US"/>
              <a:t>did not address the specific </a:t>
            </a:r>
            <a:r>
              <a:rPr lang="en-US" smtClean="0"/>
              <a:t>4.9 GHz Band issues </a:t>
            </a:r>
            <a:r>
              <a:rPr lang="en-US"/>
              <a:t>raised in the FNPRM.</a:t>
            </a:r>
          </a:p>
          <a:p>
            <a:pPr lvl="1"/>
            <a:r>
              <a:rPr lang="en-US" smtClean="0"/>
              <a:t>In connection with the FNPRM, NPSTC </a:t>
            </a:r>
            <a:r>
              <a:rPr lang="en-US"/>
              <a:t>submitted a report on October 24, 2013, </a:t>
            </a:r>
            <a:r>
              <a:rPr lang="en-US" smtClean="0"/>
              <a:t>evaluating current use of the band and proposing FCC rule changes to encourage greater use of the spectrum.  The report addresses and makes recommendations regarding:</a:t>
            </a:r>
          </a:p>
          <a:p>
            <a:pPr lvl="2"/>
            <a:r>
              <a:rPr lang="en-US"/>
              <a:t>t</a:t>
            </a:r>
            <a:r>
              <a:rPr lang="en-US" smtClean="0"/>
              <a:t>he 4.9 GHz Band plan –</a:t>
            </a:r>
            <a:r>
              <a:rPr lang="en-US"/>
              <a:t> </a:t>
            </a:r>
            <a:r>
              <a:rPr lang="en-US" smtClean="0"/>
              <a:t>designating Channel 6 (center frequency at 4947.5 MHz) and Channel 7 (center frequency at 4952.5 MHz) for public safety and critical infrastructure industry ("CII") use;</a:t>
            </a:r>
          </a:p>
          <a:p>
            <a:pPr lvl="2"/>
            <a:r>
              <a:rPr lang="en-US" smtClean="0"/>
              <a:t>efficiency of point‐to‐point ("PTP") operations – recommending that PTP links be coordinated and that applications for PTP use include a showing as to the bandwidth requested;</a:t>
            </a:r>
          </a:p>
          <a:p>
            <a:pPr lvl="2"/>
            <a:r>
              <a:rPr lang="en-US" smtClean="0"/>
              <a:t>air‐to‐ground/other specialized uses – suggesting that the FCC allow such use;</a:t>
            </a:r>
          </a:p>
          <a:p>
            <a:pPr lvl="2"/>
            <a:r>
              <a:rPr lang="en-US" smtClean="0"/>
              <a:t>frequency coordination and associated databases – recommending that all licensees go though frequency coordination and that ULS be used to capture and store all information required to coordinate applications;</a:t>
            </a:r>
          </a:p>
          <a:p>
            <a:pPr lvl="2"/>
            <a:r>
              <a:rPr lang="en-US" smtClean="0"/>
              <a:t>potential access to the band by critical infrastructure – proposing that CII licensees have co-primary status with public safety licensees in the 4.9 GHz Band; and</a:t>
            </a:r>
          </a:p>
          <a:p>
            <a:pPr lvl="2"/>
            <a:r>
              <a:rPr lang="en-US" smtClean="0"/>
              <a:t>regional planning committees – suggesting that 700 MHz regional planning committees have an opportunity to submit specific planning items to be used by coordinators to coordinate applications in those regions. </a:t>
            </a:r>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4</a:t>
            </a:fld>
            <a:endParaRPr lang="en-US"/>
          </a:p>
        </p:txBody>
      </p:sp>
    </p:spTree>
    <p:extLst>
      <p:ext uri="{BB962C8B-B14F-4D97-AF65-F5344CB8AC3E}">
        <p14:creationId xmlns:p14="http://schemas.microsoft.com/office/powerpoint/2010/main" val="3128260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a:t>4.9 GHz </a:t>
            </a:r>
            <a:r>
              <a:rPr lang="en-US" sz="2000" b="1" smtClean="0"/>
              <a:t>Band (cont.)</a:t>
            </a:r>
            <a:endParaRPr lang="en-US" sz="2000"/>
          </a:p>
        </p:txBody>
      </p:sp>
      <p:sp>
        <p:nvSpPr>
          <p:cNvPr id="3" name="Content Placeholder 2"/>
          <p:cNvSpPr>
            <a:spLocks noGrp="1"/>
          </p:cNvSpPr>
          <p:nvPr>
            <p:ph idx="1"/>
          </p:nvPr>
        </p:nvSpPr>
        <p:spPr/>
        <p:txBody>
          <a:bodyPr/>
          <a:lstStyle/>
          <a:p>
            <a:r>
              <a:rPr lang="en-US" smtClean="0"/>
              <a:t>Status (cont.)   </a:t>
            </a:r>
          </a:p>
          <a:p>
            <a:pPr lvl="1"/>
            <a:r>
              <a:rPr lang="en-US" smtClean="0"/>
              <a:t>The FCC solicited comment on NPSTC's report on October 30, 2013.  The </a:t>
            </a:r>
            <a:r>
              <a:rPr lang="en-US"/>
              <a:t>deadlines for submitting comments and reply comments </a:t>
            </a:r>
            <a:r>
              <a:rPr lang="en-US" smtClean="0"/>
              <a:t>were </a:t>
            </a:r>
            <a:r>
              <a:rPr lang="en-US"/>
              <a:t>November 26 and December 13, 2013, respectively</a:t>
            </a:r>
            <a:r>
              <a:rPr lang="en-US" smtClean="0"/>
              <a:t>.</a:t>
            </a:r>
          </a:p>
          <a:p>
            <a:pPr lvl="2"/>
            <a:r>
              <a:rPr lang="en-US" smtClean="0"/>
              <a:t>Commenting parties, including public safety entities and utilities, generally support NPSTC's report.  </a:t>
            </a:r>
          </a:p>
          <a:p>
            <a:pPr lvl="2"/>
            <a:r>
              <a:rPr lang="en-US" smtClean="0"/>
              <a:t>Enterprise Wireless Alliance suggested that non-CII private licensees should also have access to the band. </a:t>
            </a:r>
          </a:p>
          <a:p>
            <a:pPr lvl="2"/>
            <a:r>
              <a:rPr lang="en-US" smtClean="0"/>
              <a:t>Certain State and local entities suggested specific amendments to the recommendations in the report (</a:t>
            </a:r>
            <a:r>
              <a:rPr lang="en-US" i="1" smtClean="0"/>
              <a:t>e.g.</a:t>
            </a:r>
            <a:r>
              <a:rPr lang="en-US" smtClean="0"/>
              <a:t>, </a:t>
            </a:r>
            <a:r>
              <a:rPr lang="en-US"/>
              <a:t>the County of Los </a:t>
            </a:r>
            <a:r>
              <a:rPr lang="en-US" smtClean="0"/>
              <a:t>Angeles) or opposed the entire report generally (</a:t>
            </a:r>
            <a:r>
              <a:rPr lang="en-US" i="1" smtClean="0"/>
              <a:t>e.g.</a:t>
            </a:r>
            <a:r>
              <a:rPr lang="en-US" smtClean="0"/>
              <a:t>, the </a:t>
            </a:r>
            <a:r>
              <a:rPr lang="en-US"/>
              <a:t>City of New York, and the New York City Transit </a:t>
            </a:r>
            <a:r>
              <a:rPr lang="en-US" smtClean="0"/>
              <a:t>Authority) due to the need of regional planning committees to craft their own local plans for the 4.9 GHz Band. </a:t>
            </a:r>
            <a:endParaRPr lang="en-US"/>
          </a:p>
          <a:p>
            <a:pPr lvl="1"/>
            <a:r>
              <a:rPr lang="en-US" smtClean="0"/>
              <a:t>Consideration </a:t>
            </a:r>
            <a:r>
              <a:rPr lang="en-US"/>
              <a:t>of these issues will likely occur in mid-2014.</a:t>
            </a:r>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5</a:t>
            </a:fld>
            <a:endParaRPr lang="en-US"/>
          </a:p>
        </p:txBody>
      </p:sp>
    </p:spTree>
    <p:extLst>
      <p:ext uri="{BB962C8B-B14F-4D97-AF65-F5344CB8AC3E}">
        <p14:creationId xmlns:p14="http://schemas.microsoft.com/office/powerpoint/2010/main" val="42028571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5 GHz Band</a:t>
            </a:r>
            <a:endParaRPr lang="en-US" sz="2000" b="1"/>
          </a:p>
        </p:txBody>
      </p:sp>
      <p:sp>
        <p:nvSpPr>
          <p:cNvPr id="3" name="Content Placeholder 2"/>
          <p:cNvSpPr>
            <a:spLocks noGrp="1"/>
          </p:cNvSpPr>
          <p:nvPr>
            <p:ph idx="1"/>
          </p:nvPr>
        </p:nvSpPr>
        <p:spPr/>
        <p:txBody>
          <a:bodyPr/>
          <a:lstStyle/>
          <a:p>
            <a:r>
              <a:rPr lang="en-US" smtClean="0"/>
              <a:t>FCC Proposal</a:t>
            </a:r>
          </a:p>
          <a:p>
            <a:pPr lvl="1"/>
            <a:r>
              <a:rPr lang="en-US" smtClean="0"/>
              <a:t>The FCC issued an NPRM on February 20, 2013, proposing an additional 195 megahertz of spectrum in the 5.35-5.47 GHz (U-NII-2B) and 5.85-5.925 GHz (U-NII-4) bands for U-NII use and enhanced use of 5 GHz spectrum already designated for U-NII use.  This could increase the spectrum available to unlicensed devices in the 5 GHz Band by approximately 35 percent.</a:t>
            </a:r>
          </a:p>
          <a:p>
            <a:pPr lvl="1"/>
            <a:endParaRPr lang="en-US" smtClean="0"/>
          </a:p>
          <a:p>
            <a:endParaRPr lang="en-US" smtClean="0"/>
          </a:p>
          <a:p>
            <a:endParaRPr lang="en-US" smtClean="0"/>
          </a:p>
          <a:p>
            <a:endParaRPr lang="en-US" smtClean="0"/>
          </a:p>
          <a:p>
            <a:r>
              <a:rPr lang="en-US" smtClean="0"/>
              <a:t>Impact on Public Safety</a:t>
            </a:r>
          </a:p>
          <a:p>
            <a:pPr lvl="1"/>
            <a:r>
              <a:rPr lang="en-US" smtClean="0"/>
              <a:t>The FCC asserts that </a:t>
            </a:r>
            <a:r>
              <a:rPr lang="en-US"/>
              <a:t>i</a:t>
            </a:r>
            <a:r>
              <a:rPr lang="en-US" smtClean="0"/>
              <a:t>ncreasing </a:t>
            </a:r>
            <a:r>
              <a:rPr lang="en-US"/>
              <a:t>unlicensed access to the 5 GHz </a:t>
            </a:r>
            <a:r>
              <a:rPr lang="en-US" smtClean="0"/>
              <a:t>Band </a:t>
            </a:r>
            <a:r>
              <a:rPr lang="en-US"/>
              <a:t>would </a:t>
            </a:r>
            <a:r>
              <a:rPr lang="en-US" smtClean="0"/>
              <a:t>foster wireless </a:t>
            </a:r>
            <a:r>
              <a:rPr lang="en-US"/>
              <a:t>broadband access and </a:t>
            </a:r>
            <a:r>
              <a:rPr lang="en-US" smtClean="0"/>
              <a:t>investment, the benefits of which would include the use of WLANs as </a:t>
            </a:r>
            <a:r>
              <a:rPr lang="en-US"/>
              <a:t>an alternative or complementary method of public safety </a:t>
            </a:r>
            <a:r>
              <a:rPr lang="en-US" smtClean="0"/>
              <a:t>communications.</a:t>
            </a:r>
          </a:p>
        </p:txBody>
      </p:sp>
      <p:pic>
        <p:nvPicPr>
          <p:cNvPr id="4" name="Picture 3"/>
          <p:cNvPicPr/>
          <p:nvPr/>
        </p:nvPicPr>
        <p:blipFill>
          <a:blip r:embed="rId3"/>
          <a:srcRect/>
          <a:stretch>
            <a:fillRect/>
          </a:stretch>
        </p:blipFill>
        <p:spPr>
          <a:xfrm>
            <a:off x="685800" y="3048000"/>
            <a:ext cx="7543800" cy="1447800"/>
          </a:xfrm>
          <a:prstGeom prst="rect">
            <a:avLst/>
          </a:prstGeom>
        </p:spPr>
      </p:pic>
    </p:spTree>
    <p:extLst>
      <p:ext uri="{BB962C8B-B14F-4D97-AF65-F5344CB8AC3E}">
        <p14:creationId xmlns:p14="http://schemas.microsoft.com/office/powerpoint/2010/main" val="5737919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5 GHz Band</a:t>
            </a:r>
            <a:endParaRPr lang="en-US" sz="2000" b="1"/>
          </a:p>
        </p:txBody>
      </p:sp>
      <p:sp>
        <p:nvSpPr>
          <p:cNvPr id="3" name="Content Placeholder 2"/>
          <p:cNvSpPr>
            <a:spLocks noGrp="1"/>
          </p:cNvSpPr>
          <p:nvPr>
            <p:ph idx="1"/>
          </p:nvPr>
        </p:nvSpPr>
        <p:spPr/>
        <p:txBody>
          <a:bodyPr/>
          <a:lstStyle/>
          <a:p>
            <a:r>
              <a:rPr lang="en-US" smtClean="0"/>
              <a:t>Impact on Public Safety (cont.)</a:t>
            </a:r>
          </a:p>
          <a:p>
            <a:pPr lvl="1"/>
            <a:r>
              <a:rPr lang="en-US"/>
              <a:t>The transportation industry has argued that unlicensed devices in the 5.9 GHz </a:t>
            </a:r>
            <a:r>
              <a:rPr lang="en-US" smtClean="0"/>
              <a:t>Band </a:t>
            </a:r>
            <a:r>
              <a:rPr lang="en-US"/>
              <a:t>could cause interference with dedicated short range communications </a:t>
            </a:r>
            <a:r>
              <a:rPr lang="en-US" smtClean="0"/>
              <a:t>("DSRC") technologies.</a:t>
            </a:r>
          </a:p>
          <a:p>
            <a:pPr lvl="2"/>
            <a:r>
              <a:rPr lang="en-US"/>
              <a:t>DSRC </a:t>
            </a:r>
            <a:r>
              <a:rPr lang="en-US" smtClean="0"/>
              <a:t>is </a:t>
            </a:r>
            <a:r>
              <a:rPr lang="en-US"/>
              <a:t>a two-way short- to- medium-range wireless communications capability that permits very high data transmission critical in communications-based </a:t>
            </a:r>
            <a:r>
              <a:rPr lang="en-US" smtClean="0"/>
              <a:t>motor vehicle safety </a:t>
            </a:r>
            <a:r>
              <a:rPr lang="en-US"/>
              <a:t>applications</a:t>
            </a:r>
            <a:r>
              <a:rPr lang="en-US" smtClean="0"/>
              <a:t>.  </a:t>
            </a:r>
            <a:r>
              <a:rPr lang="en-US"/>
              <a:t>It </a:t>
            </a:r>
            <a:r>
              <a:rPr lang="en-US" smtClean="0"/>
              <a:t>supports </a:t>
            </a:r>
            <a:r>
              <a:rPr lang="en-US"/>
              <a:t>both Public Safety and Private operations in vehicle-to-vehicle ("V2V") and vehicle-to-infrastructure ("V2I") communications</a:t>
            </a:r>
            <a:r>
              <a:rPr lang="en-US" smtClean="0"/>
              <a:t>.</a:t>
            </a:r>
          </a:p>
          <a:p>
            <a:pPr lvl="2"/>
            <a:r>
              <a:rPr lang="en-US" smtClean="0"/>
              <a:t>The FCC has allocated 75 </a:t>
            </a:r>
            <a:r>
              <a:rPr lang="en-US"/>
              <a:t>MHz of spectrum in the 5.9 GHz </a:t>
            </a:r>
            <a:r>
              <a:rPr lang="en-US" smtClean="0"/>
              <a:t>Band </a:t>
            </a:r>
            <a:r>
              <a:rPr lang="en-US"/>
              <a:t>(the 5850-5925 </a:t>
            </a:r>
            <a:r>
              <a:rPr lang="en-US" smtClean="0"/>
              <a:t>MHz Intelligent Transportation Systems Radio Service) for </a:t>
            </a:r>
            <a:r>
              <a:rPr lang="en-US"/>
              <a:t>use by </a:t>
            </a:r>
            <a:r>
              <a:rPr lang="en-US" smtClean="0"/>
              <a:t>these vehicle </a:t>
            </a:r>
            <a:r>
              <a:rPr lang="en-US"/>
              <a:t>safety and mobility applications. </a:t>
            </a:r>
            <a:endParaRPr lang="en-US" smtClean="0"/>
          </a:p>
        </p:txBody>
      </p:sp>
    </p:spTree>
    <p:extLst>
      <p:ext uri="{BB962C8B-B14F-4D97-AF65-F5344CB8AC3E}">
        <p14:creationId xmlns:p14="http://schemas.microsoft.com/office/powerpoint/2010/main" val="13379752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a:t>5 GHz </a:t>
            </a:r>
            <a:r>
              <a:rPr lang="en-US" sz="2000" b="1" smtClean="0"/>
              <a:t>Band (cont.)</a:t>
            </a:r>
            <a:endParaRPr lang="en-US" sz="2000"/>
          </a:p>
        </p:txBody>
      </p:sp>
      <p:sp>
        <p:nvSpPr>
          <p:cNvPr id="3" name="Content Placeholder 2"/>
          <p:cNvSpPr>
            <a:spLocks noGrp="1"/>
          </p:cNvSpPr>
          <p:nvPr>
            <p:ph idx="1"/>
          </p:nvPr>
        </p:nvSpPr>
        <p:spPr/>
        <p:txBody>
          <a:bodyPr/>
          <a:lstStyle/>
          <a:p>
            <a:r>
              <a:rPr lang="en-US"/>
              <a:t>Status</a:t>
            </a:r>
          </a:p>
          <a:p>
            <a:pPr lvl="1"/>
            <a:r>
              <a:rPr lang="en-US"/>
              <a:t>Parties have urged the Commission to take a sequenced approach to this </a:t>
            </a:r>
            <a:r>
              <a:rPr lang="en-US" smtClean="0"/>
              <a:t>proceeding: </a:t>
            </a:r>
          </a:p>
          <a:p>
            <a:pPr lvl="2"/>
            <a:r>
              <a:rPr lang="en-US" smtClean="0"/>
              <a:t>The </a:t>
            </a:r>
            <a:r>
              <a:rPr lang="en-US"/>
              <a:t>FCC </a:t>
            </a:r>
            <a:r>
              <a:rPr lang="en-US" smtClean="0"/>
              <a:t>should act </a:t>
            </a:r>
            <a:r>
              <a:rPr lang="en-US"/>
              <a:t>first where there is agreement </a:t>
            </a:r>
            <a:r>
              <a:rPr lang="en-US" smtClean="0"/>
              <a:t>(</a:t>
            </a:r>
            <a:r>
              <a:rPr lang="en-US" i="1" smtClean="0"/>
              <a:t>e.g.,</a:t>
            </a:r>
            <a:r>
              <a:rPr lang="en-US" smtClean="0"/>
              <a:t> </a:t>
            </a:r>
            <a:r>
              <a:rPr lang="en-US"/>
              <a:t>expanded use of currently allocated segments of the 5 GHz </a:t>
            </a:r>
            <a:r>
              <a:rPr lang="en-US" smtClean="0"/>
              <a:t>Band). </a:t>
            </a:r>
          </a:p>
          <a:p>
            <a:pPr lvl="2"/>
            <a:r>
              <a:rPr lang="en-US" smtClean="0"/>
              <a:t>The FCC should later address matters </a:t>
            </a:r>
            <a:r>
              <a:rPr lang="en-US"/>
              <a:t>that require further study </a:t>
            </a:r>
            <a:r>
              <a:rPr lang="en-US" smtClean="0"/>
              <a:t>(</a:t>
            </a:r>
            <a:r>
              <a:rPr lang="en-US" i="1" smtClean="0"/>
              <a:t>e.g.</a:t>
            </a:r>
            <a:r>
              <a:rPr lang="en-US" smtClean="0"/>
              <a:t>, expansion </a:t>
            </a:r>
            <a:r>
              <a:rPr lang="en-US"/>
              <a:t>of unlicensed operation in other parts of the 5 GHz </a:t>
            </a:r>
            <a:r>
              <a:rPr lang="en-US" smtClean="0"/>
              <a:t>Band</a:t>
            </a:r>
            <a:r>
              <a:rPr lang="en-US"/>
              <a:t>).  </a:t>
            </a:r>
          </a:p>
          <a:p>
            <a:pPr lvl="1"/>
            <a:r>
              <a:rPr lang="en-US" smtClean="0"/>
              <a:t>The </a:t>
            </a:r>
            <a:r>
              <a:rPr lang="en-US"/>
              <a:t>FCC’s Office of Engineering and Technology (“OET”) has indicated that the FCC appears inclined to adopt this </a:t>
            </a:r>
            <a:r>
              <a:rPr lang="en-US" smtClean="0"/>
              <a:t>sequenced approach</a:t>
            </a:r>
            <a:r>
              <a:rPr lang="en-US"/>
              <a:t>.  </a:t>
            </a:r>
            <a:endParaRPr lang="en-US" smtClean="0"/>
          </a:p>
          <a:p>
            <a:pPr lvl="1"/>
            <a:r>
              <a:rPr lang="en-US" smtClean="0"/>
              <a:t>At a Congressional hearing in November 2013, representatives from the auto industry acknowledged that there is room in the 5.9 GHz Band for DSRC and unlicensed operations </a:t>
            </a:r>
            <a:r>
              <a:rPr lang="en-US"/>
              <a:t>to share the band and </a:t>
            </a:r>
            <a:r>
              <a:rPr lang="en-US" smtClean="0"/>
              <a:t>agreed to actively </a:t>
            </a:r>
            <a:r>
              <a:rPr lang="en-US"/>
              <a:t>engage with the technology community to identify harmful interference mitigation solutions in the 5.9 GHz </a:t>
            </a:r>
            <a:r>
              <a:rPr lang="en-US" smtClean="0"/>
              <a:t>Band</a:t>
            </a:r>
            <a:r>
              <a:rPr lang="en-US"/>
              <a:t>.  </a:t>
            </a:r>
            <a:endParaRPr lang="en-US" b="1" smtClean="0"/>
          </a:p>
          <a:p>
            <a:pPr lvl="1"/>
            <a:r>
              <a:rPr lang="en-US" smtClean="0"/>
              <a:t>At </a:t>
            </a:r>
            <a:r>
              <a:rPr lang="en-US"/>
              <a:t>least some action in this proceeding will likely occur in early 2014. </a:t>
            </a:r>
          </a:p>
          <a:p>
            <a:endParaRPr lang="en-US"/>
          </a:p>
          <a:p>
            <a:endParaRPr lang="en-US"/>
          </a:p>
          <a:p>
            <a:endParaRPr lang="en-US"/>
          </a:p>
          <a:p>
            <a:pPr lvl="1"/>
            <a:endParaRPr lang="en-US"/>
          </a:p>
          <a:p>
            <a:endParaRPr lang="en-US"/>
          </a:p>
        </p:txBody>
      </p:sp>
      <p:sp>
        <p:nvSpPr>
          <p:cNvPr id="4" name="Slide Number Placeholder 3"/>
          <p:cNvSpPr>
            <a:spLocks noGrp="1"/>
          </p:cNvSpPr>
          <p:nvPr>
            <p:ph type="sldNum" sz="quarter" idx="12"/>
          </p:nvPr>
        </p:nvSpPr>
        <p:spPr/>
        <p:txBody>
          <a:bodyPr/>
          <a:lstStyle/>
          <a:p>
            <a:fld id="{661ABD19-30B6-4069-B365-5E7A3A1A01E1}" type="slidenum">
              <a:rPr lang="en-US" smtClean="0"/>
              <a:t>8</a:t>
            </a:fld>
            <a:endParaRPr lang="en-US"/>
          </a:p>
        </p:txBody>
      </p:sp>
    </p:spTree>
    <p:extLst>
      <p:ext uri="{BB962C8B-B14F-4D97-AF65-F5344CB8AC3E}">
        <p14:creationId xmlns:p14="http://schemas.microsoft.com/office/powerpoint/2010/main" val="11987332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smtClean="0"/>
              <a:t>3.5 GHz Band</a:t>
            </a:r>
            <a:endParaRPr lang="en-US" sz="2000" b="1"/>
          </a:p>
        </p:txBody>
      </p:sp>
      <p:sp>
        <p:nvSpPr>
          <p:cNvPr id="3" name="Content Placeholder 2"/>
          <p:cNvSpPr>
            <a:spLocks noGrp="1"/>
          </p:cNvSpPr>
          <p:nvPr>
            <p:ph idx="1"/>
          </p:nvPr>
        </p:nvSpPr>
        <p:spPr/>
        <p:txBody>
          <a:bodyPr/>
          <a:lstStyle/>
          <a:p>
            <a:r>
              <a:rPr lang="en-US" smtClean="0"/>
              <a:t>FCC Proposal</a:t>
            </a:r>
          </a:p>
          <a:p>
            <a:pPr lvl="1"/>
            <a:r>
              <a:rPr lang="en-US" smtClean="0"/>
              <a:t>The FCC issued an NPRM on December 12, 2012, proposing to create a new Citizens Broadband Service in the 3550-3650 MHz band ("3.5 GHz Band") to make additional spectrum available for mobile broadband services. </a:t>
            </a:r>
          </a:p>
          <a:p>
            <a:pPr lvl="1"/>
            <a:r>
              <a:rPr lang="en-US"/>
              <a:t>Based on PCAST </a:t>
            </a:r>
            <a:r>
              <a:rPr lang="en-US" smtClean="0"/>
              <a:t>recommendations – </a:t>
            </a:r>
            <a:r>
              <a:rPr lang="en-US"/>
              <a:t>three tiers of access</a:t>
            </a:r>
          </a:p>
          <a:p>
            <a:pPr lvl="2"/>
            <a:r>
              <a:rPr lang="en-US"/>
              <a:t>(1) </a:t>
            </a:r>
            <a:r>
              <a:rPr lang="en-US" smtClean="0"/>
              <a:t>Incumbent Access, </a:t>
            </a:r>
            <a:r>
              <a:rPr lang="en-US"/>
              <a:t>(2) </a:t>
            </a:r>
            <a:r>
              <a:rPr lang="en-US" smtClean="0"/>
              <a:t>Priority Access, </a:t>
            </a:r>
            <a:r>
              <a:rPr lang="en-US"/>
              <a:t>and (3) </a:t>
            </a:r>
            <a:r>
              <a:rPr lang="en-US" smtClean="0"/>
              <a:t>General Authorized Access.</a:t>
            </a:r>
          </a:p>
          <a:p>
            <a:pPr lvl="2"/>
            <a:r>
              <a:rPr lang="en-US"/>
              <a:t>Managed by spectrum access system (</a:t>
            </a:r>
            <a:r>
              <a:rPr lang="en-US" smtClean="0"/>
              <a:t>SAS).</a:t>
            </a:r>
          </a:p>
          <a:p>
            <a:r>
              <a:rPr lang="en-US" smtClean="0"/>
              <a:t>Impact on Public Safety</a:t>
            </a:r>
          </a:p>
          <a:p>
            <a:pPr lvl="1"/>
            <a:r>
              <a:rPr lang="en-US" smtClean="0"/>
              <a:t>The NPRM proposed that the Commission authorize certain users with critical </a:t>
            </a:r>
            <a:r>
              <a:rPr lang="en-US"/>
              <a:t>quality-of-service needs (such as hospitals, utilities, and public safety entities) to operate </a:t>
            </a:r>
            <a:r>
              <a:rPr lang="en-US" smtClean="0"/>
              <a:t>as Priority Access users with </a:t>
            </a:r>
            <a:r>
              <a:rPr lang="en-US"/>
              <a:t>some interference protection in portions of the 3.5 GHz Band at specific locations</a:t>
            </a:r>
            <a:r>
              <a:rPr lang="en-US" smtClean="0"/>
              <a:t>.</a:t>
            </a:r>
          </a:p>
        </p:txBody>
      </p:sp>
    </p:spTree>
    <p:extLst>
      <p:ext uri="{BB962C8B-B14F-4D97-AF65-F5344CB8AC3E}">
        <p14:creationId xmlns:p14="http://schemas.microsoft.com/office/powerpoint/2010/main" val="418553194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New_ML-print">
  <a:themeElements>
    <a:clrScheme name="ML Rebranded Master Titl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L Rebranded Master Tit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tx1"/>
        </a:solidFill>
        <a:ln w="635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bg1"/>
            </a:solidFill>
            <a:effectLst/>
            <a:latin typeface="Shruti" pitchFamily="2"/>
            <a:cs typeface="Times New Roman" pitchFamily="18" charset="0"/>
          </a:defRPr>
        </a:defPPr>
      </a:lstStyle>
    </a:spDef>
    <a:lnDef>
      <a:spPr bwMode="auto">
        <a:xfrm>
          <a:off x="0" y="0"/>
          <a:ext cx="1" cy="1"/>
        </a:xfrm>
        <a:custGeom>
          <a:avLst/>
          <a:gdLst/>
          <a:ahLst/>
          <a:cxnLst/>
          <a:rect l="0" t="0" r="0" b="0"/>
          <a:pathLst/>
        </a:custGeom>
        <a:solidFill>
          <a:schemeClr val="tx1"/>
        </a:solidFill>
        <a:ln w="6350"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US" sz="2200" b="0" i="0" u="none" strike="noStrike" cap="none" normalizeH="0" baseline="0" smtClean="0">
            <a:ln>
              <a:noFill/>
            </a:ln>
            <a:solidFill>
              <a:schemeClr val="bg1"/>
            </a:solidFill>
            <a:effectLst/>
            <a:latin typeface="Shruti" pitchFamily="2"/>
            <a:cs typeface="Times New Roman" pitchFamily="18" charset="0"/>
          </a:defRPr>
        </a:defPPr>
      </a:lstStyle>
    </a:lnDef>
    <a:txDef>
      <a:spPr bwMode="gray">
        <a:noFill/>
        <a:ln w="9525">
          <a:noFill/>
          <a:miter lim="800000"/>
          <a:headEnd/>
          <a:tailEnd/>
        </a:ln>
        <a:effectLst/>
      </a:spPr>
      <a:bodyPr vert="horz" wrap="square" lIns="0" tIns="45720" rIns="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000" b="0" i="0" u="none" strike="noStrike" kern="0" cap="none" spc="0" normalizeH="0" baseline="0" noProof="0" dirty="0" smtClean="0">
            <a:ln>
              <a:noFill/>
            </a:ln>
            <a:solidFill>
              <a:schemeClr val="tx1"/>
            </a:solidFill>
            <a:effectLst/>
            <a:uLnTx/>
            <a:uFillTx/>
            <a:latin typeface="+mj-lt"/>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Thaa" typeface="MV Boli"/>
        <a:font script="Gujr" typeface="Shruti"/>
        <a:font script="Khmr" typeface="MoolBoran"/>
        <a:font script="Beng" typeface="Vrinda"/>
        <a:font script="Orya" typeface="Kalinga"/>
        <a:font script="Cans" typeface="Euphemia"/>
        <a:font script="Mlym" typeface="Kartika"/>
        <a:font script="Telu" typeface="Gautami"/>
        <a:font script="Laoo" typeface="DokChampa"/>
        <a:font script="Hant" typeface="新細明體"/>
        <a:font script="Viet" typeface="Times New Roman"/>
        <a:font script="Jpan" typeface="ＭＳ Ｐゴシック"/>
        <a:font script="Sinh" typeface="Iskoola Pota"/>
        <a:font script="Hans" typeface="宋体"/>
        <a:font script="Arab" typeface="Times New Roman"/>
        <a:font script="Guru" typeface="Raavi"/>
        <a:font script="Deva" typeface="Mangal"/>
        <a:font script="Ethi" typeface="Nyala"/>
        <a:font script="Cher" typeface="Plantagenet Cherokee"/>
        <a:font script="Taml" typeface="Latha"/>
        <a:font script="Hang" typeface="맑은 고딕"/>
        <a:font script="Hebr" typeface="Times New Roman"/>
        <a:font script="Tibt" typeface="Microsoft Himalaya"/>
        <a:font script="Knda" typeface="Tunga"/>
        <a:font script="Yiii" typeface="Microsoft Yi Baiti"/>
        <a:font script="Mong" typeface="Mongolian Baiti"/>
        <a:font script="Thai" typeface="Angsana New"/>
        <a:font script="Syrc" typeface="Estrangelo Edessa"/>
        <a:font script="Geor" typeface="Sylfaen"/>
      </a:majorFont>
      <a:minorFont>
        <a:latin typeface="Calibri"/>
        <a:ea typeface=""/>
        <a:cs typeface=""/>
        <a:font script="Uigh" typeface="Microsoft Uighur"/>
        <a:font script="Thaa" typeface="MV Boli"/>
        <a:font script="Gujr" typeface="Shruti"/>
        <a:font script="Khmr" typeface="DaunPenh"/>
        <a:font script="Beng" typeface="Vrinda"/>
        <a:font script="Orya" typeface="Kalinga"/>
        <a:font script="Cans" typeface="Euphemia"/>
        <a:font script="Mlym" typeface="Kartika"/>
        <a:font script="Telu" typeface="Gautami"/>
        <a:font script="Laoo" typeface="DokChampa"/>
        <a:font script="Hant" typeface="新細明體"/>
        <a:font script="Viet" typeface="Arial"/>
        <a:font script="Jpan" typeface="ＭＳ Ｐゴシック"/>
        <a:font script="Sinh" typeface="Iskoola Pota"/>
        <a:font script="Hans" typeface="宋体"/>
        <a:font script="Arab" typeface="Arial"/>
        <a:font script="Guru" typeface="Raavi"/>
        <a:font script="Deva" typeface="Mangal"/>
        <a:font script="Ethi" typeface="Nyala"/>
        <a:font script="Cher" typeface="Plantagenet Cherokee"/>
        <a:font script="Taml" typeface="Latha"/>
        <a:font script="Hang" typeface="맑은 고딕"/>
        <a:font script="Hebr" typeface="Arial"/>
        <a:font script="Tibt" typeface="Microsoft Himalaya"/>
        <a:font script="Knda" typeface="Tunga"/>
        <a:font script="Yiii" typeface="Microsoft Yi Baiti"/>
        <a:font script="Mong" typeface="Mongolian Baiti"/>
        <a:font script="Thai" typeface="Cordia New"/>
        <a:font script="Syrc" typeface="Estrangelo Edessa"/>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ML_Print</Template>
  <TotalTime>0</TotalTime>
  <Words>7702</Words>
  <Application>Microsoft Macintosh PowerPoint</Application>
  <PresentationFormat>On-screen Show (4:3)</PresentationFormat>
  <Paragraphs>438</Paragraphs>
  <Slides>36</Slides>
  <Notes>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New_ML-print</vt:lpstr>
      <vt:lpstr>PowerPoint Presentation</vt:lpstr>
      <vt:lpstr>   Public Safety Issues </vt:lpstr>
      <vt:lpstr>4.9 GHz Band</vt:lpstr>
      <vt:lpstr>4.9 GHz Band (cont.)</vt:lpstr>
      <vt:lpstr>4.9 GHz Band (cont.)</vt:lpstr>
      <vt:lpstr>5 GHz Band</vt:lpstr>
      <vt:lpstr>5 GHz Band</vt:lpstr>
      <vt:lpstr>5 GHz Band (cont.)</vt:lpstr>
      <vt:lpstr>3.5 GHz Band</vt:lpstr>
      <vt:lpstr>3.5 GHz Band (cont.)</vt:lpstr>
      <vt:lpstr>700 MHz Band – FirstNet</vt:lpstr>
      <vt:lpstr>700 MHz Band – FirstNet (cont.)</vt:lpstr>
      <vt:lpstr>700 MHz Band – Narrowband Systems </vt:lpstr>
      <vt:lpstr>700 MHz Band – Narrowband Systems (cont.)</vt:lpstr>
      <vt:lpstr>T-Band</vt:lpstr>
      <vt:lpstr>T-Band (cont.)</vt:lpstr>
      <vt:lpstr>800 MHz Band – Reconfiguration </vt:lpstr>
      <vt:lpstr>800 MHz Band – Reconfiguration (cont.)</vt:lpstr>
      <vt:lpstr>800 MHz Band – TETRA</vt:lpstr>
      <vt:lpstr>Public Safety Use of Frequencies Below 470 MHz</vt:lpstr>
      <vt:lpstr>Vehicular Repeater Systems</vt:lpstr>
      <vt:lpstr>Improving 911 Reliability</vt:lpstr>
      <vt:lpstr>Improving 911 Reliability (cont.)</vt:lpstr>
      <vt:lpstr>Resiliency of Mobile Networks</vt:lpstr>
      <vt:lpstr>Signal Boosters</vt:lpstr>
      <vt:lpstr>Signal Boosters (cont.)</vt:lpstr>
      <vt:lpstr>Signal Boosters (cont.)</vt:lpstr>
      <vt:lpstr>   Other Hot Topics </vt:lpstr>
      <vt:lpstr>H Block</vt:lpstr>
      <vt:lpstr>AWS-3 Spectrum </vt:lpstr>
      <vt:lpstr>AWS-3 Spectrum (cont.)</vt:lpstr>
      <vt:lpstr>600 MHz Band Incentive Auction</vt:lpstr>
      <vt:lpstr>600 MHz Band Incentive Auction (cont.)</vt:lpstr>
      <vt:lpstr>Receiver Issues</vt:lpstr>
      <vt:lpstr>Wireless Siting</vt:lpstr>
      <vt:lpstr>   Questions?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Robert Epper</cp:lastModifiedBy>
  <cp:revision>1</cp:revision>
  <cp:lastPrinted>2014-01-28T17:01:17Z</cp:lastPrinted>
  <dcterms:created xsi:type="dcterms:W3CDTF">2014-01-28T17:01:17Z</dcterms:created>
  <dcterms:modified xsi:type="dcterms:W3CDTF">2014-01-29T04:12:54Z</dcterms:modified>
</cp:coreProperties>
</file>