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20"/>
  </p:notesMasterIdLst>
  <p:handoutMasterIdLst>
    <p:handoutMasterId r:id="rId21"/>
  </p:handoutMasterIdLst>
  <p:sldIdLst>
    <p:sldId id="256" r:id="rId4"/>
    <p:sldId id="260" r:id="rId5"/>
    <p:sldId id="259" r:id="rId6"/>
    <p:sldId id="268" r:id="rId7"/>
    <p:sldId id="258" r:id="rId8"/>
    <p:sldId id="267" r:id="rId9"/>
    <p:sldId id="262" r:id="rId10"/>
    <p:sldId id="261" r:id="rId11"/>
    <p:sldId id="271" r:id="rId12"/>
    <p:sldId id="263" r:id="rId13"/>
    <p:sldId id="264" r:id="rId14"/>
    <p:sldId id="265" r:id="rId15"/>
    <p:sldId id="266" r:id="rId16"/>
    <p:sldId id="269" r:id="rId17"/>
    <p:sldId id="270"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1FD51E6-BF6D-994B-9E45-70937D7DEB02}">
          <p14:sldIdLst>
            <p14:sldId id="256"/>
            <p14:sldId id="260"/>
            <p14:sldId id="259"/>
            <p14:sldId id="268"/>
            <p14:sldId id="258"/>
            <p14:sldId id="267"/>
            <p14:sldId id="262"/>
            <p14:sldId id="261"/>
            <p14:sldId id="271"/>
            <p14:sldId id="263"/>
            <p14:sldId id="264"/>
            <p14:sldId id="265"/>
            <p14:sldId id="266"/>
            <p14:sldId id="269"/>
            <p14:sldId id="270"/>
            <p14:sldId id="273"/>
          </p14:sldIdLst>
        </p14:section>
      </p14:sectionLst>
    </p:ext>
    <p:ext uri="{EFAFB233-063F-42B5-8137-9DF3F51BA10A}">
      <p15:sldGuideLst xmlns:p15="http://schemas.microsoft.com/office/powerpoint/2012/main" xmlns="">
        <p15:guide id="1" orient="horz" pos="2136" userDrawn="1">
          <p15:clr>
            <a:srgbClr val="A4A3A4"/>
          </p15:clr>
        </p15:guide>
        <p15:guide id="2" pos="2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0A21"/>
    <a:srgbClr val="EB99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0" d="100"/>
          <a:sy n="100" d="100"/>
        </p:scale>
        <p:origin x="-1248" y="-80"/>
      </p:cViewPr>
      <p:guideLst>
        <p:guide orient="horz" pos="2136"/>
        <p:guide pos="288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64B24A-52C8-A64E-ACC7-D50B111AE0DA}" type="datetimeFigureOut">
              <a:rPr lang="en-US" smtClean="0"/>
              <a:t>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142C95-E424-274E-9360-154564DBC25A}" type="slidenum">
              <a:rPr lang="en-US" smtClean="0"/>
              <a:t>‹#›</a:t>
            </a:fld>
            <a:endParaRPr lang="en-US"/>
          </a:p>
        </p:txBody>
      </p:sp>
    </p:spTree>
    <p:extLst>
      <p:ext uri="{BB962C8B-B14F-4D97-AF65-F5344CB8AC3E}">
        <p14:creationId xmlns:p14="http://schemas.microsoft.com/office/powerpoint/2010/main" val="167877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0608C-28E9-0644-8236-157DC813F1E0}" type="datetimeFigureOut">
              <a:rPr lang="en-US" smtClean="0"/>
              <a:t>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E15D1-6B7E-344A-8153-2CB73B275F7E}" type="slidenum">
              <a:rPr lang="en-US" smtClean="0"/>
              <a:t>‹#›</a:t>
            </a:fld>
            <a:endParaRPr lang="en-US"/>
          </a:p>
        </p:txBody>
      </p:sp>
    </p:spTree>
    <p:extLst>
      <p:ext uri="{BB962C8B-B14F-4D97-AF65-F5344CB8AC3E}">
        <p14:creationId xmlns:p14="http://schemas.microsoft.com/office/powerpoint/2010/main" val="23201502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E15D1-6B7E-344A-8153-2CB73B275F7E}" type="slidenum">
              <a:rPr lang="en-US" smtClean="0"/>
              <a:t>2</a:t>
            </a:fld>
            <a:endParaRPr lang="en-US"/>
          </a:p>
        </p:txBody>
      </p:sp>
    </p:spTree>
    <p:extLst>
      <p:ext uri="{BB962C8B-B14F-4D97-AF65-F5344CB8AC3E}">
        <p14:creationId xmlns:p14="http://schemas.microsoft.com/office/powerpoint/2010/main" val="29067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354" y="2314497"/>
            <a:ext cx="6851445" cy="1586291"/>
          </a:xfrm>
        </p:spPr>
        <p:txBody>
          <a:bodyPr/>
          <a:lstStyle/>
          <a:p>
            <a:r>
              <a:rPr lang="en-US" dirty="0" smtClean="0"/>
              <a:t>Click to edit Master title style</a:t>
            </a:r>
            <a:br>
              <a:rPr lang="en-US" dirty="0" smtClean="0"/>
            </a:br>
            <a:endParaRPr lang="en-US" dirty="0"/>
          </a:p>
        </p:txBody>
      </p:sp>
      <p:sp>
        <p:nvSpPr>
          <p:cNvPr id="3" name="Subtitle 2"/>
          <p:cNvSpPr>
            <a:spLocks noGrp="1"/>
          </p:cNvSpPr>
          <p:nvPr>
            <p:ph type="subTitle" idx="1"/>
          </p:nvPr>
        </p:nvSpPr>
        <p:spPr>
          <a:xfrm>
            <a:off x="934065" y="4342580"/>
            <a:ext cx="7752735" cy="131080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85925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7160" y="2302490"/>
            <a:ext cx="6859639" cy="1581252"/>
          </a:xfrm>
        </p:spPr>
        <p:txBody>
          <a:bodyPr/>
          <a:lstStyle/>
          <a:p>
            <a:r>
              <a:rPr lang="en-US" dirty="0" smtClean="0"/>
              <a:t>Click to edit Master title style</a:t>
            </a:r>
            <a:br>
              <a:rPr lang="en-US" dirty="0" smtClean="0"/>
            </a:br>
            <a:endParaRPr lang="en-US" dirty="0"/>
          </a:p>
        </p:txBody>
      </p:sp>
      <p:sp>
        <p:nvSpPr>
          <p:cNvPr id="3" name="Subtitle 2"/>
          <p:cNvSpPr>
            <a:spLocks noGrp="1"/>
          </p:cNvSpPr>
          <p:nvPr>
            <p:ph type="subTitle" idx="1"/>
          </p:nvPr>
        </p:nvSpPr>
        <p:spPr>
          <a:xfrm>
            <a:off x="890035" y="4353233"/>
            <a:ext cx="7796765"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43975" y="6362904"/>
            <a:ext cx="546060" cy="365125"/>
          </a:xfrm>
        </p:spPr>
        <p:txBody>
          <a:bodyPr/>
          <a:lstStyle>
            <a:lvl1pPr algn="l">
              <a:defRPr>
                <a:solidFill>
                  <a:srgbClr val="FFFFFF"/>
                </a:solidFill>
              </a:defRPr>
            </a:lvl1pPr>
          </a:lstStyle>
          <a:p>
            <a:fld id="{72B28D19-2F09-C84D-AEEF-48F6C43FB5D1}" type="slidenum">
              <a:rPr lang="en-US" smtClean="0"/>
              <a:pPr/>
              <a:t>‹#›</a:t>
            </a:fld>
            <a:endParaRPr lang="en-US" dirty="0"/>
          </a:p>
        </p:txBody>
      </p:sp>
    </p:spTree>
    <p:extLst>
      <p:ext uri="{BB962C8B-B14F-4D97-AF65-F5344CB8AC3E}">
        <p14:creationId xmlns:p14="http://schemas.microsoft.com/office/powerpoint/2010/main" val="2767265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Gener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70000" y="0"/>
            <a:ext cx="6641423" cy="909484"/>
          </a:xfrm>
        </p:spPr>
        <p:txBody>
          <a:bodyPr/>
          <a:lstStyle/>
          <a:p>
            <a:r>
              <a:rPr lang="en-US" dirty="0" smtClean="0"/>
              <a:t>Click to edit Master title style</a:t>
            </a:r>
            <a:br>
              <a:rPr lang="en-US" dirty="0" smtClean="0"/>
            </a:br>
            <a:endParaRPr lang="en-US" dirty="0"/>
          </a:p>
        </p:txBody>
      </p:sp>
      <p:sp>
        <p:nvSpPr>
          <p:cNvPr id="3" name="Subtitle 2"/>
          <p:cNvSpPr>
            <a:spLocks noGrp="1"/>
          </p:cNvSpPr>
          <p:nvPr>
            <p:ph type="subTitle" idx="1" hasCustomPrompt="1"/>
          </p:nvPr>
        </p:nvSpPr>
        <p:spPr>
          <a:xfrm>
            <a:off x="1270001" y="1372739"/>
            <a:ext cx="6964516" cy="4906504"/>
          </a:xfrm>
        </p:spPr>
        <p:txBody>
          <a:bodyPr/>
          <a:lstStyle>
            <a:lvl1pPr marL="0" indent="0" algn="l">
              <a:buNone/>
              <a:defRPr sz="2400" b="1" i="0">
                <a:solidFill>
                  <a:schemeClr val="tx1"/>
                </a:solidFill>
              </a:defRPr>
            </a:lvl1pPr>
            <a:lvl2pPr marL="1149350" indent="-342900" algn="l">
              <a:buFont typeface="Arial"/>
              <a:buChar char="•"/>
              <a:defRPr>
                <a:solidFill>
                  <a:schemeClr val="tx1">
                    <a:tint val="75000"/>
                  </a:schemeClr>
                </a:solidFill>
              </a:defRPr>
            </a:lvl2pPr>
            <a:lvl3pPr marL="1493838" indent="-344488" algn="l">
              <a:lnSpc>
                <a:spcPct val="100000"/>
              </a:lnSpc>
              <a:buFont typeface="Lucida Grande"/>
              <a:buChar char="–"/>
              <a:defRPr sz="1800" b="0" i="0">
                <a:solidFill>
                  <a:schemeClr val="tx1"/>
                </a:solidFill>
              </a:defRPr>
            </a:lvl3pPr>
            <a:lvl4pPr marL="285750" indent="-285750" algn="l">
              <a:buFont typeface="Lucida Grande"/>
              <a:buChar char="—"/>
              <a:defRPr sz="1800" b="0" i="0">
                <a:solidFill>
                  <a:schemeClr val="tx1"/>
                </a:solidFill>
              </a:defRPr>
            </a:lvl4pPr>
            <a:lvl5pPr marL="285750" indent="-285750" algn="l">
              <a:buFont typeface="Lucida Grande"/>
              <a:buChar char="—"/>
              <a:defRPr sz="1800" b="0" i="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indent="-342900">
              <a:buFont typeface="Arial"/>
              <a:buChar char="•"/>
            </a:pPr>
            <a:r>
              <a:rPr lang="en-US" b="0" dirty="0" smtClean="0"/>
              <a:t>First Level</a:t>
            </a:r>
          </a:p>
          <a:p>
            <a:pPr marL="800100" lvl="1" indent="-342900" algn="l">
              <a:buFont typeface="Lucida Grande"/>
              <a:buChar char="–"/>
            </a:pPr>
            <a:r>
              <a:rPr lang="en-US" sz="2000" b="0" dirty="0" smtClean="0">
                <a:solidFill>
                  <a:srgbClr val="000000"/>
                </a:solidFill>
              </a:rPr>
              <a:t>Second Level</a:t>
            </a:r>
          </a:p>
          <a:p>
            <a:pPr marL="1149350" lvl="1" indent="-342900" algn="l">
              <a:buFont typeface="Arial"/>
              <a:buChar char="•"/>
            </a:pPr>
            <a:r>
              <a:rPr lang="en-US" dirty="0" smtClean="0">
                <a:solidFill>
                  <a:srgbClr val="000000"/>
                </a:solidFill>
              </a:rPr>
              <a:t>Third Level</a:t>
            </a:r>
          </a:p>
          <a:p>
            <a:pPr marL="1493838" lvl="2" indent="-344488">
              <a:buFont typeface="Lucida Grande"/>
              <a:buChar char="–"/>
            </a:pPr>
            <a:r>
              <a:rPr lang="en-US" sz="1600" b="0" dirty="0" smtClean="0">
                <a:solidFill>
                  <a:srgbClr val="000000"/>
                </a:solidFill>
              </a:rPr>
              <a:t>Fourth Level</a:t>
            </a:r>
          </a:p>
          <a:p>
            <a:pPr marL="1716088" lvl="2" indent="-342900">
              <a:buFont typeface="Arial"/>
              <a:buChar char="•"/>
            </a:pPr>
            <a:r>
              <a:rPr lang="en-US" sz="1400" dirty="0" smtClean="0">
                <a:solidFill>
                  <a:srgbClr val="000000"/>
                </a:solidFill>
              </a:rPr>
              <a:t>Fifth Level</a:t>
            </a:r>
            <a:endParaRPr lang="en-US" sz="1400" b="0" dirty="0" smtClean="0">
              <a:solidFill>
                <a:srgbClr val="000000"/>
              </a:solidFill>
            </a:endParaRPr>
          </a:p>
        </p:txBody>
      </p:sp>
      <p:sp>
        <p:nvSpPr>
          <p:cNvPr id="6" name="Slide Number Placeholder 5"/>
          <p:cNvSpPr>
            <a:spLocks noGrp="1"/>
          </p:cNvSpPr>
          <p:nvPr>
            <p:ph type="sldNum" sz="quarter" idx="12"/>
          </p:nvPr>
        </p:nvSpPr>
        <p:spPr/>
        <p:txBody>
          <a:bodyPr/>
          <a:lstStyle/>
          <a:p>
            <a:fld id="{8FD0AE77-BD58-924B-B88A-864CECC0E5BB}" type="slidenum">
              <a:rPr lang="en-US" smtClean="0"/>
              <a:t>‹#›</a:t>
            </a:fld>
            <a:endParaRPr lang="en-US" dirty="0" smtClean="0"/>
          </a:p>
        </p:txBody>
      </p:sp>
    </p:spTree>
    <p:extLst>
      <p:ext uri="{BB962C8B-B14F-4D97-AF65-F5344CB8AC3E}">
        <p14:creationId xmlns:p14="http://schemas.microsoft.com/office/powerpoint/2010/main" val="238960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a:xfrm>
            <a:off x="1270001" y="1214013"/>
            <a:ext cx="6964515" cy="4423147"/>
          </a:xfrm>
        </p:spPr>
        <p:txBody>
          <a:bodyPr/>
          <a:lstStyle/>
          <a:p>
            <a:pPr lvl="0"/>
            <a:endParaRPr lang="en-US" dirty="0"/>
          </a:p>
        </p:txBody>
      </p:sp>
      <p:sp>
        <p:nvSpPr>
          <p:cNvPr id="6" name="Slide Number Placeholder 5"/>
          <p:cNvSpPr>
            <a:spLocks noGrp="1"/>
          </p:cNvSpPr>
          <p:nvPr>
            <p:ph type="sldNum" sz="quarter" idx="12"/>
          </p:nvPr>
        </p:nvSpPr>
        <p:spPr/>
        <p:txBody>
          <a:bodyPr/>
          <a:lstStyle/>
          <a:p>
            <a:fld id="{17272355-F3BB-024F-AD33-5777A50EBE71}" type="slidenum">
              <a:rPr lang="en-US" smtClean="0"/>
              <a:t>‹#›</a:t>
            </a:fld>
            <a:endParaRPr lang="en-US" dirty="0" smtClean="0"/>
          </a:p>
        </p:txBody>
      </p:sp>
    </p:spTree>
    <p:extLst>
      <p:ext uri="{BB962C8B-B14F-4D97-AF65-F5344CB8AC3E}">
        <p14:creationId xmlns:p14="http://schemas.microsoft.com/office/powerpoint/2010/main" val="411453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Rectangle 7"/>
          <p:cNvSpPr/>
          <p:nvPr userDrawn="1"/>
        </p:nvSpPr>
        <p:spPr>
          <a:xfrm>
            <a:off x="3898321" y="1639296"/>
            <a:ext cx="4692172" cy="4542936"/>
          </a:xfrm>
          <a:prstGeom prst="rect">
            <a:avLst/>
          </a:prstGeom>
          <a:gradFill flip="none" rotWithShape="1">
            <a:gsLst>
              <a:gs pos="0">
                <a:srgbClr val="EB9930">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270000" y="1639296"/>
            <a:ext cx="2628321" cy="4542936"/>
          </a:xfrm>
          <a:prstGeom prst="rect">
            <a:avLst/>
          </a:prstGeom>
          <a:solidFill>
            <a:srgbClr val="EB99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p:cNvSpPr>
            <a:spLocks noGrp="1"/>
          </p:cNvSpPr>
          <p:nvPr>
            <p:ph type="sldNum" sz="quarter" idx="12"/>
          </p:nvPr>
        </p:nvSpPr>
        <p:spPr/>
        <p:txBody>
          <a:bodyPr/>
          <a:lstStyle/>
          <a:p>
            <a:fld id="{871ED5B1-8C00-CC40-873C-EACB2A1ED593}" type="slidenum">
              <a:rPr lang="en-US" smtClean="0"/>
              <a:t>‹#›</a:t>
            </a:fld>
            <a:endParaRPr lang="en-US" dirty="0" smtClean="0"/>
          </a:p>
        </p:txBody>
      </p:sp>
      <p:sp>
        <p:nvSpPr>
          <p:cNvPr id="4" name="Rectangle 3"/>
          <p:cNvSpPr/>
          <p:nvPr userDrawn="1"/>
        </p:nvSpPr>
        <p:spPr>
          <a:xfrm>
            <a:off x="1270000" y="1305237"/>
            <a:ext cx="2628321" cy="334060"/>
          </a:xfrm>
          <a:prstGeom prst="rect">
            <a:avLst/>
          </a:prstGeom>
          <a:solidFill>
            <a:srgbClr val="870A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0A21"/>
              </a:solidFill>
            </a:endParaRPr>
          </a:p>
        </p:txBody>
      </p:sp>
      <p:sp>
        <p:nvSpPr>
          <p:cNvPr id="9" name="Rectangle 8"/>
          <p:cNvSpPr/>
          <p:nvPr userDrawn="1"/>
        </p:nvSpPr>
        <p:spPr>
          <a:xfrm>
            <a:off x="3898321" y="1305237"/>
            <a:ext cx="4692172" cy="334060"/>
          </a:xfrm>
          <a:prstGeom prst="rect">
            <a:avLst/>
          </a:prstGeom>
          <a:solidFill>
            <a:srgbClr val="870A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B9930"/>
              </a:solidFill>
            </a:endParaRPr>
          </a:p>
        </p:txBody>
      </p:sp>
      <p:cxnSp>
        <p:nvCxnSpPr>
          <p:cNvPr id="10" name="Straight Connector 9"/>
          <p:cNvCxnSpPr/>
          <p:nvPr userDrawn="1"/>
        </p:nvCxnSpPr>
        <p:spPr>
          <a:xfrm>
            <a:off x="3897698" y="1239684"/>
            <a:ext cx="0" cy="506995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70000" y="1704573"/>
            <a:ext cx="7320493" cy="4559504"/>
          </a:xfrm>
          <a:noFill/>
        </p:spPr>
        <p:txBody>
          <a:bodyPr lIns="91440" anchor="t">
            <a:normAutofit/>
          </a:bodyPr>
          <a:lstStyle>
            <a:lvl1pPr marL="57150" indent="-57150" algn="l">
              <a:lnSpc>
                <a:spcPct val="150000"/>
              </a:lnSpc>
              <a:tabLst>
                <a:tab pos="2744788" algn="l"/>
              </a:tabLst>
              <a:defRPr sz="1200" b="1" cap="none"/>
            </a:lvl1pPr>
          </a:lstStyle>
          <a:p>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br>
              <a:rPr lang="en-US" dirty="0" smtClean="0"/>
            </a:br>
            <a:r>
              <a:rPr lang="en-US" dirty="0" smtClean="0"/>
              <a:t>Click to edit Master title style	Click to edit Master title style</a:t>
            </a:r>
            <a:endParaRPr lang="en-US" dirty="0"/>
          </a:p>
        </p:txBody>
      </p:sp>
      <p:sp>
        <p:nvSpPr>
          <p:cNvPr id="15" name="Text Placeholder 14"/>
          <p:cNvSpPr>
            <a:spLocks noGrp="1"/>
          </p:cNvSpPr>
          <p:nvPr>
            <p:ph type="body" sz="quarter" idx="13"/>
          </p:nvPr>
        </p:nvSpPr>
        <p:spPr>
          <a:xfrm>
            <a:off x="1270464" y="1348837"/>
            <a:ext cx="2627312" cy="355736"/>
          </a:xfrm>
        </p:spPr>
        <p:txBody>
          <a:bodyPr lIns="91440"/>
          <a:lstStyle>
            <a:lvl1pPr>
              <a:defRPr sz="1400">
                <a:solidFill>
                  <a:schemeClr val="bg1"/>
                </a:solidFill>
              </a:defRPr>
            </a:lvl1pPr>
          </a:lstStyle>
          <a:p>
            <a:pPr lvl="0"/>
            <a:r>
              <a:rPr lang="en-US" dirty="0" smtClean="0"/>
              <a:t>Click to edit</a:t>
            </a:r>
            <a:endParaRPr lang="en-US" dirty="0"/>
          </a:p>
        </p:txBody>
      </p:sp>
      <p:sp>
        <p:nvSpPr>
          <p:cNvPr id="16" name="Text Placeholder 14"/>
          <p:cNvSpPr>
            <a:spLocks noGrp="1"/>
          </p:cNvSpPr>
          <p:nvPr>
            <p:ph type="body" sz="quarter" idx="14"/>
          </p:nvPr>
        </p:nvSpPr>
        <p:spPr>
          <a:xfrm>
            <a:off x="4004161" y="1348837"/>
            <a:ext cx="2627312" cy="355736"/>
          </a:xfrm>
        </p:spPr>
        <p:txBody>
          <a:bodyPr lIns="91440"/>
          <a:lstStyle>
            <a:lvl1pPr>
              <a:defRPr sz="1400">
                <a:solidFill>
                  <a:schemeClr val="bg1"/>
                </a:solidFill>
              </a:defRPr>
            </a:lvl1pPr>
          </a:lstStyle>
          <a:p>
            <a:pPr lvl="0"/>
            <a:r>
              <a:rPr lang="en-US" dirty="0" smtClean="0"/>
              <a:t>Click to edit</a:t>
            </a:r>
            <a:endParaRPr lang="en-US" dirty="0"/>
          </a:p>
        </p:txBody>
      </p:sp>
      <p:sp>
        <p:nvSpPr>
          <p:cNvPr id="12" name="Title 1"/>
          <p:cNvSpPr txBox="1">
            <a:spLocks/>
          </p:cNvSpPr>
          <p:nvPr userDrawn="1"/>
        </p:nvSpPr>
        <p:spPr>
          <a:xfrm>
            <a:off x="1270000" y="1"/>
            <a:ext cx="6623783" cy="901290"/>
          </a:xfrm>
          <a:prstGeom prst="rect">
            <a:avLst/>
          </a:prstGeom>
        </p:spPr>
        <p:txBody>
          <a:bodyPr vert="horz" lIns="0" tIns="0" rIns="0" bIns="0" rtlCol="0" anchor="ctr" anchorCtr="0">
            <a:normAutofit/>
          </a:bodyPr>
          <a:lstStyle>
            <a:lvl1pPr algn="l" defTabSz="457200" rtl="0" eaLnBrk="1" latinLnBrk="0" hangingPunct="1">
              <a:spcBef>
                <a:spcPct val="0"/>
              </a:spcBef>
              <a:buNone/>
              <a:tabLst/>
              <a:defRPr sz="2600" b="1" i="0" kern="1200" baseline="0">
                <a:solidFill>
                  <a:srgbClr val="FFFFFF"/>
                </a:solidFill>
                <a:latin typeface="Arial"/>
                <a:ea typeface="+mj-ea"/>
                <a:cs typeface="+mj-cs"/>
              </a:defRPr>
            </a:lvl1pPr>
          </a:lstStyle>
          <a:p>
            <a:r>
              <a:rPr lang="en-US" smtClean="0"/>
              <a:t/>
            </a:r>
            <a:br>
              <a:rPr lang="en-US" smtClean="0"/>
            </a:br>
            <a:r>
              <a:rPr lang="en-US" smtClean="0"/>
              <a:t>Click to edit Master title style</a:t>
            </a:r>
            <a:endParaRPr lang="en-US" dirty="0"/>
          </a:p>
        </p:txBody>
      </p:sp>
    </p:spTree>
    <p:extLst>
      <p:ext uri="{BB962C8B-B14F-4D97-AF65-F5344CB8AC3E}">
        <p14:creationId xmlns:p14="http://schemas.microsoft.com/office/powerpoint/2010/main" val="3839366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3.xml"/><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NPSTC_Powerpoint Layouts a.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827161" y="2312610"/>
            <a:ext cx="6859638" cy="1589392"/>
          </a:xfrm>
          <a:prstGeom prst="rect">
            <a:avLst/>
          </a:prstGeom>
        </p:spPr>
        <p:txBody>
          <a:bodyPr vert="horz" lIns="0" tIns="0" rIns="0" bIns="0" rtlCol="0" anchor="ctr" anchorCtr="0">
            <a:noAutofit/>
          </a:body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925871" y="4342580"/>
            <a:ext cx="7760928" cy="1388221"/>
          </a:xfrm>
          <a:prstGeom prst="rect">
            <a:avLst/>
          </a:prstGeom>
        </p:spPr>
        <p:txBody>
          <a:bodyPr vert="horz" lIns="0" tIns="0" rIns="0" bIns="0" rtlCol="0">
            <a:noAutofit/>
          </a:bodyPr>
          <a:lstStyle/>
          <a:p>
            <a:pPr lvl="0"/>
            <a:r>
              <a:rPr lang="en-US" dirty="0" smtClean="0"/>
              <a:t>Click to edit Master text styles</a:t>
            </a:r>
          </a:p>
        </p:txBody>
      </p:sp>
      <p:sp>
        <p:nvSpPr>
          <p:cNvPr id="10" name="TextBox 9"/>
          <p:cNvSpPr txBox="1"/>
          <p:nvPr userDrawn="1"/>
        </p:nvSpPr>
        <p:spPr>
          <a:xfrm>
            <a:off x="460529" y="5873561"/>
            <a:ext cx="8219767" cy="78483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0" u="none" strike="noStrike" kern="1200" baseline="0" dirty="0" smtClean="0">
                <a:solidFill>
                  <a:schemeClr val="bg1"/>
                </a:solidFill>
                <a:latin typeface="Arial"/>
                <a:ea typeface="+mn-ea"/>
                <a:cs typeface="+mn-cs"/>
              </a:rPr>
              <a:t>The member organizations of the National Public Safety Telecommunications Council are grateful to the Department of Homeland Security’s </a:t>
            </a:r>
            <a:br>
              <a:rPr lang="en-US" sz="900" b="0" i="0" u="none" strike="noStrike" kern="1200" baseline="0" dirty="0" smtClean="0">
                <a:solidFill>
                  <a:schemeClr val="bg1"/>
                </a:solidFill>
                <a:latin typeface="Arial"/>
                <a:ea typeface="+mn-ea"/>
                <a:cs typeface="+mn-cs"/>
              </a:rPr>
            </a:br>
            <a:r>
              <a:rPr lang="en-US" sz="900" b="0" i="0" u="none" strike="noStrike" kern="1200" baseline="0" dirty="0" smtClean="0">
                <a:solidFill>
                  <a:schemeClr val="bg1"/>
                </a:solidFill>
                <a:latin typeface="Arial"/>
                <a:ea typeface="+mn-ea"/>
                <a:cs typeface="+mn-cs"/>
              </a:rPr>
              <a:t>Science and Technology Directorate, Office for Interoperability and Compatibility (OIC) and the National Protection and Programs Directorate,</a:t>
            </a:r>
            <a:br>
              <a:rPr lang="en-US" sz="900" b="0" i="0" u="none" strike="noStrike" kern="1200" baseline="0" dirty="0" smtClean="0">
                <a:solidFill>
                  <a:schemeClr val="bg1"/>
                </a:solidFill>
                <a:latin typeface="Arial"/>
                <a:ea typeface="+mn-ea"/>
                <a:cs typeface="+mn-cs"/>
              </a:rPr>
            </a:br>
            <a:r>
              <a:rPr lang="en-US" sz="900" b="0" i="0" u="none" strike="noStrike" kern="1200" baseline="0" dirty="0" smtClean="0">
                <a:solidFill>
                  <a:schemeClr val="bg1"/>
                </a:solidFill>
                <a:latin typeface="Arial"/>
                <a:ea typeface="+mn-ea"/>
                <a:cs typeface="+mn-cs"/>
              </a:rPr>
              <a:t> Office of Emergency Communications (OEC) Points of view or opinions expressed are those of the originators and do not necessarily represent </a:t>
            </a:r>
            <a:br>
              <a:rPr lang="en-US" sz="900" b="0" i="0" u="none" strike="noStrike" kern="1200" baseline="0" dirty="0" smtClean="0">
                <a:solidFill>
                  <a:schemeClr val="bg1"/>
                </a:solidFill>
                <a:latin typeface="Arial"/>
                <a:ea typeface="+mn-ea"/>
                <a:cs typeface="+mn-cs"/>
              </a:rPr>
            </a:br>
            <a:r>
              <a:rPr lang="en-US" sz="900" b="0" i="0" u="none" strike="noStrike" kern="1200" baseline="0" dirty="0" smtClean="0">
                <a:solidFill>
                  <a:schemeClr val="bg1"/>
                </a:solidFill>
                <a:latin typeface="Arial"/>
                <a:ea typeface="+mn-ea"/>
                <a:cs typeface="+mn-cs"/>
              </a:rPr>
              <a:t>the official position or policies of the U.S. Department of Homeland Security.</a:t>
            </a:r>
          </a:p>
          <a:p>
            <a:pPr algn="ctr"/>
            <a:endParaRPr lang="en-US" sz="900" b="0" baseline="0" dirty="0">
              <a:solidFill>
                <a:schemeClr val="bg1"/>
              </a:solidFill>
              <a:latin typeface="Arial"/>
            </a:endParaRPr>
          </a:p>
        </p:txBody>
      </p:sp>
    </p:spTree>
    <p:extLst>
      <p:ext uri="{BB962C8B-B14F-4D97-AF65-F5344CB8AC3E}">
        <p14:creationId xmlns:p14="http://schemas.microsoft.com/office/powerpoint/2010/main" val="476192265"/>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800" b="1" i="0" kern="1200" baseline="0">
          <a:solidFill>
            <a:schemeClr val="bg1"/>
          </a:solidFill>
          <a:latin typeface="Arial"/>
          <a:ea typeface="+mj-ea"/>
          <a:cs typeface="Arial"/>
        </a:defRPr>
      </a:lvl1pPr>
    </p:titleStyle>
    <p:bodyStyle>
      <a:lvl1pPr marL="0" indent="0" algn="ctr" defTabSz="457200" rtl="0" eaLnBrk="1" latinLnBrk="0" hangingPunct="1">
        <a:spcBef>
          <a:spcPct val="20000"/>
        </a:spcBef>
        <a:buFontTx/>
        <a:buNone/>
        <a:defRPr sz="1800" b="1" i="0" kern="1200" baseline="0">
          <a:solidFill>
            <a:schemeClr val="bg1"/>
          </a:solidFill>
          <a:latin typeface="Arial"/>
          <a:ea typeface="+mn-ea"/>
          <a:cs typeface="+mn-cs"/>
        </a:defRPr>
      </a:lvl1pPr>
      <a:lvl2pPr marL="457200" indent="0" algn="ctr" defTabSz="457200" rtl="0" eaLnBrk="1" latinLnBrk="0" hangingPunct="1">
        <a:spcBef>
          <a:spcPct val="20000"/>
        </a:spcBef>
        <a:buFontTx/>
        <a:buNone/>
        <a:defRPr sz="1800" b="1" i="0" kern="1200" baseline="0">
          <a:solidFill>
            <a:schemeClr val="bg1"/>
          </a:solidFill>
          <a:latin typeface="Arial"/>
          <a:ea typeface="+mn-ea"/>
          <a:cs typeface="+mn-cs"/>
        </a:defRPr>
      </a:lvl2pPr>
      <a:lvl3pPr marL="914400" indent="0" algn="ctr" defTabSz="457200" rtl="0" eaLnBrk="1" latinLnBrk="0" hangingPunct="1">
        <a:spcBef>
          <a:spcPct val="20000"/>
        </a:spcBef>
        <a:buFontTx/>
        <a:buNone/>
        <a:defRPr sz="1800" b="1" i="0" kern="1200" baseline="0">
          <a:solidFill>
            <a:schemeClr val="bg1"/>
          </a:solidFill>
          <a:latin typeface="Arial"/>
          <a:ea typeface="+mn-ea"/>
          <a:cs typeface="+mn-cs"/>
        </a:defRPr>
      </a:lvl3pPr>
      <a:lvl4pPr marL="1371600" indent="0" algn="ctr" defTabSz="457200" rtl="0" eaLnBrk="1" latinLnBrk="0" hangingPunct="1">
        <a:spcBef>
          <a:spcPct val="20000"/>
        </a:spcBef>
        <a:buFontTx/>
        <a:buNone/>
        <a:defRPr sz="1800" b="1" i="0" kern="1200" baseline="0">
          <a:solidFill>
            <a:schemeClr val="bg1"/>
          </a:solidFill>
          <a:latin typeface="Arial"/>
          <a:ea typeface="+mn-ea"/>
          <a:cs typeface="+mn-cs"/>
        </a:defRPr>
      </a:lvl4pPr>
      <a:lvl5pPr marL="1828800" indent="0" algn="ctr" defTabSz="457200" rtl="0" eaLnBrk="1" latinLnBrk="0" hangingPunct="1">
        <a:spcBef>
          <a:spcPct val="20000"/>
        </a:spcBef>
        <a:buFontTx/>
        <a:buNone/>
        <a:defRPr sz="1800" b="1" i="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PSTC_Powerpoint Layouts 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4" y="0"/>
            <a:ext cx="9144000" cy="6858000"/>
          </a:xfrm>
          <a:prstGeom prst="rect">
            <a:avLst/>
          </a:prstGeom>
        </p:spPr>
      </p:pic>
      <p:sp>
        <p:nvSpPr>
          <p:cNvPr id="2" name="Title Placeholder 1"/>
          <p:cNvSpPr>
            <a:spLocks noGrp="1"/>
          </p:cNvSpPr>
          <p:nvPr>
            <p:ph type="title"/>
          </p:nvPr>
        </p:nvSpPr>
        <p:spPr>
          <a:xfrm>
            <a:off x="1835355" y="2293897"/>
            <a:ext cx="6851446" cy="1614658"/>
          </a:xfrm>
          <a:prstGeom prst="rect">
            <a:avLst/>
          </a:prstGeom>
        </p:spPr>
        <p:txBody>
          <a:bodyPr vert="horz" lIns="0" tIns="0" rIns="0" bIns="0" rtlCol="0" anchor="ctr" anchorCtr="0">
            <a:noAutofit/>
          </a:body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925871" y="4351007"/>
            <a:ext cx="7760929" cy="1091909"/>
          </a:xfrm>
          <a:prstGeom prst="rect">
            <a:avLst/>
          </a:prstGeom>
        </p:spPr>
        <p:txBody>
          <a:bodyPr vert="horz" lIns="0" tIns="0" rIns="91440" bIns="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467453" y="6356350"/>
            <a:ext cx="573292" cy="365125"/>
          </a:xfrm>
          <a:prstGeom prst="rect">
            <a:avLst/>
          </a:prstGeom>
        </p:spPr>
        <p:txBody>
          <a:bodyPr vert="horz" lIns="91440" tIns="45720" rIns="91440" bIns="45720" rtlCol="0" anchor="ctr"/>
          <a:lstStyle>
            <a:lvl1pPr algn="l">
              <a:defRPr sz="900">
                <a:solidFill>
                  <a:schemeClr val="bg1"/>
                </a:solidFill>
                <a:latin typeface="Arial"/>
                <a:cs typeface="Arial"/>
              </a:defRPr>
            </a:lvl1pPr>
          </a:lstStyle>
          <a:p>
            <a:fld id="{B13EEC7F-7671-1C4C-BD4C-5EC692AA33DB}" type="slidenum">
              <a:rPr lang="en-US" smtClean="0"/>
              <a:pPr/>
              <a:t>‹#›</a:t>
            </a:fld>
            <a:endParaRPr lang="en-US" dirty="0"/>
          </a:p>
        </p:txBody>
      </p:sp>
      <p:sp>
        <p:nvSpPr>
          <p:cNvPr id="7" name="TextBox 6"/>
          <p:cNvSpPr txBox="1"/>
          <p:nvPr userDrawn="1"/>
        </p:nvSpPr>
        <p:spPr>
          <a:xfrm>
            <a:off x="1614128" y="6356350"/>
            <a:ext cx="7072671" cy="415498"/>
          </a:xfrm>
          <a:prstGeom prst="rect">
            <a:avLst/>
          </a:prstGeom>
          <a:noFill/>
        </p:spPr>
        <p:txBody>
          <a:bodyPr wrap="square" lIns="0" tIns="0" b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0" u="none" strike="noStrike" kern="1200" baseline="0" dirty="0" smtClean="0">
                <a:solidFill>
                  <a:schemeClr val="tx1"/>
                </a:solidFill>
                <a:latin typeface="Arial"/>
                <a:ea typeface="+mn-ea"/>
                <a:cs typeface="+mn-cs"/>
              </a:rPr>
              <a:t>NPSTC is a federation of organizations whose mission is to improve public safety communications </a:t>
            </a:r>
            <a:br>
              <a:rPr lang="en-US" sz="900" b="0" i="0" u="none" strike="noStrike" kern="1200" baseline="0" dirty="0" smtClean="0">
                <a:solidFill>
                  <a:schemeClr val="tx1"/>
                </a:solidFill>
                <a:latin typeface="Arial"/>
                <a:ea typeface="+mn-ea"/>
                <a:cs typeface="+mn-cs"/>
              </a:rPr>
            </a:br>
            <a:r>
              <a:rPr lang="en-US" sz="900" b="0" i="0" u="none" strike="noStrike" kern="1200" baseline="0" dirty="0" smtClean="0">
                <a:solidFill>
                  <a:schemeClr val="tx1"/>
                </a:solidFill>
                <a:latin typeface="Arial"/>
                <a:ea typeface="+mn-ea"/>
                <a:cs typeface="+mn-cs"/>
              </a:rPr>
              <a:t>and interoperability through collaborative leadership.</a:t>
            </a:r>
          </a:p>
          <a:p>
            <a:pPr algn="ctr"/>
            <a:endParaRPr lang="en-US" sz="900" baseline="0" dirty="0">
              <a:latin typeface="Arial"/>
            </a:endParaRPr>
          </a:p>
        </p:txBody>
      </p:sp>
    </p:spTree>
    <p:extLst>
      <p:ext uri="{BB962C8B-B14F-4D97-AF65-F5344CB8AC3E}">
        <p14:creationId xmlns:p14="http://schemas.microsoft.com/office/powerpoint/2010/main" val="1321483569"/>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800" b="1" kern="1200" baseline="0">
          <a:solidFill>
            <a:srgbClr val="FFFFFF"/>
          </a:solidFill>
          <a:latin typeface="Arial"/>
          <a:ea typeface="+mj-ea"/>
          <a:cs typeface="Arial"/>
        </a:defRPr>
      </a:lvl1pPr>
    </p:titleStyle>
    <p:bodyStyle>
      <a:lvl1pPr marL="0" indent="0" algn="ctr" defTabSz="457200" rtl="0" eaLnBrk="1" latinLnBrk="0" hangingPunct="1">
        <a:spcBef>
          <a:spcPct val="20000"/>
        </a:spcBef>
        <a:buFontTx/>
        <a:buNone/>
        <a:defRPr sz="1800" b="1" kern="1200" baseline="0">
          <a:solidFill>
            <a:schemeClr val="tx1"/>
          </a:solidFill>
          <a:latin typeface="Arial"/>
          <a:ea typeface="+mn-ea"/>
          <a:cs typeface="Arial"/>
        </a:defRPr>
      </a:lvl1pPr>
      <a:lvl2pPr marL="457200" indent="0" algn="ctr" defTabSz="457200" rtl="0" eaLnBrk="1" latinLnBrk="0" hangingPunct="1">
        <a:spcBef>
          <a:spcPct val="20000"/>
        </a:spcBef>
        <a:buFontTx/>
        <a:buNone/>
        <a:defRPr sz="1800" b="1" kern="1200">
          <a:solidFill>
            <a:schemeClr val="tx1"/>
          </a:solidFill>
          <a:latin typeface="Arial"/>
          <a:ea typeface="+mn-ea"/>
          <a:cs typeface="Arial"/>
        </a:defRPr>
      </a:lvl2pPr>
      <a:lvl3pPr marL="914400" indent="0" algn="ctr" defTabSz="457200" rtl="0" eaLnBrk="1" latinLnBrk="0" hangingPunct="1">
        <a:spcBef>
          <a:spcPct val="20000"/>
        </a:spcBef>
        <a:buFontTx/>
        <a:buNone/>
        <a:defRPr sz="1800" b="1" kern="1200">
          <a:solidFill>
            <a:schemeClr val="tx1"/>
          </a:solidFill>
          <a:latin typeface="Arial"/>
          <a:ea typeface="+mn-ea"/>
          <a:cs typeface="Arial"/>
        </a:defRPr>
      </a:lvl3pPr>
      <a:lvl4pPr marL="1371600" indent="0" algn="ctr" defTabSz="457200" rtl="0" eaLnBrk="1" latinLnBrk="0" hangingPunct="1">
        <a:spcBef>
          <a:spcPct val="20000"/>
        </a:spcBef>
        <a:buFontTx/>
        <a:buNone/>
        <a:defRPr sz="1800" b="1" kern="1200">
          <a:solidFill>
            <a:schemeClr val="tx1"/>
          </a:solidFill>
          <a:latin typeface="Arial"/>
          <a:ea typeface="+mn-ea"/>
          <a:cs typeface="Arial"/>
        </a:defRPr>
      </a:lvl4pPr>
      <a:lvl5pPr marL="1828800" indent="0" algn="ctr" defTabSz="457200" rtl="0" eaLnBrk="1" latinLnBrk="0" hangingPunct="1">
        <a:spcBef>
          <a:spcPct val="20000"/>
        </a:spcBef>
        <a:buFontTx/>
        <a:buNone/>
        <a:defRPr sz="1800" b="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PSTC_Powerpoint Layouts c.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270000" y="1"/>
            <a:ext cx="6623783" cy="901290"/>
          </a:xfrm>
          <a:prstGeom prst="rect">
            <a:avLst/>
          </a:prstGeom>
        </p:spPr>
        <p:txBody>
          <a:bodyPr vert="horz" lIns="0" tIns="0" rIns="0" bIns="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70001" y="1214013"/>
            <a:ext cx="6964515" cy="4496889"/>
          </a:xfrm>
          <a:prstGeom prst="rect">
            <a:avLst/>
          </a:prstGeom>
        </p:spPr>
        <p:txBody>
          <a:bodyPr vert="horz" lIns="0" tIns="0" rIns="0" bIns="0" rtlCol="0">
            <a:noAutofit/>
          </a:bodyPr>
          <a:lstStyle/>
          <a:p>
            <a:pPr marL="342900" indent="-342900">
              <a:buFont typeface="Arial"/>
              <a:buChar char="•"/>
            </a:pPr>
            <a:r>
              <a:rPr lang="en-US" b="0" dirty="0" smtClean="0"/>
              <a:t>First Level</a:t>
            </a:r>
          </a:p>
          <a:p>
            <a:pPr marL="800100" lvl="1" indent="-342900" algn="l">
              <a:buFont typeface="Lucida Grande"/>
              <a:buChar char="–"/>
            </a:pPr>
            <a:r>
              <a:rPr lang="en-US" sz="2000" b="0" dirty="0" smtClean="0">
                <a:solidFill>
                  <a:srgbClr val="000000"/>
                </a:solidFill>
              </a:rPr>
              <a:t>Second Level</a:t>
            </a:r>
          </a:p>
          <a:p>
            <a:pPr marL="1149350" lvl="1" indent="-342900" algn="l">
              <a:buFont typeface="Arial"/>
              <a:buChar char="•"/>
            </a:pPr>
            <a:r>
              <a:rPr lang="en-US" dirty="0" smtClean="0">
                <a:solidFill>
                  <a:srgbClr val="000000"/>
                </a:solidFill>
              </a:rPr>
              <a:t>Third Level</a:t>
            </a:r>
          </a:p>
          <a:p>
            <a:pPr marL="1493838" lvl="2" indent="-344488">
              <a:buFont typeface="Lucida Grande"/>
              <a:buChar char="–"/>
            </a:pPr>
            <a:r>
              <a:rPr lang="en-US" sz="1600" b="0" dirty="0" smtClean="0">
                <a:solidFill>
                  <a:srgbClr val="000000"/>
                </a:solidFill>
              </a:rPr>
              <a:t>Fourth Level</a:t>
            </a:r>
          </a:p>
          <a:p>
            <a:pPr marL="1716088" lvl="2" indent="-342900">
              <a:buFont typeface="Arial"/>
              <a:buChar char="•"/>
            </a:pPr>
            <a:r>
              <a:rPr lang="en-US" sz="1400" dirty="0" smtClean="0">
                <a:solidFill>
                  <a:srgbClr val="000000"/>
                </a:solidFill>
              </a:rPr>
              <a:t>Fifth Level</a:t>
            </a:r>
            <a:endParaRPr lang="en-US" sz="1400" b="0" dirty="0" smtClean="0">
              <a:solidFill>
                <a:srgbClr val="000000"/>
              </a:solidFill>
            </a:endParaRPr>
          </a:p>
        </p:txBody>
      </p:sp>
      <p:sp>
        <p:nvSpPr>
          <p:cNvPr id="6" name="Slide Number Placeholder 5"/>
          <p:cNvSpPr>
            <a:spLocks noGrp="1"/>
          </p:cNvSpPr>
          <p:nvPr>
            <p:ph type="sldNum" sz="quarter" idx="4"/>
          </p:nvPr>
        </p:nvSpPr>
        <p:spPr>
          <a:xfrm>
            <a:off x="457200" y="6375186"/>
            <a:ext cx="920815" cy="365125"/>
          </a:xfrm>
          <a:prstGeom prst="rect">
            <a:avLst/>
          </a:prstGeom>
        </p:spPr>
        <p:txBody>
          <a:bodyPr vert="horz" lIns="91440" tIns="45720" rIns="91440" bIns="45720" rtlCol="0" anchor="ctr"/>
          <a:lstStyle>
            <a:lvl1pPr algn="l">
              <a:defRPr sz="900" b="1" baseline="0">
                <a:solidFill>
                  <a:schemeClr val="tx1"/>
                </a:solidFill>
                <a:latin typeface="Arial"/>
              </a:defRPr>
            </a:lvl1pPr>
          </a:lstStyle>
          <a:p>
            <a:fld id="{30D3AE63-73E3-9349-A083-69103399FE14}" type="slidenum">
              <a:rPr lang="en-US" smtClean="0"/>
              <a:t>‹#›</a:t>
            </a:fld>
            <a:endParaRPr lang="en-US" dirty="0"/>
          </a:p>
        </p:txBody>
      </p:sp>
    </p:spTree>
    <p:extLst>
      <p:ext uri="{BB962C8B-B14F-4D97-AF65-F5344CB8AC3E}">
        <p14:creationId xmlns:p14="http://schemas.microsoft.com/office/powerpoint/2010/main" val="42908681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tabLst/>
        <a:defRPr sz="2600" b="1" i="0" kern="1200" baseline="0">
          <a:solidFill>
            <a:srgbClr val="FFFFFF"/>
          </a:solidFill>
          <a:latin typeface="Arial"/>
          <a:ea typeface="+mj-ea"/>
          <a:cs typeface="+mj-cs"/>
        </a:defRPr>
      </a:lvl1pPr>
    </p:titleStyle>
    <p:bodyStyle>
      <a:lvl1pPr marL="0" indent="0" algn="l" defTabSz="457200" rtl="0" eaLnBrk="1" latinLnBrk="0" hangingPunct="1">
        <a:spcBef>
          <a:spcPct val="20000"/>
        </a:spcBef>
        <a:buFontTx/>
        <a:buNone/>
        <a:defRPr sz="2400" b="1" kern="1200">
          <a:solidFill>
            <a:schemeClr val="tx1"/>
          </a:solidFill>
          <a:latin typeface="Arial"/>
          <a:ea typeface="+mn-ea"/>
          <a:cs typeface="Arial"/>
        </a:defRPr>
      </a:lvl1pPr>
      <a:lvl2pPr marL="1147763" indent="-341313" algn="l" defTabSz="457200" rtl="0" eaLnBrk="1" latinLnBrk="0" hangingPunct="1">
        <a:spcBef>
          <a:spcPct val="20000"/>
        </a:spcBef>
        <a:buClr>
          <a:schemeClr val="tx1"/>
        </a:buClr>
        <a:buFont typeface="Arial"/>
        <a:buChar char="•"/>
        <a:defRPr sz="1800" kern="1200">
          <a:solidFill>
            <a:schemeClr val="tx1"/>
          </a:solidFill>
          <a:latin typeface="Arial"/>
          <a:ea typeface="+mn-ea"/>
          <a:cs typeface="Arial"/>
        </a:defRPr>
      </a:lvl2pPr>
      <a:lvl3pPr marL="1606550" indent="-457200" algn="l" defTabSz="457200" rtl="0" eaLnBrk="1" latinLnBrk="0" hangingPunct="1">
        <a:lnSpc>
          <a:spcPct val="100000"/>
        </a:lnSpc>
        <a:spcBef>
          <a:spcPct val="20000"/>
        </a:spcBef>
        <a:spcAft>
          <a:spcPts val="600"/>
        </a:spcAft>
        <a:buClr>
          <a:schemeClr val="tx1"/>
        </a:buClr>
        <a:buFont typeface="Lucida Grande"/>
        <a:buChar char="–"/>
        <a:defRPr sz="1800" kern="1200">
          <a:solidFill>
            <a:schemeClr val="tx1"/>
          </a:solidFill>
          <a:latin typeface="Arial"/>
          <a:ea typeface="+mn-ea"/>
          <a:cs typeface="Arial"/>
        </a:defRPr>
      </a:lvl3pPr>
      <a:lvl4pPr marL="0" indent="-342900" algn="l" defTabSz="457200" rtl="0" eaLnBrk="1" latinLnBrk="0" hangingPunct="1">
        <a:lnSpc>
          <a:spcPct val="100000"/>
        </a:lnSpc>
        <a:spcBef>
          <a:spcPct val="20000"/>
        </a:spcBef>
        <a:spcAft>
          <a:spcPts val="600"/>
        </a:spcAft>
        <a:buClr>
          <a:schemeClr val="tx1"/>
        </a:buClr>
        <a:buFont typeface="Lucida Grande"/>
        <a:buChar char="—"/>
        <a:defRPr sz="1800" kern="1200">
          <a:solidFill>
            <a:schemeClr val="tx1"/>
          </a:solidFill>
          <a:latin typeface="Arial"/>
          <a:ea typeface="+mn-ea"/>
          <a:cs typeface="Arial"/>
        </a:defRPr>
      </a:lvl4pPr>
      <a:lvl5pPr marL="0" indent="-342900" algn="l" defTabSz="457200" rtl="0" eaLnBrk="1" latinLnBrk="0" hangingPunct="1">
        <a:lnSpc>
          <a:spcPct val="100000"/>
        </a:lnSpc>
        <a:spcBef>
          <a:spcPct val="20000"/>
        </a:spcBef>
        <a:spcAft>
          <a:spcPts val="600"/>
        </a:spcAft>
        <a:buClr>
          <a:schemeClr val="tx1"/>
        </a:buClr>
        <a:buFont typeface="Lucida Grande"/>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4.9 GHz </a:t>
            </a:r>
            <a:r>
              <a:rPr lang="en-US" dirty="0" smtClean="0"/>
              <a:t>National Plan </a:t>
            </a:r>
            <a:r>
              <a:rPr lang="en-US" dirty="0" smtClean="0"/>
              <a:t>Update</a:t>
            </a:r>
            <a:endParaRPr lang="en-US" dirty="0"/>
          </a:p>
        </p:txBody>
      </p:sp>
      <p:sp>
        <p:nvSpPr>
          <p:cNvPr id="3" name="Subtitle 2"/>
          <p:cNvSpPr>
            <a:spLocks noGrp="1"/>
          </p:cNvSpPr>
          <p:nvPr>
            <p:ph type="subTitle" idx="1"/>
          </p:nvPr>
        </p:nvSpPr>
        <p:spPr>
          <a:xfrm>
            <a:off x="705460" y="4071108"/>
            <a:ext cx="7752735" cy="1310807"/>
          </a:xfrm>
        </p:spPr>
        <p:txBody>
          <a:bodyPr/>
          <a:lstStyle/>
          <a:p>
            <a:r>
              <a:rPr lang="en-US" sz="1600" dirty="0" smtClean="0"/>
              <a:t>Ralph Haller</a:t>
            </a:r>
            <a:r>
              <a:rPr lang="en-US" sz="1600" dirty="0" smtClean="0"/>
              <a:t>, NPSTC Chair</a:t>
            </a:r>
            <a:r>
              <a:rPr lang="en-US" sz="1600" dirty="0" smtClean="0"/>
              <a:t/>
            </a:r>
            <a:br>
              <a:rPr lang="en-US" sz="1600" dirty="0" smtClean="0"/>
            </a:br>
            <a:r>
              <a:rPr lang="en-US" sz="1600" dirty="0" smtClean="0"/>
              <a:t/>
            </a:r>
            <a:br>
              <a:rPr lang="en-US" sz="1600" dirty="0" smtClean="0"/>
            </a:br>
            <a:r>
              <a:rPr lang="en-US" sz="1600" dirty="0" smtClean="0"/>
              <a:t>David </a:t>
            </a:r>
            <a:r>
              <a:rPr lang="en-US" sz="1600" dirty="0" smtClean="0"/>
              <a:t>Buchanan</a:t>
            </a:r>
            <a:r>
              <a:rPr lang="en-US" sz="1600" dirty="0"/>
              <a:t/>
            </a:r>
            <a:br>
              <a:rPr lang="en-US" sz="1600" dirty="0"/>
            </a:br>
            <a:r>
              <a:rPr lang="en-US" sz="1600" dirty="0" smtClean="0"/>
              <a:t>Chair, NPSTC Spectrum Management Committee</a:t>
            </a:r>
            <a:br>
              <a:rPr lang="en-US" sz="1600" dirty="0" smtClean="0"/>
            </a:br>
            <a:endParaRPr lang="en-US" sz="1600" dirty="0" smtClean="0"/>
          </a:p>
          <a:p>
            <a:r>
              <a:rPr lang="en-US" sz="1600" dirty="0" smtClean="0"/>
              <a:t>APCO International Annual Conference</a:t>
            </a:r>
            <a:br>
              <a:rPr lang="en-US" sz="1600" dirty="0" smtClean="0"/>
            </a:br>
            <a:r>
              <a:rPr lang="en-US" sz="1600" dirty="0" smtClean="0"/>
              <a:t>August 16, 2015</a:t>
            </a:r>
          </a:p>
        </p:txBody>
      </p:sp>
    </p:spTree>
    <p:extLst>
      <p:ext uri="{BB962C8B-B14F-4D97-AF65-F5344CB8AC3E}">
        <p14:creationId xmlns:p14="http://schemas.microsoft.com/office/powerpoint/2010/main" val="25556376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Local Control/Regional Plans</a:t>
            </a:r>
            <a:br>
              <a:rPr lang="en-US" altLang="en-US" dirty="0" smtClean="0"/>
            </a:br>
            <a:endParaRPr lang="en-US" altLang="en-US" dirty="0" smtClean="0"/>
          </a:p>
        </p:txBody>
      </p:sp>
      <p:sp>
        <p:nvSpPr>
          <p:cNvPr id="8195" name="Content Placeholder 2"/>
          <p:cNvSpPr>
            <a:spLocks noGrp="1"/>
          </p:cNvSpPr>
          <p:nvPr>
            <p:ph idx="1"/>
          </p:nvPr>
        </p:nvSpPr>
        <p:spPr>
          <a:xfrm>
            <a:off x="457200" y="1132626"/>
            <a:ext cx="8201025" cy="4423147"/>
          </a:xfrm>
        </p:spPr>
        <p:txBody>
          <a:bodyPr/>
          <a:lstStyle/>
          <a:p>
            <a:pPr marL="749300" lvl="1" indent="-292100"/>
            <a:r>
              <a:rPr lang="en-US" altLang="en-US" sz="2400" dirty="0" smtClean="0"/>
              <a:t>Fewer than 10 of the 55 regions filed </a:t>
            </a:r>
            <a:r>
              <a:rPr lang="en-US" altLang="en-US" sz="2400" dirty="0" smtClean="0"/>
              <a:t>plans.</a:t>
            </a:r>
            <a:endParaRPr lang="en-US" altLang="en-US" sz="2400" dirty="0" smtClean="0"/>
          </a:p>
          <a:p>
            <a:pPr marL="749300" lvl="1" indent="-292100"/>
            <a:r>
              <a:rPr lang="en-US" altLang="en-US" sz="2400" dirty="0" smtClean="0"/>
              <a:t>Current licensing process ignores regional </a:t>
            </a:r>
            <a:r>
              <a:rPr lang="en-US" altLang="en-US" sz="2400" dirty="0" smtClean="0"/>
              <a:t>plans. An applicant </a:t>
            </a:r>
            <a:r>
              <a:rPr lang="en-US" altLang="en-US" sz="2400" dirty="0" smtClean="0"/>
              <a:t>can apply for and obtain full 50 MHz over entire jurisdiction without notification to the </a:t>
            </a:r>
            <a:r>
              <a:rPr lang="en-US" altLang="en-US" sz="2400" dirty="0" smtClean="0"/>
              <a:t>region.</a:t>
            </a:r>
            <a:endParaRPr lang="en-US" altLang="en-US" sz="2400" dirty="0"/>
          </a:p>
          <a:p>
            <a:pPr marL="749300" lvl="1" indent="-292100"/>
            <a:r>
              <a:rPr lang="en-US" altLang="en-US" sz="2400" dirty="0" smtClean="0"/>
              <a:t>The NPSTC plan </a:t>
            </a:r>
            <a:r>
              <a:rPr lang="en-US" altLang="en-US" sz="2400" dirty="0" smtClean="0"/>
              <a:t>recognizes different needs in different </a:t>
            </a:r>
            <a:r>
              <a:rPr lang="en-US" altLang="en-US" sz="2400" dirty="0" smtClean="0"/>
              <a:t>areas.</a:t>
            </a:r>
            <a:endParaRPr lang="en-US" altLang="en-US" sz="2400" dirty="0" smtClean="0"/>
          </a:p>
          <a:p>
            <a:pPr marL="749300" lvl="1" indent="-292100"/>
            <a:r>
              <a:rPr lang="en-US" altLang="en-US" sz="2400" dirty="0" smtClean="0"/>
              <a:t>The NPSTC plan can actually strengthen regional plans; it recommends a new 120 day window to file regional </a:t>
            </a:r>
            <a:r>
              <a:rPr lang="en-US" altLang="en-US" sz="2400" dirty="0" smtClean="0"/>
              <a:t>plans.</a:t>
            </a:r>
            <a:endParaRPr lang="en-US" altLang="en-US" sz="2400" dirty="0" smtClean="0"/>
          </a:p>
        </p:txBody>
      </p:sp>
      <p:sp>
        <p:nvSpPr>
          <p:cNvPr id="2" name="Slide Number Placeholder 1"/>
          <p:cNvSpPr>
            <a:spLocks noGrp="1"/>
          </p:cNvSpPr>
          <p:nvPr>
            <p:ph type="sldNum" sz="quarter" idx="12"/>
          </p:nvPr>
        </p:nvSpPr>
        <p:spPr/>
        <p:txBody>
          <a:bodyPr/>
          <a:lstStyle/>
          <a:p>
            <a:fld id="{17272355-F3BB-024F-AD33-5777A50EBE71}" type="slidenum">
              <a:rPr lang="en-US" smtClean="0"/>
              <a:t>10</a:t>
            </a:fld>
            <a:endParaRPr lang="en-US" dirty="0" smtClean="0"/>
          </a:p>
        </p:txBody>
      </p:sp>
    </p:spTree>
    <p:extLst>
      <p:ext uri="{BB962C8B-B14F-4D97-AF65-F5344CB8AC3E}">
        <p14:creationId xmlns:p14="http://schemas.microsoft.com/office/powerpoint/2010/main" val="61301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Spectrum Efficiency</a:t>
            </a:r>
          </a:p>
        </p:txBody>
      </p:sp>
      <p:sp>
        <p:nvSpPr>
          <p:cNvPr id="9219" name="Content Placeholder 2"/>
          <p:cNvSpPr>
            <a:spLocks noGrp="1"/>
          </p:cNvSpPr>
          <p:nvPr>
            <p:ph idx="1"/>
          </p:nvPr>
        </p:nvSpPr>
        <p:spPr>
          <a:xfrm>
            <a:off x="929268" y="1112413"/>
            <a:ext cx="7694032" cy="4666087"/>
          </a:xfrm>
        </p:spPr>
        <p:txBody>
          <a:bodyPr/>
          <a:lstStyle/>
          <a:p>
            <a:pPr marL="342900" indent="-342900">
              <a:spcBef>
                <a:spcPts val="1000"/>
              </a:spcBef>
              <a:buFont typeface="Arial" panose="020B0604020202020204" pitchFamily="34" charset="0"/>
              <a:buChar char="•"/>
            </a:pPr>
            <a:r>
              <a:rPr lang="en-US" altLang="en-US" b="0" dirty="0" smtClean="0"/>
              <a:t>Current rules allow multiple licensees in the same area to have all 50 </a:t>
            </a:r>
            <a:r>
              <a:rPr lang="en-US" altLang="en-US" b="0" dirty="0" err="1" smtClean="0"/>
              <a:t>MHz.</a:t>
            </a:r>
            <a:endParaRPr lang="en-US" altLang="en-US" b="0" dirty="0" smtClean="0"/>
          </a:p>
          <a:p>
            <a:pPr marL="342900" indent="-342900">
              <a:spcBef>
                <a:spcPts val="1000"/>
              </a:spcBef>
              <a:buFont typeface="Arial" panose="020B0604020202020204" pitchFamily="34" charset="0"/>
              <a:buChar char="•"/>
            </a:pPr>
            <a:r>
              <a:rPr lang="en-US" altLang="en-US" b="0" dirty="0" smtClean="0"/>
              <a:t>The NPSTC </a:t>
            </a:r>
            <a:r>
              <a:rPr lang="en-US" altLang="en-US" b="0" dirty="0" smtClean="0"/>
              <a:t>plan would limit channel aggregation to 10 MHz, however:</a:t>
            </a:r>
          </a:p>
          <a:p>
            <a:pPr marL="635000" lvl="1" indent="-292100">
              <a:spcBef>
                <a:spcPts val="1000"/>
              </a:spcBef>
              <a:buFont typeface="Lucida Grande"/>
              <a:buChar char="–"/>
            </a:pPr>
            <a:r>
              <a:rPr lang="en-US" altLang="en-US" sz="2000" dirty="0" smtClean="0"/>
              <a:t>If 10 MHz does not work for a region, the provisions of the NPSTC plan would allow an RPC to specify greater aggregation in its </a:t>
            </a:r>
            <a:r>
              <a:rPr lang="en-US" altLang="en-US" sz="2000" dirty="0" smtClean="0"/>
              <a:t>plan.</a:t>
            </a:r>
            <a:endParaRPr lang="en-US" altLang="en-US" sz="2000" dirty="0" smtClean="0"/>
          </a:p>
          <a:p>
            <a:pPr marL="342900" indent="-342900">
              <a:spcBef>
                <a:spcPts val="1000"/>
              </a:spcBef>
              <a:buFont typeface="Arial" panose="020B0604020202020204" pitchFamily="34" charset="0"/>
              <a:buChar char="•"/>
            </a:pPr>
            <a:r>
              <a:rPr lang="en-US" altLang="en-US" b="0" dirty="0" smtClean="0"/>
              <a:t>An increasing number of 4.9 GHz applications are for point-to-point operations.  The NPSTC </a:t>
            </a:r>
            <a:r>
              <a:rPr lang="en-US" altLang="en-US" b="0" dirty="0" smtClean="0"/>
              <a:t>plan </a:t>
            </a:r>
            <a:r>
              <a:rPr lang="en-US" altLang="en-US" b="0" dirty="0" smtClean="0"/>
              <a:t>proposes application of some Part 101 technical rules which increase channel reuse, and improve spectral </a:t>
            </a:r>
            <a:r>
              <a:rPr lang="en-US" altLang="en-US" b="0" dirty="0" smtClean="0"/>
              <a:t>efficiency.</a:t>
            </a:r>
            <a:endParaRPr lang="en-US" altLang="en-US" b="0" dirty="0" smtClean="0"/>
          </a:p>
        </p:txBody>
      </p:sp>
      <p:sp>
        <p:nvSpPr>
          <p:cNvPr id="2" name="Slide Number Placeholder 1"/>
          <p:cNvSpPr>
            <a:spLocks noGrp="1"/>
          </p:cNvSpPr>
          <p:nvPr>
            <p:ph type="sldNum" sz="quarter" idx="12"/>
          </p:nvPr>
        </p:nvSpPr>
        <p:spPr/>
        <p:txBody>
          <a:bodyPr/>
          <a:lstStyle/>
          <a:p>
            <a:fld id="{17272355-F3BB-024F-AD33-5777A50EBE71}" type="slidenum">
              <a:rPr lang="en-US" smtClean="0"/>
              <a:t>11</a:t>
            </a:fld>
            <a:endParaRPr lang="en-US" dirty="0" smtClean="0"/>
          </a:p>
        </p:txBody>
      </p:sp>
    </p:spTree>
    <p:extLst>
      <p:ext uri="{BB962C8B-B14F-4D97-AF65-F5344CB8AC3E}">
        <p14:creationId xmlns:p14="http://schemas.microsoft.com/office/powerpoint/2010/main" val="876892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Disruption/Cost</a:t>
            </a:r>
          </a:p>
        </p:txBody>
      </p:sp>
      <p:sp>
        <p:nvSpPr>
          <p:cNvPr id="10243" name="Content Placeholder 2"/>
          <p:cNvSpPr>
            <a:spLocks noGrp="1"/>
          </p:cNvSpPr>
          <p:nvPr>
            <p:ph idx="1"/>
          </p:nvPr>
        </p:nvSpPr>
        <p:spPr>
          <a:xfrm>
            <a:off x="929268" y="1214013"/>
            <a:ext cx="7376532" cy="4423147"/>
          </a:xfrm>
        </p:spPr>
        <p:txBody>
          <a:bodyPr/>
          <a:lstStyle/>
          <a:p>
            <a:pPr marL="457200" indent="-457200">
              <a:spcBef>
                <a:spcPts val="1000"/>
              </a:spcBef>
              <a:buFont typeface="Arial"/>
              <a:buChar char="•"/>
            </a:pPr>
            <a:r>
              <a:rPr lang="en-US" altLang="en-US" b="0" dirty="0" smtClean="0"/>
              <a:t>If RPC plan includes provisions for aggregation greater than 10 MHz and is approved, changes should be minimal</a:t>
            </a:r>
            <a:r>
              <a:rPr lang="en-US" altLang="en-US" b="0" dirty="0" smtClean="0"/>
              <a:t>.</a:t>
            </a:r>
          </a:p>
          <a:p>
            <a:pPr marL="457200" indent="-457200">
              <a:spcBef>
                <a:spcPts val="1000"/>
              </a:spcBef>
              <a:buFont typeface="Arial"/>
              <a:buChar char="•"/>
            </a:pPr>
            <a:r>
              <a:rPr lang="en-US" b="0" dirty="0" smtClean="0"/>
              <a:t>If </a:t>
            </a:r>
            <a:r>
              <a:rPr lang="en-US" b="0" dirty="0"/>
              <a:t>a current 4.9 </a:t>
            </a:r>
            <a:r>
              <a:rPr lang="en-US" b="0" dirty="0" smtClean="0"/>
              <a:t>GHz </a:t>
            </a:r>
            <a:r>
              <a:rPr lang="en-US" b="0" dirty="0"/>
              <a:t>system isn't compliant with the new rules, the NPSTC </a:t>
            </a:r>
            <a:r>
              <a:rPr lang="en-US" b="0" dirty="0" smtClean="0"/>
              <a:t>plan </a:t>
            </a:r>
            <a:r>
              <a:rPr lang="en-US" b="0" dirty="0"/>
              <a:t>recommends a </a:t>
            </a:r>
            <a:r>
              <a:rPr lang="en-US" b="0" dirty="0" smtClean="0"/>
              <a:t>five </a:t>
            </a:r>
            <a:r>
              <a:rPr lang="en-US" b="0" dirty="0"/>
              <a:t>year grandfather period before any </a:t>
            </a:r>
            <a:r>
              <a:rPr lang="en-US" b="0" dirty="0" smtClean="0"/>
              <a:t>changes </a:t>
            </a:r>
            <a:r>
              <a:rPr lang="en-US" b="0" dirty="0"/>
              <a:t>to a system would need to be made.</a:t>
            </a:r>
            <a:r>
              <a:rPr lang="en-US" dirty="0"/>
              <a:t> </a:t>
            </a:r>
          </a:p>
          <a:p>
            <a:endParaRPr lang="en-US" altLang="en-US" b="0" dirty="0" smtClean="0"/>
          </a:p>
          <a:p>
            <a:endParaRPr lang="en-US" altLang="en-US" sz="2000" dirty="0" smtClean="0"/>
          </a:p>
        </p:txBody>
      </p:sp>
      <p:sp>
        <p:nvSpPr>
          <p:cNvPr id="2" name="Slide Number Placeholder 1"/>
          <p:cNvSpPr>
            <a:spLocks noGrp="1"/>
          </p:cNvSpPr>
          <p:nvPr>
            <p:ph type="sldNum" sz="quarter" idx="12"/>
          </p:nvPr>
        </p:nvSpPr>
        <p:spPr/>
        <p:txBody>
          <a:bodyPr/>
          <a:lstStyle/>
          <a:p>
            <a:fld id="{17272355-F3BB-024F-AD33-5777A50EBE71}" type="slidenum">
              <a:rPr lang="en-US" smtClean="0"/>
              <a:t>12</a:t>
            </a:fld>
            <a:endParaRPr lang="en-US" dirty="0" smtClean="0"/>
          </a:p>
        </p:txBody>
      </p:sp>
    </p:spTree>
    <p:extLst>
      <p:ext uri="{BB962C8B-B14F-4D97-AF65-F5344CB8AC3E}">
        <p14:creationId xmlns:p14="http://schemas.microsoft.com/office/powerpoint/2010/main" val="131700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Wireless Broadband Trends</a:t>
            </a:r>
          </a:p>
        </p:txBody>
      </p:sp>
      <p:sp>
        <p:nvSpPr>
          <p:cNvPr id="11267" name="Content Placeholder 2"/>
          <p:cNvSpPr>
            <a:spLocks noGrp="1"/>
          </p:cNvSpPr>
          <p:nvPr>
            <p:ph idx="1"/>
          </p:nvPr>
        </p:nvSpPr>
        <p:spPr>
          <a:xfrm>
            <a:off x="929268" y="1196126"/>
            <a:ext cx="6964515" cy="4423147"/>
          </a:xfrm>
        </p:spPr>
        <p:txBody>
          <a:bodyPr/>
          <a:lstStyle/>
          <a:p>
            <a:pPr marL="457200" indent="-457200">
              <a:buFont typeface="Arial" panose="020B0604020202020204" pitchFamily="34" charset="0"/>
              <a:buChar char="•"/>
            </a:pPr>
            <a:r>
              <a:rPr lang="en-US" altLang="en-US" b="0" dirty="0" smtClean="0"/>
              <a:t>The NPSTC </a:t>
            </a:r>
            <a:r>
              <a:rPr lang="en-US" altLang="en-US" b="0" dirty="0" smtClean="0"/>
              <a:t>plan </a:t>
            </a:r>
            <a:r>
              <a:rPr lang="en-US" altLang="en-US" b="0" dirty="0" smtClean="0"/>
              <a:t>includes provisions for both robotic video and airborne video links, both of which have been requested by public safety </a:t>
            </a:r>
            <a:r>
              <a:rPr lang="en-US" altLang="en-US" b="0" dirty="0" smtClean="0"/>
              <a:t>entities. </a:t>
            </a:r>
            <a:endParaRPr lang="en-US" altLang="en-US" b="0" dirty="0" smtClean="0"/>
          </a:p>
        </p:txBody>
      </p:sp>
      <p:sp>
        <p:nvSpPr>
          <p:cNvPr id="2" name="Slide Number Placeholder 1"/>
          <p:cNvSpPr>
            <a:spLocks noGrp="1"/>
          </p:cNvSpPr>
          <p:nvPr>
            <p:ph type="sldNum" sz="quarter" idx="12"/>
          </p:nvPr>
        </p:nvSpPr>
        <p:spPr/>
        <p:txBody>
          <a:bodyPr/>
          <a:lstStyle/>
          <a:p>
            <a:fld id="{17272355-F3BB-024F-AD33-5777A50EBE71}" type="slidenum">
              <a:rPr lang="en-US" smtClean="0"/>
              <a:t>13</a:t>
            </a:fld>
            <a:endParaRPr lang="en-US" dirty="0" smtClean="0"/>
          </a:p>
        </p:txBody>
      </p:sp>
    </p:spTree>
    <p:extLst>
      <p:ext uri="{BB962C8B-B14F-4D97-AF65-F5344CB8AC3E}">
        <p14:creationId xmlns:p14="http://schemas.microsoft.com/office/powerpoint/2010/main" val="3789253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APCO 4.9 GHz Task Force</a:t>
            </a:r>
            <a:endParaRPr lang="en-US" dirty="0"/>
          </a:p>
        </p:txBody>
      </p:sp>
      <p:sp>
        <p:nvSpPr>
          <p:cNvPr id="3" name="Content Placeholder 2"/>
          <p:cNvSpPr>
            <a:spLocks noGrp="1"/>
          </p:cNvSpPr>
          <p:nvPr>
            <p:ph idx="1"/>
          </p:nvPr>
        </p:nvSpPr>
        <p:spPr>
          <a:xfrm>
            <a:off x="965201" y="1061613"/>
            <a:ext cx="7202487" cy="4894687"/>
          </a:xfrm>
        </p:spPr>
        <p:txBody>
          <a:bodyPr/>
          <a:lstStyle/>
          <a:p>
            <a:pPr marL="457200" indent="-457200">
              <a:buFont typeface="Arial" panose="020B0604020202020204" pitchFamily="34" charset="0"/>
              <a:buChar char="•"/>
            </a:pPr>
            <a:r>
              <a:rPr lang="en-US" b="0" dirty="0" smtClean="0"/>
              <a:t>APCO established a 4.9 GHz </a:t>
            </a:r>
            <a:r>
              <a:rPr lang="en-US" b="0" dirty="0" smtClean="0"/>
              <a:t>Task </a:t>
            </a:r>
            <a:r>
              <a:rPr lang="en-US" b="0" dirty="0"/>
              <a:t>F</a:t>
            </a:r>
            <a:r>
              <a:rPr lang="en-US" b="0" dirty="0" smtClean="0"/>
              <a:t>orce </a:t>
            </a:r>
            <a:r>
              <a:rPr lang="en-US" b="0" dirty="0" smtClean="0"/>
              <a:t>in June 2015 to address several issues:</a:t>
            </a:r>
          </a:p>
          <a:p>
            <a:pPr marL="457200" lvl="0">
              <a:buFont typeface="Lucida Grande"/>
              <a:buChar char="–"/>
            </a:pPr>
            <a:r>
              <a:rPr lang="en-US" sz="2000" b="0" dirty="0" smtClean="0"/>
              <a:t>	</a:t>
            </a:r>
            <a:r>
              <a:rPr lang="en-US" sz="2000" b="0" dirty="0" smtClean="0"/>
              <a:t>How </a:t>
            </a:r>
            <a:r>
              <a:rPr lang="en-US" sz="2000" b="0" dirty="0"/>
              <a:t>to increase </a:t>
            </a:r>
            <a:r>
              <a:rPr lang="en-US" sz="2000" b="0" dirty="0" smtClean="0"/>
              <a:t>public </a:t>
            </a:r>
            <a:r>
              <a:rPr lang="en-US" sz="2000" b="0" dirty="0"/>
              <a:t>s</a:t>
            </a:r>
            <a:r>
              <a:rPr lang="en-US" sz="2000" b="0" dirty="0" smtClean="0"/>
              <a:t>afety </a:t>
            </a:r>
            <a:r>
              <a:rPr lang="en-US" sz="2000" b="0" dirty="0"/>
              <a:t>use of the b</a:t>
            </a:r>
            <a:r>
              <a:rPr lang="en-US" sz="2000" b="0" dirty="0" smtClean="0"/>
              <a:t>and </a:t>
            </a:r>
            <a:endParaRPr lang="en-US" sz="2000" b="0" dirty="0"/>
          </a:p>
          <a:p>
            <a:pPr marL="457200" lvl="0">
              <a:buFont typeface="Lucida Grande"/>
              <a:buChar char="–"/>
            </a:pPr>
            <a:r>
              <a:rPr lang="en-US" sz="2000" b="0" dirty="0"/>
              <a:t>	</a:t>
            </a:r>
            <a:r>
              <a:rPr lang="en-US" sz="2000" b="0" dirty="0"/>
              <a:t>H</a:t>
            </a:r>
            <a:r>
              <a:rPr lang="en-US" sz="2000" b="0" dirty="0" smtClean="0"/>
              <a:t>ow </a:t>
            </a:r>
            <a:r>
              <a:rPr lang="en-US" sz="2000" b="0" dirty="0"/>
              <a:t>to reduce </a:t>
            </a:r>
            <a:r>
              <a:rPr lang="en-US" sz="2000" b="0" dirty="0" smtClean="0"/>
              <a:t>barriers </a:t>
            </a:r>
            <a:r>
              <a:rPr lang="en-US" sz="2000" b="0" dirty="0"/>
              <a:t>to use </a:t>
            </a:r>
            <a:r>
              <a:rPr lang="en-US" sz="2000" b="0" dirty="0" smtClean="0"/>
              <a:t>of 4.9 </a:t>
            </a:r>
            <a:r>
              <a:rPr lang="en-US" sz="2000" b="0" dirty="0"/>
              <a:t>GHz for </a:t>
            </a:r>
            <a:r>
              <a:rPr lang="en-US" sz="2000" b="0" dirty="0" smtClean="0"/>
              <a:t>public </a:t>
            </a:r>
            <a:r>
              <a:rPr lang="en-US" sz="2000" b="0" dirty="0" smtClean="0"/>
              <a:t>	</a:t>
            </a:r>
            <a:r>
              <a:rPr lang="en-US" sz="2000" b="0" dirty="0" smtClean="0"/>
              <a:t>safety </a:t>
            </a:r>
            <a:endParaRPr lang="en-US" sz="2000" b="0" dirty="0"/>
          </a:p>
          <a:p>
            <a:pPr marL="914400" lvl="0" indent="-457200">
              <a:buFont typeface="Lucida Grande"/>
              <a:buChar char="–"/>
            </a:pPr>
            <a:r>
              <a:rPr lang="en-US" sz="2000" b="0" dirty="0" smtClean="0"/>
              <a:t>How </a:t>
            </a:r>
            <a:r>
              <a:rPr lang="en-US" sz="2000" b="0" dirty="0"/>
              <a:t>to drive investment in the </a:t>
            </a:r>
            <a:r>
              <a:rPr lang="en-US" sz="2000" b="0" dirty="0" smtClean="0"/>
              <a:t>band </a:t>
            </a:r>
            <a:r>
              <a:rPr lang="en-US" sz="2000" b="0" dirty="0"/>
              <a:t>by </a:t>
            </a:r>
            <a:r>
              <a:rPr lang="en-US" sz="2000" b="0" dirty="0"/>
              <a:t>p</a:t>
            </a:r>
            <a:r>
              <a:rPr lang="en-US" sz="2000" b="0" dirty="0" smtClean="0"/>
              <a:t>ublic </a:t>
            </a:r>
            <a:r>
              <a:rPr lang="en-US" sz="2000" b="0" dirty="0" smtClean="0"/>
              <a:t>s</a:t>
            </a:r>
            <a:r>
              <a:rPr lang="en-US" sz="2000" b="0" dirty="0" smtClean="0"/>
              <a:t>afety users and </a:t>
            </a:r>
            <a:r>
              <a:rPr lang="en-US" sz="2000" b="0" dirty="0" smtClean="0"/>
              <a:t>manufacturers </a:t>
            </a:r>
            <a:endParaRPr lang="en-US" sz="2000" b="0" dirty="0"/>
          </a:p>
          <a:p>
            <a:pPr marL="914400" lvl="0" indent="-457200">
              <a:buFont typeface="Lucida Grande"/>
              <a:buChar char="–"/>
            </a:pPr>
            <a:r>
              <a:rPr lang="en-US" sz="2000" b="0" dirty="0" smtClean="0"/>
              <a:t>Id</a:t>
            </a:r>
            <a:r>
              <a:rPr lang="en-US" sz="2000" b="0" dirty="0" smtClean="0"/>
              <a:t>entify </a:t>
            </a:r>
            <a:r>
              <a:rPr lang="en-US" sz="2000" b="0" dirty="0"/>
              <a:t>what </a:t>
            </a:r>
            <a:r>
              <a:rPr lang="en-US" sz="2000" b="0" dirty="0"/>
              <a:t>W</a:t>
            </a:r>
            <a:r>
              <a:rPr lang="en-US" sz="2000" b="0" dirty="0" smtClean="0"/>
              <a:t>i-Fi </a:t>
            </a:r>
            <a:r>
              <a:rPr lang="en-US" sz="2000" b="0" dirty="0"/>
              <a:t>"types" of uses can be made </a:t>
            </a:r>
            <a:r>
              <a:rPr lang="en-US" sz="2000" b="0" dirty="0" smtClean="0"/>
              <a:t>within the 4.9 </a:t>
            </a:r>
            <a:r>
              <a:rPr lang="en-US" sz="2000" b="0" dirty="0"/>
              <a:t>GHz </a:t>
            </a:r>
            <a:r>
              <a:rPr lang="en-US" sz="2000" b="0" dirty="0" smtClean="0"/>
              <a:t>Band</a:t>
            </a:r>
          </a:p>
          <a:p>
            <a:pPr marL="457200" indent="-457200">
              <a:buFont typeface="Arial" panose="020B0604020202020204" pitchFamily="34" charset="0"/>
              <a:buChar char="•"/>
            </a:pPr>
            <a:r>
              <a:rPr lang="en-US" b="0" dirty="0" smtClean="0"/>
              <a:t>NPSTC representatives are part of the APCO </a:t>
            </a:r>
            <a:r>
              <a:rPr lang="en-US" b="0" dirty="0" smtClean="0"/>
              <a:t>Task </a:t>
            </a:r>
            <a:r>
              <a:rPr lang="en-US" b="0" dirty="0"/>
              <a:t>F</a:t>
            </a:r>
            <a:r>
              <a:rPr lang="en-US" b="0" dirty="0" smtClean="0"/>
              <a:t>orce</a:t>
            </a:r>
            <a:endParaRPr lang="en-US" b="0" dirty="0" smtClean="0"/>
          </a:p>
          <a:p>
            <a:pPr marL="457200" indent="-457200">
              <a:buFont typeface="Arial" panose="020B0604020202020204" pitchFamily="34" charset="0"/>
              <a:buChar char="•"/>
            </a:pPr>
            <a:r>
              <a:rPr lang="en-US" b="0" dirty="0" smtClean="0"/>
              <a:t>The Task </a:t>
            </a:r>
            <a:r>
              <a:rPr lang="en-US" b="0" dirty="0" smtClean="0"/>
              <a:t>Force has been active; targeting response near end of </a:t>
            </a:r>
            <a:r>
              <a:rPr lang="en-US" b="0" dirty="0" smtClean="0"/>
              <a:t>August.</a:t>
            </a:r>
            <a:endParaRPr lang="en-US" b="0" dirty="0" smtClean="0"/>
          </a:p>
        </p:txBody>
      </p:sp>
      <p:sp>
        <p:nvSpPr>
          <p:cNvPr id="4" name="Slide Number Placeholder 3"/>
          <p:cNvSpPr>
            <a:spLocks noGrp="1"/>
          </p:cNvSpPr>
          <p:nvPr>
            <p:ph type="sldNum" sz="quarter" idx="12"/>
          </p:nvPr>
        </p:nvSpPr>
        <p:spPr/>
        <p:txBody>
          <a:bodyPr/>
          <a:lstStyle/>
          <a:p>
            <a:fld id="{17272355-F3BB-024F-AD33-5777A50EBE71}" type="slidenum">
              <a:rPr lang="en-US" smtClean="0"/>
              <a:t>14</a:t>
            </a:fld>
            <a:endParaRPr lang="en-US" dirty="0" smtClean="0"/>
          </a:p>
        </p:txBody>
      </p:sp>
    </p:spTree>
    <p:extLst>
      <p:ext uri="{BB962C8B-B14F-4D97-AF65-F5344CB8AC3E}">
        <p14:creationId xmlns:p14="http://schemas.microsoft.com/office/powerpoint/2010/main" val="317578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1270001" y="1214013"/>
            <a:ext cx="7202487" cy="4423147"/>
          </a:xfrm>
        </p:spPr>
        <p:txBody>
          <a:bodyPr/>
          <a:lstStyle/>
          <a:p>
            <a:pPr marL="457200" indent="-457200">
              <a:buFont typeface="Arial" panose="020B0604020202020204" pitchFamily="34" charset="0"/>
              <a:buChar char="•"/>
            </a:pPr>
            <a:r>
              <a:rPr lang="en-US" b="0" dirty="0" smtClean="0"/>
              <a:t>Discussions with </a:t>
            </a:r>
            <a:r>
              <a:rPr lang="en-US" b="0" dirty="0" smtClean="0"/>
              <a:t>the FCC </a:t>
            </a:r>
            <a:r>
              <a:rPr lang="en-US" b="0" dirty="0" smtClean="0"/>
              <a:t>indicate a Further NPRM is </a:t>
            </a:r>
            <a:r>
              <a:rPr lang="en-US" b="0" dirty="0" smtClean="0"/>
              <a:t>likely.</a:t>
            </a:r>
            <a:endParaRPr lang="en-US" b="0" dirty="0" smtClean="0"/>
          </a:p>
          <a:p>
            <a:pPr marL="685800" lvl="1" indent="-228600">
              <a:buFont typeface="Lucida Grande"/>
              <a:buChar char="–"/>
            </a:pPr>
            <a:r>
              <a:rPr lang="en-US" sz="2000" dirty="0" smtClean="0"/>
              <a:t>Specific rule changes are needed to implement the NPSTC </a:t>
            </a:r>
            <a:r>
              <a:rPr lang="en-US" sz="2000" dirty="0" smtClean="0"/>
              <a:t>4.9 GHz National </a:t>
            </a:r>
            <a:r>
              <a:rPr lang="en-US" sz="2000" dirty="0" smtClean="0"/>
              <a:t>Plan Recommendations </a:t>
            </a:r>
            <a:endParaRPr lang="en-US" sz="2000" b="0" dirty="0" smtClean="0"/>
          </a:p>
          <a:p>
            <a:pPr marL="457200" indent="-457200">
              <a:buFont typeface="Arial" panose="020B0604020202020204" pitchFamily="34" charset="0"/>
              <a:buChar char="•"/>
            </a:pPr>
            <a:r>
              <a:rPr lang="en-US" b="0" dirty="0"/>
              <a:t>Exact timing of </a:t>
            </a:r>
            <a:r>
              <a:rPr lang="en-US" b="0" dirty="0"/>
              <a:t>F</a:t>
            </a:r>
            <a:r>
              <a:rPr lang="en-US" b="0" dirty="0" smtClean="0"/>
              <a:t>urther </a:t>
            </a:r>
            <a:r>
              <a:rPr lang="en-US" b="0" dirty="0"/>
              <a:t>NPRM is </a:t>
            </a:r>
            <a:r>
              <a:rPr lang="en-US" b="0" dirty="0" smtClean="0"/>
              <a:t>uncertain. </a:t>
            </a:r>
            <a:endParaRPr lang="en-US" b="0" dirty="0" smtClean="0"/>
          </a:p>
          <a:p>
            <a:pPr marL="457200" indent="-457200">
              <a:buFont typeface="Arial" panose="020B0604020202020204" pitchFamily="34" charset="0"/>
              <a:buChar char="•"/>
            </a:pPr>
            <a:r>
              <a:rPr lang="en-US" b="0" dirty="0" smtClean="0"/>
              <a:t>Stay </a:t>
            </a:r>
            <a:r>
              <a:rPr lang="en-US" b="0" dirty="0" smtClean="0"/>
              <a:t>tuned.</a:t>
            </a:r>
            <a:endParaRPr lang="en-US" b="0" dirty="0"/>
          </a:p>
        </p:txBody>
      </p:sp>
      <p:sp>
        <p:nvSpPr>
          <p:cNvPr id="4" name="Slide Number Placeholder 3"/>
          <p:cNvSpPr>
            <a:spLocks noGrp="1"/>
          </p:cNvSpPr>
          <p:nvPr>
            <p:ph type="sldNum" sz="quarter" idx="12"/>
          </p:nvPr>
        </p:nvSpPr>
        <p:spPr/>
        <p:txBody>
          <a:bodyPr/>
          <a:lstStyle/>
          <a:p>
            <a:fld id="{17272355-F3BB-024F-AD33-5777A50EBE71}" type="slidenum">
              <a:rPr lang="en-US" smtClean="0"/>
              <a:t>15</a:t>
            </a:fld>
            <a:endParaRPr lang="en-US" dirty="0" smtClean="0"/>
          </a:p>
        </p:txBody>
      </p:sp>
    </p:spTree>
    <p:extLst>
      <p:ext uri="{BB962C8B-B14F-4D97-AF65-F5344CB8AC3E}">
        <p14:creationId xmlns:p14="http://schemas.microsoft.com/office/powerpoint/2010/main" val="692022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sz="2400" dirty="0" err="1" smtClean="0">
                <a:solidFill>
                  <a:srgbClr val="FFFFFF"/>
                </a:solidFill>
              </a:rPr>
              <a:t>Support@npstc.org</a:t>
            </a:r>
            <a:endParaRPr lang="en-US" sz="2400" dirty="0" smtClean="0">
              <a:solidFill>
                <a:srgbClr val="FFFFFF"/>
              </a:solidFill>
            </a:endParaRPr>
          </a:p>
          <a:p>
            <a:r>
              <a:rPr lang="en-US" sz="2400" dirty="0" smtClean="0">
                <a:solidFill>
                  <a:srgbClr val="FFFFFF"/>
                </a:solidFill>
              </a:rPr>
              <a:t>(</a:t>
            </a:r>
            <a:r>
              <a:rPr lang="en-US" sz="2400" dirty="0">
                <a:solidFill>
                  <a:srgbClr val="FFFFFF"/>
                </a:solidFill>
              </a:rPr>
              <a:t>866) 807</a:t>
            </a:r>
            <a:r>
              <a:rPr lang="en-US" sz="2400" dirty="0" smtClean="0">
                <a:solidFill>
                  <a:srgbClr val="FFFFFF"/>
                </a:solidFill>
              </a:rPr>
              <a:t>- 4755</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72B28D19-2F09-C84D-AEEF-48F6C43FB5D1}" type="slidenum">
              <a:rPr lang="en-US" smtClean="0"/>
              <a:pPr/>
              <a:t>16</a:t>
            </a:fld>
            <a:endParaRPr lang="en-US" dirty="0"/>
          </a:p>
        </p:txBody>
      </p:sp>
    </p:spTree>
    <p:extLst>
      <p:ext uri="{BB962C8B-B14F-4D97-AF65-F5344CB8AC3E}">
        <p14:creationId xmlns:p14="http://schemas.microsoft.com/office/powerpoint/2010/main" val="775263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4.9 GHz Overview</a:t>
            </a:r>
          </a:p>
        </p:txBody>
      </p:sp>
      <p:sp>
        <p:nvSpPr>
          <p:cNvPr id="5123" name="Content Placeholder 2"/>
          <p:cNvSpPr>
            <a:spLocks noGrp="1"/>
          </p:cNvSpPr>
          <p:nvPr>
            <p:ph idx="1"/>
          </p:nvPr>
        </p:nvSpPr>
        <p:spPr>
          <a:xfrm>
            <a:off x="457200" y="1282291"/>
            <a:ext cx="5219700" cy="4525962"/>
          </a:xfrm>
        </p:spPr>
        <p:txBody>
          <a:bodyPr/>
          <a:lstStyle/>
          <a:p>
            <a:pPr marL="342900" indent="-342900">
              <a:buFont typeface="Arial" panose="020B0604020202020204" pitchFamily="34" charset="0"/>
              <a:buChar char="•"/>
            </a:pPr>
            <a:r>
              <a:rPr lang="en-US" altLang="en-US" b="0" dirty="0" smtClean="0"/>
              <a:t>Original </a:t>
            </a:r>
            <a:r>
              <a:rPr lang="en-US" altLang="en-US" b="0" dirty="0"/>
              <a:t>r</a:t>
            </a:r>
            <a:r>
              <a:rPr lang="en-US" altLang="en-US" b="0" dirty="0" smtClean="0"/>
              <a:t>ules were set </a:t>
            </a:r>
            <a:r>
              <a:rPr lang="en-US" altLang="en-US" b="0" dirty="0" smtClean="0"/>
              <a:t>in </a:t>
            </a:r>
            <a:r>
              <a:rPr lang="en-US" altLang="en-US" b="0" dirty="0" smtClean="0"/>
              <a:t>2003.</a:t>
            </a:r>
            <a:endParaRPr lang="en-US" altLang="en-US" b="0" dirty="0" smtClean="0"/>
          </a:p>
          <a:p>
            <a:pPr marL="342900" indent="-342900">
              <a:buFont typeface="Arial" panose="020B0604020202020204" pitchFamily="34" charset="0"/>
              <a:buChar char="•"/>
            </a:pPr>
            <a:r>
              <a:rPr lang="en-US" altLang="en-US" b="0" dirty="0" smtClean="0"/>
              <a:t>The Federal Communications Commission Notice for Proposed Rulemaking (FCC NPRM) </a:t>
            </a:r>
            <a:r>
              <a:rPr lang="en-US" altLang="en-US" b="0" dirty="0" smtClean="0"/>
              <a:t>June 2012 sought comments on changing </a:t>
            </a:r>
            <a:r>
              <a:rPr lang="en-US" altLang="en-US" b="0" dirty="0" smtClean="0"/>
              <a:t>rules. </a:t>
            </a:r>
            <a:endParaRPr lang="en-US" altLang="en-US" b="0" dirty="0" smtClean="0"/>
          </a:p>
          <a:p>
            <a:pPr marL="342900" indent="-342900">
              <a:buFont typeface="Arial" panose="020B0604020202020204" pitchFamily="34" charset="0"/>
              <a:buChar char="•"/>
            </a:pPr>
            <a:r>
              <a:rPr lang="en-US" altLang="en-US" b="0" dirty="0" smtClean="0"/>
              <a:t>NPSTC submitted </a:t>
            </a:r>
            <a:r>
              <a:rPr lang="en-US" altLang="en-US" b="0" dirty="0" smtClean="0"/>
              <a:t>the 4.9 GHz National Plan </a:t>
            </a:r>
            <a:r>
              <a:rPr lang="en-US" altLang="en-US" b="0" dirty="0" smtClean="0"/>
              <a:t>Recommendations in </a:t>
            </a:r>
            <a:r>
              <a:rPr lang="en-US" altLang="en-US" b="0" dirty="0" smtClean="0"/>
              <a:t>2013.</a:t>
            </a:r>
            <a:endParaRPr lang="en-US" altLang="en-US" b="0" dirty="0" smtClean="0"/>
          </a:p>
          <a:p>
            <a:pPr marL="342900" indent="-342900">
              <a:buFont typeface="Arial" panose="020B0604020202020204" pitchFamily="34" charset="0"/>
              <a:buChar char="•"/>
            </a:pPr>
            <a:r>
              <a:rPr lang="en-US" altLang="en-US" b="0" dirty="0" smtClean="0"/>
              <a:t>Actual FCC rule changes </a:t>
            </a:r>
            <a:r>
              <a:rPr lang="en-US" altLang="en-US" b="0" dirty="0" smtClean="0"/>
              <a:t>are to be determined. </a:t>
            </a:r>
            <a:r>
              <a:rPr lang="en-US" altLang="en-US" b="0" dirty="0" smtClean="0"/>
              <a:t> </a:t>
            </a:r>
            <a:endParaRPr lang="en-US" altLang="en-US" b="0" dirty="0" smtClean="0"/>
          </a:p>
          <a:p>
            <a:pPr lvl="1">
              <a:buFont typeface="Arial" panose="020B0604020202020204" pitchFamily="34" charset="0"/>
              <a:buChar char="•"/>
            </a:pPr>
            <a:endParaRPr lang="en-US" altLang="en-US" sz="2400" dirty="0" smtClean="0"/>
          </a:p>
          <a:p>
            <a:pPr lvl="1">
              <a:buFont typeface="Arial" panose="020B0604020202020204" pitchFamily="34" charset="0"/>
              <a:buChar char="•"/>
            </a:pPr>
            <a:endParaRPr lang="en-US" altLang="en-US" sz="2400" dirty="0" smtClean="0"/>
          </a:p>
          <a:p>
            <a:endParaRPr lang="en-US" altLang="en-US" b="0" dirty="0" smtClean="0"/>
          </a:p>
        </p:txBody>
      </p:sp>
      <p:pic>
        <p:nvPicPr>
          <p:cNvPr id="5125" name="Picture 2" descr="C:\Users\AGOV01\Desktop\2013 Issues\Utility Market Training. 12.16.13\NPSTC-pic of 4.9 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82290"/>
            <a:ext cx="3317200" cy="429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7272355-F3BB-024F-AD33-5777A50EBE71}" type="slidenum">
              <a:rPr lang="en-US" smtClean="0"/>
              <a:t>2</a:t>
            </a:fld>
            <a:endParaRPr lang="en-US" dirty="0" smtClean="0"/>
          </a:p>
        </p:txBody>
      </p:sp>
    </p:spTree>
    <p:extLst>
      <p:ext uri="{BB962C8B-B14F-4D97-AF65-F5344CB8AC3E}">
        <p14:creationId xmlns:p14="http://schemas.microsoft.com/office/powerpoint/2010/main" val="117324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Original 4.9 GHz </a:t>
            </a:r>
            <a:r>
              <a:rPr lang="en-US" dirty="0" err="1" smtClean="0"/>
              <a:t>Bandplan</a:t>
            </a:r>
            <a:endParaRPr lang="en-US" dirty="0"/>
          </a:p>
        </p:txBody>
      </p:sp>
      <p:sp>
        <p:nvSpPr>
          <p:cNvPr id="4" name="Slide Number Placeholder 3"/>
          <p:cNvSpPr>
            <a:spLocks noGrp="1"/>
          </p:cNvSpPr>
          <p:nvPr>
            <p:ph type="sldNum" sz="quarter" idx="12"/>
          </p:nvPr>
        </p:nvSpPr>
        <p:spPr/>
        <p:txBody>
          <a:bodyPr/>
          <a:lstStyle/>
          <a:p>
            <a:fld id="{8FD0AE77-BD58-924B-B88A-864CECC0E5BB}" type="slidenum">
              <a:rPr lang="en-US" smtClean="0"/>
              <a:t>3</a:t>
            </a:fld>
            <a:endParaRPr lang="en-US" dirty="0" smtClean="0"/>
          </a:p>
        </p:txBody>
      </p:sp>
      <p:sp>
        <p:nvSpPr>
          <p:cNvPr id="8" name="Rectangle 5"/>
          <p:cNvSpPr>
            <a:spLocks noChangeArrowheads="1"/>
          </p:cNvSpPr>
          <p:nvPr/>
        </p:nvSpPr>
        <p:spPr bwMode="auto">
          <a:xfrm>
            <a:off x="1143000" y="1881654"/>
            <a:ext cx="6858000" cy="91448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9" name="Rectangle 13"/>
          <p:cNvSpPr>
            <a:spLocks noChangeArrowheads="1"/>
          </p:cNvSpPr>
          <p:nvPr/>
        </p:nvSpPr>
        <p:spPr bwMode="auto">
          <a:xfrm>
            <a:off x="1143000" y="1881654"/>
            <a:ext cx="685800" cy="914489"/>
          </a:xfrm>
          <a:prstGeom prst="rect">
            <a:avLst/>
          </a:prstGeom>
          <a:solidFill>
            <a:srgbClr val="FFC000"/>
          </a:solidFill>
          <a:ln w="28575" algn="ctr">
            <a:solidFill>
              <a:srgbClr val="FF0000"/>
            </a:solidFill>
            <a:round/>
            <a:headEnd/>
            <a:tailEnd/>
          </a:ln>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0" name="Rectangle 14"/>
          <p:cNvSpPr>
            <a:spLocks noChangeArrowheads="1"/>
          </p:cNvSpPr>
          <p:nvPr/>
        </p:nvSpPr>
        <p:spPr bwMode="auto">
          <a:xfrm>
            <a:off x="1828800" y="1881654"/>
            <a:ext cx="685800" cy="914489"/>
          </a:xfrm>
          <a:prstGeom prst="rect">
            <a:avLst/>
          </a:prstGeom>
          <a:solidFill>
            <a:schemeClr val="bg1"/>
          </a:solidFill>
          <a:ln w="28575" algn="ctr">
            <a:solidFill>
              <a:srgbClr val="FF0000"/>
            </a:solidFill>
            <a:round/>
            <a:headEnd/>
            <a:tailEnd/>
          </a:ln>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200"/>
          </a:p>
        </p:txBody>
      </p:sp>
      <p:sp>
        <p:nvSpPr>
          <p:cNvPr id="11" name="Rectangle 15"/>
          <p:cNvSpPr>
            <a:spLocks noChangeArrowheads="1"/>
          </p:cNvSpPr>
          <p:nvPr/>
        </p:nvSpPr>
        <p:spPr bwMode="auto">
          <a:xfrm>
            <a:off x="2514600" y="1881654"/>
            <a:ext cx="685800" cy="914489"/>
          </a:xfrm>
          <a:prstGeom prst="rect">
            <a:avLst/>
          </a:prstGeom>
          <a:solidFill>
            <a:schemeClr val="bg1"/>
          </a:solidFill>
          <a:ln w="28575" algn="ctr">
            <a:solidFill>
              <a:srgbClr val="FF0000"/>
            </a:solidFill>
            <a:round/>
            <a:headEnd/>
            <a:tailEnd/>
          </a:ln>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2" name="Rectangle 16"/>
          <p:cNvSpPr>
            <a:spLocks noChangeArrowheads="1"/>
          </p:cNvSpPr>
          <p:nvPr/>
        </p:nvSpPr>
        <p:spPr bwMode="auto">
          <a:xfrm>
            <a:off x="3200400" y="1881654"/>
            <a:ext cx="685800" cy="91448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3" name="Rectangle 17"/>
          <p:cNvSpPr>
            <a:spLocks noChangeArrowheads="1"/>
          </p:cNvSpPr>
          <p:nvPr/>
        </p:nvSpPr>
        <p:spPr bwMode="auto">
          <a:xfrm>
            <a:off x="3886200" y="1881654"/>
            <a:ext cx="685800" cy="91448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4" name="Rectangle 18"/>
          <p:cNvSpPr>
            <a:spLocks noChangeArrowheads="1"/>
          </p:cNvSpPr>
          <p:nvPr/>
        </p:nvSpPr>
        <p:spPr bwMode="auto">
          <a:xfrm>
            <a:off x="4572000" y="1881654"/>
            <a:ext cx="685800" cy="91448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5" name="Rectangle 19"/>
          <p:cNvSpPr>
            <a:spLocks noChangeArrowheads="1"/>
          </p:cNvSpPr>
          <p:nvPr/>
        </p:nvSpPr>
        <p:spPr bwMode="auto">
          <a:xfrm>
            <a:off x="5257800" y="1881654"/>
            <a:ext cx="685800" cy="91448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6" name="Rectangle 20"/>
          <p:cNvSpPr>
            <a:spLocks noChangeArrowheads="1"/>
          </p:cNvSpPr>
          <p:nvPr/>
        </p:nvSpPr>
        <p:spPr bwMode="auto">
          <a:xfrm>
            <a:off x="5943600" y="1881654"/>
            <a:ext cx="685800" cy="91448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7" name="Rectangle 21"/>
          <p:cNvSpPr>
            <a:spLocks noChangeArrowheads="1"/>
          </p:cNvSpPr>
          <p:nvPr/>
        </p:nvSpPr>
        <p:spPr bwMode="auto">
          <a:xfrm>
            <a:off x="6629400" y="1881654"/>
            <a:ext cx="685800" cy="91448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18" name="Rectangle 17"/>
          <p:cNvSpPr/>
          <p:nvPr/>
        </p:nvSpPr>
        <p:spPr bwMode="auto">
          <a:xfrm>
            <a:off x="7315200" y="1881188"/>
            <a:ext cx="685800" cy="9144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wrap="none"/>
          <a:lstStyle/>
          <a:p>
            <a:pPr eaLnBrk="1" hangingPunct="1">
              <a:defRPr/>
            </a:pPr>
            <a:endParaRPr lang="en-US" sz="2400">
              <a:latin typeface="Arial" charset="0"/>
              <a:ea typeface="ＭＳ Ｐゴシック" charset="-128"/>
            </a:endParaRPr>
          </a:p>
        </p:txBody>
      </p:sp>
      <p:cxnSp>
        <p:nvCxnSpPr>
          <p:cNvPr id="21" name="Straight Arrow Connector 26"/>
          <p:cNvCxnSpPr>
            <a:cxnSpLocks noChangeShapeType="1"/>
          </p:cNvCxnSpPr>
          <p:nvPr/>
        </p:nvCxnSpPr>
        <p:spPr bwMode="auto">
          <a:xfrm flipV="1">
            <a:off x="1523322" y="2825856"/>
            <a:ext cx="0" cy="24441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7" name="Group 36"/>
          <p:cNvGrpSpPr/>
          <p:nvPr/>
        </p:nvGrpSpPr>
        <p:grpSpPr>
          <a:xfrm>
            <a:off x="2761911" y="3717438"/>
            <a:ext cx="3657600" cy="1219319"/>
            <a:chOff x="2761911" y="3803166"/>
            <a:chExt cx="3657600" cy="1219319"/>
          </a:xfrm>
        </p:grpSpPr>
        <p:sp>
          <p:nvSpPr>
            <p:cNvPr id="25" name="Rectangle 36"/>
            <p:cNvSpPr>
              <a:spLocks noChangeArrowheads="1"/>
            </p:cNvSpPr>
            <p:nvPr/>
          </p:nvSpPr>
          <p:spPr bwMode="auto">
            <a:xfrm>
              <a:off x="2761911" y="3803166"/>
              <a:ext cx="3657600" cy="1219319"/>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26" name="TextBox 37"/>
            <p:cNvSpPr txBox="1">
              <a:spLocks noChangeArrowheads="1"/>
            </p:cNvSpPr>
            <p:nvPr/>
          </p:nvSpPr>
          <p:spPr bwMode="auto">
            <a:xfrm>
              <a:off x="3066711" y="3994865"/>
              <a:ext cx="304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smtClean="0">
                  <a:latin typeface="Arial"/>
                  <a:cs typeface="Arial"/>
                </a:rPr>
                <a:t>Eight 5 MHz Channels; Aggregation up to 20 MHz Allowed</a:t>
              </a:r>
              <a:endParaRPr lang="en-US" altLang="en-US" sz="1800" b="1" dirty="0">
                <a:latin typeface="Arial"/>
                <a:cs typeface="Arial"/>
              </a:endParaRPr>
            </a:p>
          </p:txBody>
        </p:sp>
      </p:grpSp>
      <p:cxnSp>
        <p:nvCxnSpPr>
          <p:cNvPr id="27" name="Straight Arrow Connector 38"/>
          <p:cNvCxnSpPr>
            <a:cxnSpLocks noChangeShapeType="1"/>
          </p:cNvCxnSpPr>
          <p:nvPr/>
        </p:nvCxnSpPr>
        <p:spPr bwMode="auto">
          <a:xfrm flipH="1" flipV="1">
            <a:off x="1866901" y="2812470"/>
            <a:ext cx="3412" cy="57843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9" name="TextBox 42"/>
          <p:cNvSpPr txBox="1">
            <a:spLocks noChangeArrowheads="1"/>
          </p:cNvSpPr>
          <p:nvPr/>
        </p:nvSpPr>
        <p:spPr bwMode="auto">
          <a:xfrm>
            <a:off x="171450" y="1390652"/>
            <a:ext cx="105139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dirty="0">
                <a:latin typeface="Arial"/>
                <a:cs typeface="Arial"/>
              </a:rPr>
              <a:t>4.94 GHz </a:t>
            </a:r>
          </a:p>
        </p:txBody>
      </p:sp>
      <p:sp>
        <p:nvSpPr>
          <p:cNvPr id="30" name="TextBox 43"/>
          <p:cNvSpPr txBox="1">
            <a:spLocks noChangeArrowheads="1"/>
          </p:cNvSpPr>
          <p:nvPr/>
        </p:nvSpPr>
        <p:spPr bwMode="auto">
          <a:xfrm>
            <a:off x="7882001" y="1371600"/>
            <a:ext cx="105139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dirty="0">
                <a:latin typeface="Arial"/>
                <a:cs typeface="Arial"/>
              </a:rPr>
              <a:t>4.99 GHz </a:t>
            </a:r>
          </a:p>
        </p:txBody>
      </p:sp>
      <p:cxnSp>
        <p:nvCxnSpPr>
          <p:cNvPr id="31" name="Straight Connector 45"/>
          <p:cNvCxnSpPr>
            <a:cxnSpLocks noChangeShapeType="1"/>
            <a:endCxn id="29" idx="2"/>
          </p:cNvCxnSpPr>
          <p:nvPr/>
        </p:nvCxnSpPr>
        <p:spPr bwMode="auto">
          <a:xfrm flipH="1" flipV="1">
            <a:off x="697145" y="1729206"/>
            <a:ext cx="88117" cy="15679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2" name="Straight Connector 47"/>
          <p:cNvCxnSpPr>
            <a:cxnSpLocks noChangeShapeType="1"/>
          </p:cNvCxnSpPr>
          <p:nvPr/>
        </p:nvCxnSpPr>
        <p:spPr bwMode="auto">
          <a:xfrm>
            <a:off x="1143000" y="1729239"/>
            <a:ext cx="0" cy="15241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 name="Straight Connector 48"/>
          <p:cNvCxnSpPr>
            <a:cxnSpLocks noChangeShapeType="1"/>
          </p:cNvCxnSpPr>
          <p:nvPr/>
        </p:nvCxnSpPr>
        <p:spPr bwMode="auto">
          <a:xfrm>
            <a:off x="8001000" y="1729239"/>
            <a:ext cx="0" cy="15241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nvGrpSpPr>
          <p:cNvPr id="38" name="Group 37"/>
          <p:cNvGrpSpPr/>
          <p:nvPr/>
        </p:nvGrpSpPr>
        <p:grpSpPr>
          <a:xfrm>
            <a:off x="147614" y="5242805"/>
            <a:ext cx="2767013" cy="646331"/>
            <a:chOff x="538153" y="4209810"/>
            <a:chExt cx="2767013" cy="1404707"/>
          </a:xfrm>
        </p:grpSpPr>
        <p:sp>
          <p:nvSpPr>
            <p:cNvPr id="39" name="Rectangle 36"/>
            <p:cNvSpPr>
              <a:spLocks noChangeArrowheads="1"/>
            </p:cNvSpPr>
            <p:nvPr/>
          </p:nvSpPr>
          <p:spPr bwMode="auto">
            <a:xfrm>
              <a:off x="1128649" y="4268956"/>
              <a:ext cx="1480862" cy="121932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40" name="TextBox 37"/>
            <p:cNvSpPr txBox="1">
              <a:spLocks noChangeArrowheads="1"/>
            </p:cNvSpPr>
            <p:nvPr/>
          </p:nvSpPr>
          <p:spPr bwMode="auto">
            <a:xfrm>
              <a:off x="538153" y="4209810"/>
              <a:ext cx="2767013" cy="140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smtClean="0">
                  <a:latin typeface="Arial"/>
                  <a:cs typeface="Arial"/>
                </a:rPr>
                <a:t>Five 1 MHz </a:t>
              </a:r>
            </a:p>
            <a:p>
              <a:pPr algn="ctr" eaLnBrk="1" hangingPunct="1">
                <a:spcBef>
                  <a:spcPct val="0"/>
                </a:spcBef>
                <a:buFontTx/>
                <a:buNone/>
              </a:pPr>
              <a:r>
                <a:rPr lang="en-US" altLang="en-US" sz="1800" b="1" dirty="0" smtClean="0">
                  <a:latin typeface="Arial"/>
                  <a:cs typeface="Arial"/>
                </a:rPr>
                <a:t>Channels</a:t>
              </a:r>
              <a:endParaRPr lang="en-US" altLang="en-US" sz="1800" b="1" dirty="0">
                <a:latin typeface="Arial"/>
                <a:cs typeface="Arial"/>
              </a:endParaRPr>
            </a:p>
          </p:txBody>
        </p:sp>
      </p:grpSp>
      <p:sp>
        <p:nvSpPr>
          <p:cNvPr id="46" name="Rectangle 45"/>
          <p:cNvSpPr/>
          <p:nvPr/>
        </p:nvSpPr>
        <p:spPr>
          <a:xfrm>
            <a:off x="1143000" y="1881188"/>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266824" y="1890708"/>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404936" y="1885940"/>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1543048" y="1881172"/>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681160" y="1890692"/>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324747" y="1876420"/>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448571" y="1885940"/>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586683" y="1881172"/>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724795" y="1876404"/>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862907" y="1885924"/>
            <a:ext cx="130260" cy="909588"/>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26"/>
          <p:cNvCxnSpPr>
            <a:cxnSpLocks noChangeShapeType="1"/>
          </p:cNvCxnSpPr>
          <p:nvPr/>
        </p:nvCxnSpPr>
        <p:spPr bwMode="auto">
          <a:xfrm flipV="1">
            <a:off x="7662190" y="2835376"/>
            <a:ext cx="0" cy="24441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57" name="Group 56"/>
          <p:cNvGrpSpPr/>
          <p:nvPr/>
        </p:nvGrpSpPr>
        <p:grpSpPr>
          <a:xfrm>
            <a:off x="6286488" y="5252325"/>
            <a:ext cx="2767013" cy="646331"/>
            <a:chOff x="538153" y="4209810"/>
            <a:chExt cx="2767013" cy="1404707"/>
          </a:xfrm>
        </p:grpSpPr>
        <p:sp>
          <p:nvSpPr>
            <p:cNvPr id="58" name="Rectangle 36"/>
            <p:cNvSpPr>
              <a:spLocks noChangeArrowheads="1"/>
            </p:cNvSpPr>
            <p:nvPr/>
          </p:nvSpPr>
          <p:spPr bwMode="auto">
            <a:xfrm>
              <a:off x="1128649" y="4268956"/>
              <a:ext cx="1480862" cy="121932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59" name="TextBox 37"/>
            <p:cNvSpPr txBox="1">
              <a:spLocks noChangeArrowheads="1"/>
            </p:cNvSpPr>
            <p:nvPr/>
          </p:nvSpPr>
          <p:spPr bwMode="auto">
            <a:xfrm>
              <a:off x="538153" y="4209810"/>
              <a:ext cx="2767013" cy="140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smtClean="0">
                  <a:latin typeface="Arial"/>
                  <a:cs typeface="Arial"/>
                </a:rPr>
                <a:t>Five 1 MHz </a:t>
              </a:r>
            </a:p>
            <a:p>
              <a:pPr algn="ctr" eaLnBrk="1" hangingPunct="1">
                <a:spcBef>
                  <a:spcPct val="0"/>
                </a:spcBef>
                <a:buFontTx/>
                <a:buNone/>
              </a:pPr>
              <a:r>
                <a:rPr lang="en-US" altLang="en-US" sz="1800" b="1" dirty="0" smtClean="0">
                  <a:latin typeface="Arial"/>
                  <a:cs typeface="Arial"/>
                </a:rPr>
                <a:t>Channels</a:t>
              </a:r>
              <a:endParaRPr lang="en-US" altLang="en-US" sz="1800" b="1" dirty="0">
                <a:latin typeface="Arial"/>
                <a:cs typeface="Arial"/>
              </a:endParaRPr>
            </a:p>
          </p:txBody>
        </p:sp>
      </p:grpSp>
      <p:cxnSp>
        <p:nvCxnSpPr>
          <p:cNvPr id="61" name="Straight Arrow Connector 38"/>
          <p:cNvCxnSpPr>
            <a:cxnSpLocks noChangeShapeType="1"/>
          </p:cNvCxnSpPr>
          <p:nvPr/>
        </p:nvCxnSpPr>
        <p:spPr bwMode="auto">
          <a:xfrm flipH="1" flipV="1">
            <a:off x="7291413" y="2807702"/>
            <a:ext cx="3412" cy="57843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 name="Straight Connector 62"/>
          <p:cNvCxnSpPr/>
          <p:nvPr/>
        </p:nvCxnSpPr>
        <p:spPr>
          <a:xfrm>
            <a:off x="1870313" y="3386132"/>
            <a:ext cx="5421100" cy="4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25" idx="0"/>
          </p:cNvCxnSpPr>
          <p:nvPr/>
        </p:nvCxnSpPr>
        <p:spPr>
          <a:xfrm>
            <a:off x="4590711" y="3386132"/>
            <a:ext cx="0" cy="3313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648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Original 4.9 GHz Rules</a:t>
            </a:r>
            <a:endParaRPr lang="en-US" dirty="0"/>
          </a:p>
        </p:txBody>
      </p:sp>
      <p:sp>
        <p:nvSpPr>
          <p:cNvPr id="3" name="Subtitle 2"/>
          <p:cNvSpPr>
            <a:spLocks noGrp="1"/>
          </p:cNvSpPr>
          <p:nvPr>
            <p:ph type="subTitle" idx="1"/>
          </p:nvPr>
        </p:nvSpPr>
        <p:spPr>
          <a:xfrm>
            <a:off x="863600" y="786943"/>
            <a:ext cx="7213750" cy="4906504"/>
          </a:xfrm>
        </p:spPr>
        <p:txBody>
          <a:bodyPr/>
          <a:lstStyle/>
          <a:p>
            <a:pPr marL="342900" indent="-342900">
              <a:buFont typeface="Arial"/>
              <a:buChar char="•"/>
            </a:pPr>
            <a:endParaRPr lang="en-US" b="0" dirty="0" smtClean="0">
              <a:solidFill>
                <a:srgbClr val="000000"/>
              </a:solidFill>
            </a:endParaRPr>
          </a:p>
          <a:p>
            <a:pPr marL="342900" indent="-342900">
              <a:buFont typeface="Arial"/>
              <a:buChar char="•"/>
            </a:pPr>
            <a:r>
              <a:rPr lang="en-US" b="0" dirty="0" smtClean="0">
                <a:solidFill>
                  <a:srgbClr val="000000"/>
                </a:solidFill>
              </a:rPr>
              <a:t>50 MHz of spectrum: 4.94-4.99 GHz</a:t>
            </a:r>
          </a:p>
          <a:p>
            <a:pPr marL="342900" indent="-342900">
              <a:buFont typeface="Arial"/>
              <a:buChar char="•"/>
            </a:pPr>
            <a:r>
              <a:rPr lang="en-US" b="0" dirty="0" smtClean="0">
                <a:solidFill>
                  <a:srgbClr val="000000"/>
                </a:solidFill>
              </a:rPr>
              <a:t>Eligibility: </a:t>
            </a:r>
            <a:r>
              <a:rPr lang="en-US" b="0" dirty="0" smtClean="0">
                <a:solidFill>
                  <a:srgbClr val="000000"/>
                </a:solidFill>
              </a:rPr>
              <a:t>public </a:t>
            </a:r>
            <a:r>
              <a:rPr lang="en-US" b="0" dirty="0">
                <a:solidFill>
                  <a:srgbClr val="000000"/>
                </a:solidFill>
              </a:rPr>
              <a:t>s</a:t>
            </a:r>
            <a:r>
              <a:rPr lang="en-US" b="0" dirty="0" smtClean="0">
                <a:solidFill>
                  <a:srgbClr val="000000"/>
                </a:solidFill>
              </a:rPr>
              <a:t>afety</a:t>
            </a:r>
            <a:endParaRPr lang="en-US" b="0" dirty="0" smtClean="0">
              <a:solidFill>
                <a:srgbClr val="000000"/>
              </a:solidFill>
            </a:endParaRPr>
          </a:p>
          <a:p>
            <a:pPr marL="342900" indent="-342900">
              <a:buFont typeface="Arial"/>
              <a:buChar char="•"/>
            </a:pPr>
            <a:r>
              <a:rPr lang="en-US" b="0" dirty="0" smtClean="0">
                <a:solidFill>
                  <a:srgbClr val="000000"/>
                </a:solidFill>
              </a:rPr>
              <a:t>Uses envisioned: </a:t>
            </a:r>
            <a:r>
              <a:rPr lang="en-US" b="0" dirty="0" smtClean="0">
                <a:solidFill>
                  <a:srgbClr val="000000"/>
                </a:solidFill>
              </a:rPr>
              <a:t>broadband </a:t>
            </a:r>
            <a:r>
              <a:rPr lang="en-US" b="0" dirty="0" smtClean="0">
                <a:solidFill>
                  <a:srgbClr val="000000"/>
                </a:solidFill>
              </a:rPr>
              <a:t>hot </a:t>
            </a:r>
            <a:r>
              <a:rPr lang="en-US" b="0" dirty="0">
                <a:solidFill>
                  <a:srgbClr val="000000"/>
                </a:solidFill>
              </a:rPr>
              <a:t>s</a:t>
            </a:r>
            <a:r>
              <a:rPr lang="en-US" b="0" dirty="0" smtClean="0">
                <a:solidFill>
                  <a:srgbClr val="000000"/>
                </a:solidFill>
              </a:rPr>
              <a:t>pots, point-</a:t>
            </a:r>
            <a:r>
              <a:rPr lang="en-US" b="0" dirty="0" smtClean="0">
                <a:solidFill>
                  <a:srgbClr val="000000"/>
                </a:solidFill>
              </a:rPr>
              <a:t>to-multipoint </a:t>
            </a:r>
            <a:r>
              <a:rPr lang="en-US" b="0" dirty="0" smtClean="0">
                <a:solidFill>
                  <a:srgbClr val="000000"/>
                </a:solidFill>
              </a:rPr>
              <a:t>(PTM), secondary </a:t>
            </a:r>
            <a:r>
              <a:rPr lang="en-US" b="0" dirty="0">
                <a:solidFill>
                  <a:srgbClr val="000000"/>
                </a:solidFill>
              </a:rPr>
              <a:t>p</a:t>
            </a:r>
            <a:r>
              <a:rPr lang="en-US" b="0" dirty="0" smtClean="0">
                <a:solidFill>
                  <a:srgbClr val="000000"/>
                </a:solidFill>
              </a:rPr>
              <a:t>oint-</a:t>
            </a:r>
            <a:r>
              <a:rPr lang="en-US" b="0" dirty="0" smtClean="0">
                <a:solidFill>
                  <a:srgbClr val="000000"/>
                </a:solidFill>
              </a:rPr>
              <a:t>to-point </a:t>
            </a:r>
            <a:r>
              <a:rPr lang="en-US" b="0" dirty="0" smtClean="0">
                <a:solidFill>
                  <a:srgbClr val="000000"/>
                </a:solidFill>
              </a:rPr>
              <a:t>(PTP) </a:t>
            </a:r>
          </a:p>
          <a:p>
            <a:pPr marL="342900" indent="-342900">
              <a:buFont typeface="Arial"/>
              <a:buChar char="•"/>
            </a:pPr>
            <a:r>
              <a:rPr lang="en-US" b="0" dirty="0" smtClean="0">
                <a:solidFill>
                  <a:srgbClr val="000000"/>
                </a:solidFill>
              </a:rPr>
              <a:t>Regional plans optional: </a:t>
            </a:r>
            <a:r>
              <a:rPr lang="en-US" b="0" dirty="0" smtClean="0">
                <a:solidFill>
                  <a:srgbClr val="000000"/>
                </a:solidFill>
              </a:rPr>
              <a:t>fewer </a:t>
            </a:r>
            <a:r>
              <a:rPr lang="en-US" b="0" dirty="0" smtClean="0"/>
              <a:t>than 10 </a:t>
            </a:r>
            <a:r>
              <a:rPr lang="en-US" b="0" dirty="0" smtClean="0"/>
              <a:t>regions </a:t>
            </a:r>
            <a:r>
              <a:rPr lang="en-US" b="0" dirty="0" smtClean="0">
                <a:solidFill>
                  <a:srgbClr val="000000"/>
                </a:solidFill>
              </a:rPr>
              <a:t>have developed plans</a:t>
            </a:r>
          </a:p>
          <a:p>
            <a:pPr marL="342900" indent="-342900">
              <a:buFont typeface="Arial"/>
              <a:buChar char="•"/>
            </a:pPr>
            <a:r>
              <a:rPr lang="en-US" b="0" dirty="0" smtClean="0">
                <a:solidFill>
                  <a:srgbClr val="000000"/>
                </a:solidFill>
              </a:rPr>
              <a:t>No formal frequency coordination </a:t>
            </a:r>
          </a:p>
          <a:p>
            <a:pPr marL="342900" indent="-342900">
              <a:buFont typeface="Arial"/>
              <a:buChar char="•"/>
            </a:pPr>
            <a:r>
              <a:rPr lang="en-US" b="0" dirty="0" smtClean="0">
                <a:solidFill>
                  <a:srgbClr val="000000"/>
                </a:solidFill>
              </a:rPr>
              <a:t>Each applicant can obtain PTM license covering its jurisdiction for full 50 MHz </a:t>
            </a:r>
          </a:p>
          <a:p>
            <a:pPr marL="749300" lvl="1" indent="-292100">
              <a:buFont typeface="Lucida Grande"/>
              <a:buChar char="–"/>
            </a:pPr>
            <a:r>
              <a:rPr lang="en-US" sz="2000" dirty="0" smtClean="0">
                <a:solidFill>
                  <a:srgbClr val="000000"/>
                </a:solidFill>
              </a:rPr>
              <a:t>Intended</a:t>
            </a:r>
            <a:r>
              <a:rPr lang="en-US" sz="2000" b="0" dirty="0" smtClean="0">
                <a:solidFill>
                  <a:srgbClr val="000000"/>
                </a:solidFill>
              </a:rPr>
              <a:t> to provide </a:t>
            </a:r>
            <a:r>
              <a:rPr lang="en-US" sz="2000" dirty="0">
                <a:solidFill>
                  <a:srgbClr val="000000"/>
                </a:solidFill>
              </a:rPr>
              <a:t>f</a:t>
            </a:r>
            <a:r>
              <a:rPr lang="en-US" sz="2000" b="0" dirty="0" smtClean="0">
                <a:solidFill>
                  <a:srgbClr val="000000"/>
                </a:solidFill>
              </a:rPr>
              <a:t>lexibility for temporary </a:t>
            </a:r>
            <a:r>
              <a:rPr lang="en-US" sz="2000" dirty="0">
                <a:solidFill>
                  <a:srgbClr val="000000"/>
                </a:solidFill>
              </a:rPr>
              <a:t>c</a:t>
            </a:r>
            <a:r>
              <a:rPr lang="en-US" sz="2000" b="0" dirty="0" smtClean="0">
                <a:solidFill>
                  <a:srgbClr val="000000"/>
                </a:solidFill>
              </a:rPr>
              <a:t>overage of major </a:t>
            </a:r>
            <a:r>
              <a:rPr lang="en-US" sz="2000" dirty="0">
                <a:solidFill>
                  <a:srgbClr val="000000"/>
                </a:solidFill>
              </a:rPr>
              <a:t>e</a:t>
            </a:r>
            <a:r>
              <a:rPr lang="en-US" sz="2000" b="0" dirty="0" smtClean="0">
                <a:solidFill>
                  <a:srgbClr val="000000"/>
                </a:solidFill>
              </a:rPr>
              <a:t>vent or incident</a:t>
            </a:r>
          </a:p>
        </p:txBody>
      </p:sp>
      <p:sp>
        <p:nvSpPr>
          <p:cNvPr id="4" name="Slide Number Placeholder 3"/>
          <p:cNvSpPr>
            <a:spLocks noGrp="1"/>
          </p:cNvSpPr>
          <p:nvPr>
            <p:ph type="sldNum" sz="quarter" idx="12"/>
          </p:nvPr>
        </p:nvSpPr>
        <p:spPr/>
        <p:txBody>
          <a:bodyPr/>
          <a:lstStyle/>
          <a:p>
            <a:fld id="{8FD0AE77-BD58-924B-B88A-864CECC0E5BB}" type="slidenum">
              <a:rPr lang="en-US" smtClean="0"/>
              <a:t>4</a:t>
            </a:fld>
            <a:endParaRPr lang="en-US" dirty="0" smtClean="0"/>
          </a:p>
        </p:txBody>
      </p:sp>
    </p:spTree>
    <p:extLst>
      <p:ext uri="{BB962C8B-B14F-4D97-AF65-F5344CB8AC3E}">
        <p14:creationId xmlns:p14="http://schemas.microsoft.com/office/powerpoint/2010/main" val="31157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FCC NPRM in 2012</a:t>
            </a:r>
            <a:endParaRPr lang="en-US" dirty="0"/>
          </a:p>
        </p:txBody>
      </p:sp>
      <p:sp>
        <p:nvSpPr>
          <p:cNvPr id="3" name="Subtitle 2"/>
          <p:cNvSpPr>
            <a:spLocks noGrp="1"/>
          </p:cNvSpPr>
          <p:nvPr>
            <p:ph type="subTitle" idx="1"/>
          </p:nvPr>
        </p:nvSpPr>
        <p:spPr>
          <a:xfrm>
            <a:off x="946907" y="1118739"/>
            <a:ext cx="6964516" cy="4906504"/>
          </a:xfrm>
        </p:spPr>
        <p:txBody>
          <a:bodyPr/>
          <a:lstStyle/>
          <a:p>
            <a:pPr marL="342900" indent="-342900">
              <a:buFont typeface="Arial"/>
              <a:buChar char="•"/>
            </a:pPr>
            <a:r>
              <a:rPr lang="en-US" b="0" dirty="0" smtClean="0"/>
              <a:t>Indicated FCC believes </a:t>
            </a:r>
            <a:r>
              <a:rPr lang="en-US" b="0" dirty="0" smtClean="0"/>
              <a:t>the 4.9 GHz band </a:t>
            </a:r>
            <a:r>
              <a:rPr lang="en-US" b="0" dirty="0" smtClean="0"/>
              <a:t>could be more heavily </a:t>
            </a:r>
            <a:r>
              <a:rPr lang="en-US" b="0" dirty="0" smtClean="0"/>
              <a:t>used. </a:t>
            </a:r>
            <a:endParaRPr lang="en-US" b="0" dirty="0" smtClean="0"/>
          </a:p>
          <a:p>
            <a:pPr marL="342900" indent="-342900">
              <a:buFont typeface="Arial"/>
              <a:buChar char="•"/>
            </a:pPr>
            <a:r>
              <a:rPr lang="en-US" b="0" dirty="0" smtClean="0"/>
              <a:t>Questioned whether </a:t>
            </a:r>
            <a:r>
              <a:rPr lang="en-US" b="0" dirty="0" smtClean="0"/>
              <a:t>the band </a:t>
            </a:r>
            <a:r>
              <a:rPr lang="en-US" b="0" dirty="0" smtClean="0"/>
              <a:t>should be opened for uses other than </a:t>
            </a:r>
            <a:r>
              <a:rPr lang="en-US" b="0" dirty="0" smtClean="0"/>
              <a:t>public </a:t>
            </a:r>
            <a:r>
              <a:rPr lang="en-US" b="0" dirty="0" smtClean="0"/>
              <a:t>s</a:t>
            </a:r>
            <a:r>
              <a:rPr lang="en-US" b="0" dirty="0" smtClean="0"/>
              <a:t>afety.</a:t>
            </a:r>
            <a:endParaRPr lang="en-US" b="0" dirty="0" smtClean="0"/>
          </a:p>
          <a:p>
            <a:pPr marL="342900" indent="-342900">
              <a:buFont typeface="Arial"/>
              <a:buChar char="•"/>
            </a:pPr>
            <a:r>
              <a:rPr lang="en-US" b="0" dirty="0" smtClean="0"/>
              <a:t>Sought comments on appropriate frequency coordination </a:t>
            </a:r>
            <a:r>
              <a:rPr lang="en-US" b="0" dirty="0" smtClean="0"/>
              <a:t>procedures.</a:t>
            </a:r>
            <a:endParaRPr lang="en-US" b="0" dirty="0" smtClean="0"/>
          </a:p>
          <a:p>
            <a:pPr marL="342900" indent="-342900">
              <a:buFont typeface="Arial"/>
              <a:buChar char="•"/>
            </a:pPr>
            <a:r>
              <a:rPr lang="en-US" b="0" dirty="0" smtClean="0"/>
              <a:t>Invited input on how the 4.9 GHz band can be used to complement the 700 MHz Nationwide Public Safety Broadband Network.</a:t>
            </a:r>
          </a:p>
        </p:txBody>
      </p:sp>
      <p:sp>
        <p:nvSpPr>
          <p:cNvPr id="4" name="Slide Number Placeholder 3"/>
          <p:cNvSpPr>
            <a:spLocks noGrp="1"/>
          </p:cNvSpPr>
          <p:nvPr>
            <p:ph type="sldNum" sz="quarter" idx="12"/>
          </p:nvPr>
        </p:nvSpPr>
        <p:spPr/>
        <p:txBody>
          <a:bodyPr/>
          <a:lstStyle/>
          <a:p>
            <a:fld id="{8FD0AE77-BD58-924B-B88A-864CECC0E5BB}" type="slidenum">
              <a:rPr lang="en-US" smtClean="0"/>
              <a:t>5</a:t>
            </a:fld>
            <a:endParaRPr lang="en-US" dirty="0" smtClean="0"/>
          </a:p>
        </p:txBody>
      </p:sp>
    </p:spTree>
    <p:extLst>
      <p:ext uri="{BB962C8B-B14F-4D97-AF65-F5344CB8AC3E}">
        <p14:creationId xmlns:p14="http://schemas.microsoft.com/office/powerpoint/2010/main" val="3870567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NPSTC </a:t>
            </a:r>
            <a:r>
              <a:rPr lang="en-US" dirty="0" smtClean="0"/>
              <a:t>4.9 GHz National </a:t>
            </a:r>
            <a:r>
              <a:rPr lang="en-US" dirty="0" smtClean="0"/>
              <a:t>Plan Recommendations</a:t>
            </a:r>
            <a:endParaRPr lang="en-US" dirty="0"/>
          </a:p>
        </p:txBody>
      </p:sp>
      <p:sp>
        <p:nvSpPr>
          <p:cNvPr id="3" name="Subtitle 2"/>
          <p:cNvSpPr>
            <a:spLocks noGrp="1"/>
          </p:cNvSpPr>
          <p:nvPr>
            <p:ph type="subTitle" idx="1"/>
          </p:nvPr>
        </p:nvSpPr>
        <p:spPr>
          <a:xfrm>
            <a:off x="978722" y="1094478"/>
            <a:ext cx="6964516" cy="4906504"/>
          </a:xfrm>
        </p:spPr>
        <p:txBody>
          <a:bodyPr/>
          <a:lstStyle/>
          <a:p>
            <a:pPr marL="457200" indent="-457200">
              <a:buFont typeface="Arial"/>
              <a:buChar char="•"/>
            </a:pPr>
            <a:r>
              <a:rPr lang="en-US" altLang="en-US" b="0" dirty="0" smtClean="0"/>
              <a:t>Topics Covered in NPSTC </a:t>
            </a:r>
            <a:r>
              <a:rPr lang="en-US" altLang="en-US" b="0" dirty="0" smtClean="0"/>
              <a:t>National Plan Recommendations </a:t>
            </a:r>
            <a:endParaRPr lang="en-US" altLang="en-US" b="0" dirty="0" smtClean="0"/>
          </a:p>
          <a:p>
            <a:pPr marL="749300" indent="-292100">
              <a:buFont typeface="Lucida Grande"/>
              <a:buChar char="–"/>
            </a:pPr>
            <a:r>
              <a:rPr lang="en-US" altLang="en-US" sz="2000" b="0" dirty="0" smtClean="0">
                <a:solidFill>
                  <a:schemeClr val="tx1"/>
                </a:solidFill>
              </a:rPr>
              <a:t>Licensing approach</a:t>
            </a:r>
            <a:endParaRPr lang="en-US" altLang="en-US" sz="2000" b="0" dirty="0" smtClean="0"/>
          </a:p>
          <a:p>
            <a:pPr marL="749300" indent="-292100">
              <a:buFont typeface="Lucida Grande"/>
              <a:buChar char="–"/>
            </a:pPr>
            <a:r>
              <a:rPr lang="en-US" altLang="en-US" sz="2000" b="0" dirty="0" smtClean="0">
                <a:solidFill>
                  <a:schemeClr val="tx1"/>
                </a:solidFill>
              </a:rPr>
              <a:t>Frequency coordination</a:t>
            </a:r>
            <a:endParaRPr lang="en-US" altLang="en-US" sz="2000" b="0" dirty="0" smtClean="0"/>
          </a:p>
          <a:p>
            <a:pPr marL="749300" indent="-292100">
              <a:buFont typeface="Lucida Grande"/>
              <a:buChar char="–"/>
            </a:pPr>
            <a:r>
              <a:rPr lang="en-US" altLang="en-US" sz="2000" b="0" dirty="0" smtClean="0">
                <a:solidFill>
                  <a:schemeClr val="tx1"/>
                </a:solidFill>
              </a:rPr>
              <a:t>Eligibility </a:t>
            </a:r>
            <a:r>
              <a:rPr lang="en-US" altLang="en-US" sz="2000" b="0" dirty="0">
                <a:solidFill>
                  <a:schemeClr val="tx1"/>
                </a:solidFill>
              </a:rPr>
              <a:t>of </a:t>
            </a:r>
            <a:r>
              <a:rPr lang="en-US" altLang="en-US" sz="2000" b="0" dirty="0" smtClean="0">
                <a:solidFill>
                  <a:schemeClr val="tx1"/>
                </a:solidFill>
              </a:rPr>
              <a:t>critical infrastructure industries </a:t>
            </a:r>
            <a:r>
              <a:rPr lang="en-US" altLang="en-US" sz="2000" b="0" dirty="0">
                <a:solidFill>
                  <a:schemeClr val="tx1"/>
                </a:solidFill>
              </a:rPr>
              <a:t>(</a:t>
            </a:r>
            <a:r>
              <a:rPr lang="en-US" altLang="en-US" sz="2000" b="0" dirty="0" smtClean="0">
                <a:solidFill>
                  <a:schemeClr val="tx1"/>
                </a:solidFill>
              </a:rPr>
              <a:t>CII)</a:t>
            </a:r>
          </a:p>
          <a:p>
            <a:pPr marL="749300" indent="-292100">
              <a:buFont typeface="Lucida Grande"/>
              <a:buChar char="–"/>
            </a:pPr>
            <a:r>
              <a:rPr lang="en-US" altLang="en-US" sz="2000" b="0" dirty="0" smtClean="0">
                <a:solidFill>
                  <a:schemeClr val="tx1"/>
                </a:solidFill>
              </a:rPr>
              <a:t>Recommended revised </a:t>
            </a:r>
            <a:r>
              <a:rPr lang="en-US" altLang="en-US" sz="2000" b="0" dirty="0" err="1" smtClean="0">
                <a:solidFill>
                  <a:schemeClr val="tx1"/>
                </a:solidFill>
              </a:rPr>
              <a:t>bandplan</a:t>
            </a:r>
            <a:endParaRPr lang="en-US" altLang="en-US" sz="2000" b="0" dirty="0" smtClean="0"/>
          </a:p>
          <a:p>
            <a:pPr marL="749300" indent="-292100">
              <a:buFont typeface="Lucida Grande"/>
              <a:buChar char="–"/>
            </a:pPr>
            <a:r>
              <a:rPr lang="en-US" altLang="en-US" sz="2000" b="0" dirty="0" smtClean="0">
                <a:solidFill>
                  <a:schemeClr val="tx1"/>
                </a:solidFill>
              </a:rPr>
              <a:t>Airborne/robotic uses</a:t>
            </a:r>
            <a:endParaRPr lang="en-US" altLang="en-US" sz="2000" b="0" dirty="0">
              <a:solidFill>
                <a:schemeClr val="tx1"/>
              </a:solidFill>
            </a:endParaRPr>
          </a:p>
          <a:p>
            <a:pPr marL="342900" indent="-342900">
              <a:buFont typeface="Arial"/>
              <a:buChar char="•"/>
            </a:pPr>
            <a:endParaRPr lang="en-US" sz="1400" b="0" dirty="0">
              <a:solidFill>
                <a:srgbClr val="000000"/>
              </a:solidFill>
            </a:endParaRPr>
          </a:p>
        </p:txBody>
      </p:sp>
      <p:sp>
        <p:nvSpPr>
          <p:cNvPr id="4" name="Slide Number Placeholder 3"/>
          <p:cNvSpPr>
            <a:spLocks noGrp="1"/>
          </p:cNvSpPr>
          <p:nvPr>
            <p:ph type="sldNum" sz="quarter" idx="12"/>
          </p:nvPr>
        </p:nvSpPr>
        <p:spPr/>
        <p:txBody>
          <a:bodyPr/>
          <a:lstStyle/>
          <a:p>
            <a:fld id="{8FD0AE77-BD58-924B-B88A-864CECC0E5BB}" type="slidenum">
              <a:rPr lang="en-US" smtClean="0"/>
              <a:t>6</a:t>
            </a:fld>
            <a:endParaRPr lang="en-US" dirty="0" smtClean="0"/>
          </a:p>
        </p:txBody>
      </p:sp>
    </p:spTree>
    <p:extLst>
      <p:ext uri="{BB962C8B-B14F-4D97-AF65-F5344CB8AC3E}">
        <p14:creationId xmlns:p14="http://schemas.microsoft.com/office/powerpoint/2010/main" val="392355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smtClean="0"/>
              <a:t>NPSTC </a:t>
            </a:r>
            <a:r>
              <a:rPr lang="en-US" altLang="en-US" dirty="0" smtClean="0"/>
              <a:t>4.9 GHz National </a:t>
            </a:r>
            <a:r>
              <a:rPr lang="en-US" altLang="en-US" dirty="0" smtClean="0"/>
              <a:t>Plan Recommendations</a:t>
            </a:r>
          </a:p>
        </p:txBody>
      </p:sp>
      <p:sp>
        <p:nvSpPr>
          <p:cNvPr id="7171" name="Content Placeholder 2"/>
          <p:cNvSpPr>
            <a:spLocks noGrp="1"/>
          </p:cNvSpPr>
          <p:nvPr>
            <p:ph idx="1"/>
          </p:nvPr>
        </p:nvSpPr>
        <p:spPr>
          <a:xfrm>
            <a:off x="965200" y="1179326"/>
            <a:ext cx="7658100" cy="4423147"/>
          </a:xfrm>
        </p:spPr>
        <p:txBody>
          <a:bodyPr/>
          <a:lstStyle/>
          <a:p>
            <a:pPr marL="342900" indent="-342900">
              <a:spcBef>
                <a:spcPts val="1000"/>
              </a:spcBef>
              <a:buFont typeface="Arial"/>
              <a:buChar char="•"/>
            </a:pPr>
            <a:r>
              <a:rPr lang="en-US" altLang="en-US" b="0" dirty="0" smtClean="0"/>
              <a:t>Noted in the NPSTC 4.9 GHz National Plan Recommendations, Final Report, October 24, </a:t>
            </a:r>
            <a:r>
              <a:rPr lang="en-US" altLang="en-US" b="0" dirty="0" smtClean="0"/>
              <a:t>2013 </a:t>
            </a:r>
            <a:endParaRPr lang="en-US" altLang="en-US" b="0" dirty="0" smtClean="0"/>
          </a:p>
          <a:p>
            <a:pPr marL="685800" indent="-342900">
              <a:spcBef>
                <a:spcPts val="1000"/>
              </a:spcBef>
              <a:buFont typeface="Lucida Grande"/>
              <a:buChar char="–"/>
            </a:pPr>
            <a:r>
              <a:rPr lang="en-US" sz="2000" b="0" dirty="0" smtClean="0"/>
              <a:t>“</a:t>
            </a:r>
            <a:r>
              <a:rPr lang="en-US" sz="2000" b="0" dirty="0" smtClean="0"/>
              <a:t>…lack </a:t>
            </a:r>
            <a:r>
              <a:rPr lang="en-US" sz="2000" b="0" dirty="0"/>
              <a:t>of required regional planning or frequency coordination </a:t>
            </a:r>
            <a:r>
              <a:rPr lang="en-US" sz="2000" b="0" dirty="0" smtClean="0"/>
              <a:t>also imposes </a:t>
            </a:r>
            <a:r>
              <a:rPr lang="en-US" sz="2000" b="0" dirty="0"/>
              <a:t>uncertainty </a:t>
            </a:r>
            <a:r>
              <a:rPr lang="en-US" sz="2000" b="0" dirty="0" smtClean="0"/>
              <a:t>…”</a:t>
            </a:r>
            <a:br>
              <a:rPr lang="en-US" sz="2000" b="0" dirty="0" smtClean="0"/>
            </a:br>
            <a:endParaRPr lang="en-US" sz="2000" b="0" dirty="0" smtClean="0"/>
          </a:p>
          <a:p>
            <a:pPr marL="685800" indent="-342900">
              <a:spcBef>
                <a:spcPts val="0"/>
              </a:spcBef>
              <a:buFont typeface="Lucida Grande"/>
              <a:buChar char="–"/>
            </a:pPr>
            <a:r>
              <a:rPr lang="en-US" sz="2000" b="0" dirty="0" smtClean="0"/>
              <a:t>“</a:t>
            </a:r>
            <a:r>
              <a:rPr lang="en-US" sz="2000" b="0" dirty="0" smtClean="0"/>
              <a:t>Some </a:t>
            </a:r>
            <a:r>
              <a:rPr lang="en-US" sz="2000" b="0" dirty="0"/>
              <a:t>public safety entities even hesitate to use the 4.9 GHz band because they view the structure to be too close to that of an unlicensed band and are concerned they will receive interference</a:t>
            </a:r>
            <a:r>
              <a:rPr lang="en-US" sz="2000" b="0" dirty="0" smtClean="0"/>
              <a:t>.”    </a:t>
            </a:r>
            <a:endParaRPr lang="en-US" sz="2000" b="0" dirty="0"/>
          </a:p>
          <a:p>
            <a:pPr marL="342900" indent="-342900">
              <a:buFont typeface="Lucida Grande"/>
              <a:buChar char="–"/>
            </a:pPr>
            <a:endParaRPr lang="en-US" altLang="en-US" sz="2000" dirty="0" smtClean="0"/>
          </a:p>
        </p:txBody>
      </p:sp>
      <p:sp>
        <p:nvSpPr>
          <p:cNvPr id="2" name="Slide Number Placeholder 1"/>
          <p:cNvSpPr>
            <a:spLocks noGrp="1"/>
          </p:cNvSpPr>
          <p:nvPr>
            <p:ph type="sldNum" sz="quarter" idx="12"/>
          </p:nvPr>
        </p:nvSpPr>
        <p:spPr/>
        <p:txBody>
          <a:bodyPr/>
          <a:lstStyle/>
          <a:p>
            <a:fld id="{17272355-F3BB-024F-AD33-5777A50EBE71}" type="slidenum">
              <a:rPr lang="en-US" smtClean="0"/>
              <a:t>7</a:t>
            </a:fld>
            <a:endParaRPr lang="en-US" dirty="0" smtClean="0"/>
          </a:p>
        </p:txBody>
      </p:sp>
    </p:spTree>
    <p:extLst>
      <p:ext uri="{BB962C8B-B14F-4D97-AF65-F5344CB8AC3E}">
        <p14:creationId xmlns:p14="http://schemas.microsoft.com/office/powerpoint/2010/main" val="178549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4.9 GHz NPSTC Recommendation</a:t>
            </a:r>
          </a:p>
        </p:txBody>
      </p:sp>
      <p:grpSp>
        <p:nvGrpSpPr>
          <p:cNvPr id="6148" name="Group 49"/>
          <p:cNvGrpSpPr>
            <a:grpSpLocks/>
          </p:cNvGrpSpPr>
          <p:nvPr/>
        </p:nvGrpSpPr>
        <p:grpSpPr bwMode="auto">
          <a:xfrm>
            <a:off x="171450" y="1371600"/>
            <a:ext cx="8782050" cy="4276725"/>
            <a:chOff x="171450" y="1715691"/>
            <a:chExt cx="8782050" cy="4276308"/>
          </a:xfrm>
        </p:grpSpPr>
        <p:cxnSp>
          <p:nvCxnSpPr>
            <p:cNvPr id="6150" name="Straight Arrow Connector 32"/>
            <p:cNvCxnSpPr>
              <a:cxnSpLocks noChangeShapeType="1"/>
            </p:cNvCxnSpPr>
            <p:nvPr/>
          </p:nvCxnSpPr>
          <p:spPr bwMode="auto">
            <a:xfrm flipH="1" flipV="1">
              <a:off x="7658100" y="3225225"/>
              <a:ext cx="495300" cy="106977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1" name="Rectangle 5"/>
            <p:cNvSpPr>
              <a:spLocks noChangeArrowheads="1"/>
            </p:cNvSpPr>
            <p:nvPr/>
          </p:nvSpPr>
          <p:spPr bwMode="auto">
            <a:xfrm>
              <a:off x="1143000" y="2225695"/>
              <a:ext cx="6858000" cy="914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52" name="Rectangle 13"/>
            <p:cNvSpPr>
              <a:spLocks noChangeArrowheads="1"/>
            </p:cNvSpPr>
            <p:nvPr/>
          </p:nvSpPr>
          <p:spPr bwMode="auto">
            <a:xfrm>
              <a:off x="1143000" y="2225695"/>
              <a:ext cx="685800" cy="914400"/>
            </a:xfrm>
            <a:prstGeom prst="rect">
              <a:avLst/>
            </a:prstGeom>
            <a:solidFill>
              <a:srgbClr val="FFC000"/>
            </a:solidFill>
            <a:ln w="28575" algn="ctr">
              <a:solidFill>
                <a:srgbClr val="FF0000"/>
              </a:solidFill>
              <a:round/>
              <a:headEnd/>
              <a:tailEnd/>
            </a:ln>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53" name="Rectangle 14"/>
            <p:cNvSpPr>
              <a:spLocks noChangeArrowheads="1"/>
            </p:cNvSpPr>
            <p:nvPr/>
          </p:nvSpPr>
          <p:spPr bwMode="auto">
            <a:xfrm>
              <a:off x="1828800" y="2225695"/>
              <a:ext cx="685800" cy="914400"/>
            </a:xfrm>
            <a:prstGeom prst="rect">
              <a:avLst/>
            </a:prstGeom>
            <a:solidFill>
              <a:srgbClr val="99FFCC"/>
            </a:solidFill>
            <a:ln w="28575" algn="ctr">
              <a:solidFill>
                <a:srgbClr val="FF0000"/>
              </a:solidFill>
              <a:round/>
              <a:headEnd/>
              <a:tailEnd/>
            </a:ln>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200"/>
            </a:p>
          </p:txBody>
        </p:sp>
        <p:sp>
          <p:nvSpPr>
            <p:cNvPr id="6154" name="Rectangle 15"/>
            <p:cNvSpPr>
              <a:spLocks noChangeArrowheads="1"/>
            </p:cNvSpPr>
            <p:nvPr/>
          </p:nvSpPr>
          <p:spPr bwMode="auto">
            <a:xfrm>
              <a:off x="2514600" y="2225695"/>
              <a:ext cx="685800" cy="914400"/>
            </a:xfrm>
            <a:prstGeom prst="rect">
              <a:avLst/>
            </a:prstGeom>
            <a:solidFill>
              <a:srgbClr val="99FFCC"/>
            </a:solidFill>
            <a:ln w="28575" algn="ctr">
              <a:solidFill>
                <a:srgbClr val="FF0000"/>
              </a:solidFill>
              <a:round/>
              <a:headEnd/>
              <a:tailEnd/>
            </a:ln>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55" name="Rectangle 16"/>
            <p:cNvSpPr>
              <a:spLocks noChangeArrowheads="1"/>
            </p:cNvSpPr>
            <p:nvPr/>
          </p:nvSpPr>
          <p:spPr bwMode="auto">
            <a:xfrm>
              <a:off x="3200400" y="2225695"/>
              <a:ext cx="685800" cy="914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56" name="Rectangle 17"/>
            <p:cNvSpPr>
              <a:spLocks noChangeArrowheads="1"/>
            </p:cNvSpPr>
            <p:nvPr/>
          </p:nvSpPr>
          <p:spPr bwMode="auto">
            <a:xfrm>
              <a:off x="3886200" y="2225695"/>
              <a:ext cx="685800" cy="914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57" name="Rectangle 18"/>
            <p:cNvSpPr>
              <a:spLocks noChangeArrowheads="1"/>
            </p:cNvSpPr>
            <p:nvPr/>
          </p:nvSpPr>
          <p:spPr bwMode="auto">
            <a:xfrm>
              <a:off x="4572000" y="2225695"/>
              <a:ext cx="685800" cy="914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58" name="Rectangle 19"/>
            <p:cNvSpPr>
              <a:spLocks noChangeArrowheads="1"/>
            </p:cNvSpPr>
            <p:nvPr/>
          </p:nvSpPr>
          <p:spPr bwMode="auto">
            <a:xfrm>
              <a:off x="5257800" y="2225695"/>
              <a:ext cx="685800" cy="914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59" name="Rectangle 20"/>
            <p:cNvSpPr>
              <a:spLocks noChangeArrowheads="1"/>
            </p:cNvSpPr>
            <p:nvPr/>
          </p:nvSpPr>
          <p:spPr bwMode="auto">
            <a:xfrm>
              <a:off x="5943600" y="2225695"/>
              <a:ext cx="685800" cy="914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60" name="Rectangle 21"/>
            <p:cNvSpPr>
              <a:spLocks noChangeArrowheads="1"/>
            </p:cNvSpPr>
            <p:nvPr/>
          </p:nvSpPr>
          <p:spPr bwMode="auto">
            <a:xfrm>
              <a:off x="6629400" y="2225695"/>
              <a:ext cx="685800" cy="914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23" name="Rectangle 22"/>
            <p:cNvSpPr/>
            <p:nvPr/>
          </p:nvSpPr>
          <p:spPr bwMode="auto">
            <a:xfrm>
              <a:off x="7315200" y="2225229"/>
              <a:ext cx="685800" cy="914311"/>
            </a:xfrm>
            <a:prstGeom prst="rect">
              <a:avLst/>
            </a:prstGeom>
            <a:solidFill>
              <a:schemeClr val="accent1">
                <a:lumMod val="75000"/>
              </a:schemeClr>
            </a:solidFill>
            <a:ln w="28575" cap="flat" cmpd="sng" algn="ctr">
              <a:solidFill>
                <a:srgbClr val="FF0000"/>
              </a:solidFill>
              <a:prstDash val="solid"/>
              <a:round/>
              <a:headEnd type="none" w="med" len="med"/>
              <a:tailEnd type="none" w="med" len="med"/>
            </a:ln>
            <a:effectLst/>
          </p:spPr>
          <p:txBody>
            <a:bodyPr wrap="none"/>
            <a:lstStyle/>
            <a:p>
              <a:pPr eaLnBrk="1" hangingPunct="1">
                <a:defRPr/>
              </a:pPr>
              <a:endParaRPr lang="en-US" sz="2400">
                <a:latin typeface="Arial" charset="0"/>
                <a:ea typeface="ＭＳ Ｐゴシック" charset="-128"/>
              </a:endParaRPr>
            </a:p>
          </p:txBody>
        </p:sp>
        <p:sp>
          <p:nvSpPr>
            <p:cNvPr id="6162" name="TextBox 23"/>
            <p:cNvSpPr txBox="1">
              <a:spLocks noChangeArrowheads="1"/>
            </p:cNvSpPr>
            <p:nvPr/>
          </p:nvSpPr>
          <p:spPr bwMode="auto">
            <a:xfrm>
              <a:off x="1676400" y="4206895"/>
              <a:ext cx="1828800" cy="1785104"/>
            </a:xfrm>
            <a:prstGeom prst="rect">
              <a:avLst/>
            </a:prstGeom>
            <a:solidFill>
              <a:srgbClr val="99FFCC"/>
            </a:solidFill>
            <a:ln w="28575">
              <a:solidFill>
                <a:schemeClr val="tx1"/>
              </a:solidFill>
              <a:miter lim="800000"/>
              <a:headEnd/>
              <a:tailEnd/>
            </a:ln>
          </p:spPr>
          <p:txBody>
            <a:bodyPr>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a:latin typeface="Arial"/>
                  <a:cs typeface="Arial"/>
                </a:rPr>
                <a:t>Shared</a:t>
              </a:r>
            </a:p>
            <a:p>
              <a:pPr algn="ctr" eaLnBrk="1" hangingPunct="1">
                <a:spcBef>
                  <a:spcPct val="0"/>
                </a:spcBef>
                <a:buFontTx/>
                <a:buNone/>
              </a:pPr>
              <a:r>
                <a:rPr lang="en-US" altLang="en-US" sz="1800" b="1" dirty="0">
                  <a:latin typeface="Arial"/>
                  <a:cs typeface="Arial"/>
                </a:rPr>
                <a:t>CII/PS </a:t>
              </a:r>
            </a:p>
            <a:p>
              <a:pPr algn="ctr" eaLnBrk="1" hangingPunct="1">
                <a:spcBef>
                  <a:spcPct val="0"/>
                </a:spcBef>
                <a:buFontTx/>
                <a:buNone/>
              </a:pPr>
              <a:r>
                <a:rPr lang="en-US" altLang="en-US" sz="1800" b="1" dirty="0">
                  <a:latin typeface="Arial"/>
                  <a:cs typeface="Arial"/>
                </a:rPr>
                <a:t>Co-primary</a:t>
              </a:r>
            </a:p>
            <a:p>
              <a:pPr algn="ctr" eaLnBrk="1" hangingPunct="1">
                <a:spcBef>
                  <a:spcPct val="0"/>
                </a:spcBef>
                <a:buFontTx/>
                <a:buNone/>
              </a:pPr>
              <a:r>
                <a:rPr lang="en-US" altLang="en-US" sz="1800" b="1" dirty="0">
                  <a:latin typeface="Arial"/>
                  <a:cs typeface="Arial"/>
                </a:rPr>
                <a:t>Two 5 MHz </a:t>
              </a:r>
            </a:p>
            <a:p>
              <a:pPr algn="ctr" eaLnBrk="1" hangingPunct="1">
                <a:spcBef>
                  <a:spcPct val="0"/>
                </a:spcBef>
                <a:buFontTx/>
                <a:buNone/>
              </a:pPr>
              <a:r>
                <a:rPr lang="en-US" altLang="en-US" sz="1800" b="1" dirty="0">
                  <a:latin typeface="Arial"/>
                  <a:cs typeface="Arial"/>
                </a:rPr>
                <a:t>Channels</a:t>
              </a:r>
            </a:p>
            <a:p>
              <a:pPr algn="ctr" eaLnBrk="1" hangingPunct="1">
                <a:spcBef>
                  <a:spcPct val="0"/>
                </a:spcBef>
                <a:buFontTx/>
                <a:buNone/>
              </a:pPr>
              <a:endParaRPr lang="en-US" altLang="en-US" sz="2000" b="1" dirty="0">
                <a:latin typeface="Times" panose="02020603050405020304" pitchFamily="18" charset="0"/>
              </a:endParaRPr>
            </a:p>
          </p:txBody>
        </p:sp>
        <p:sp>
          <p:nvSpPr>
            <p:cNvPr id="6163" name="TextBox 24"/>
            <p:cNvSpPr txBox="1">
              <a:spLocks noChangeArrowheads="1"/>
            </p:cNvSpPr>
            <p:nvPr/>
          </p:nvSpPr>
          <p:spPr bwMode="auto">
            <a:xfrm>
              <a:off x="184309" y="4206895"/>
              <a:ext cx="1377601" cy="1477184"/>
            </a:xfrm>
            <a:prstGeom prst="rect">
              <a:avLst/>
            </a:prstGeom>
            <a:solidFill>
              <a:srgbClr val="FFC000"/>
            </a:solidFill>
            <a:ln w="28575">
              <a:solidFill>
                <a:schemeClr val="tx1"/>
              </a:solidFill>
              <a:miter lim="800000"/>
              <a:headEnd/>
              <a:tailEnd/>
            </a:ln>
          </p:spPr>
          <p:txBody>
            <a:bodyPr wrap="non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a:latin typeface="Arial"/>
                  <a:cs typeface="Arial"/>
                </a:rPr>
                <a:t>Air-to</a:t>
              </a:r>
              <a:br>
                <a:rPr lang="en-US" altLang="en-US" sz="1800" b="1" dirty="0">
                  <a:latin typeface="Arial"/>
                  <a:cs typeface="Arial"/>
                </a:rPr>
              </a:br>
              <a:r>
                <a:rPr lang="en-US" altLang="en-US" sz="1800" b="1" dirty="0">
                  <a:latin typeface="Arial"/>
                  <a:cs typeface="Arial"/>
                </a:rPr>
                <a:t>Ground &amp;</a:t>
              </a:r>
            </a:p>
            <a:p>
              <a:pPr algn="ctr" eaLnBrk="1" hangingPunct="1">
                <a:spcBef>
                  <a:spcPct val="0"/>
                </a:spcBef>
                <a:buFontTx/>
                <a:buNone/>
              </a:pPr>
              <a:r>
                <a:rPr lang="en-US" altLang="en-US" sz="1800" b="1" dirty="0">
                  <a:latin typeface="Arial"/>
                  <a:cs typeface="Arial"/>
                </a:rPr>
                <a:t>Robotics</a:t>
              </a:r>
            </a:p>
            <a:p>
              <a:pPr algn="ctr" eaLnBrk="1" hangingPunct="1">
                <a:spcBef>
                  <a:spcPct val="0"/>
                </a:spcBef>
                <a:buFontTx/>
                <a:buNone/>
              </a:pPr>
              <a:r>
                <a:rPr lang="en-US" altLang="en-US" sz="1800" b="1" dirty="0">
                  <a:latin typeface="Arial"/>
                  <a:cs typeface="Arial"/>
                </a:rPr>
                <a:t>Five 1 MHz </a:t>
              </a:r>
            </a:p>
            <a:p>
              <a:pPr algn="ctr" eaLnBrk="1" hangingPunct="1">
                <a:spcBef>
                  <a:spcPct val="0"/>
                </a:spcBef>
                <a:buFontTx/>
                <a:buNone/>
              </a:pPr>
              <a:r>
                <a:rPr lang="en-US" altLang="en-US" sz="1800" b="1" dirty="0">
                  <a:latin typeface="Arial"/>
                  <a:cs typeface="Arial"/>
                </a:rPr>
                <a:t>Channels</a:t>
              </a:r>
            </a:p>
          </p:txBody>
        </p:sp>
        <p:cxnSp>
          <p:nvCxnSpPr>
            <p:cNvPr id="6164" name="Straight Arrow Connector 26"/>
            <p:cNvCxnSpPr>
              <a:cxnSpLocks noChangeShapeType="1"/>
              <a:endCxn id="6152" idx="2"/>
            </p:cNvCxnSpPr>
            <p:nvPr/>
          </p:nvCxnSpPr>
          <p:spPr bwMode="auto">
            <a:xfrm flipV="1">
              <a:off x="1066800" y="3140095"/>
              <a:ext cx="419100" cy="1066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65" name="Straight Arrow Connector 28"/>
            <p:cNvCxnSpPr>
              <a:cxnSpLocks noChangeShapeType="1"/>
            </p:cNvCxnSpPr>
            <p:nvPr/>
          </p:nvCxnSpPr>
          <p:spPr bwMode="auto">
            <a:xfrm flipV="1">
              <a:off x="2567258" y="3216295"/>
              <a:ext cx="175942"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66" name="Straight Arrow Connector 29"/>
            <p:cNvCxnSpPr>
              <a:cxnSpLocks noChangeShapeType="1"/>
            </p:cNvCxnSpPr>
            <p:nvPr/>
          </p:nvCxnSpPr>
          <p:spPr bwMode="auto">
            <a:xfrm flipH="1" flipV="1">
              <a:off x="2286000" y="3216295"/>
              <a:ext cx="205058"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7" name="TextBox 31"/>
            <p:cNvSpPr txBox="1">
              <a:spLocks noChangeArrowheads="1"/>
            </p:cNvSpPr>
            <p:nvPr/>
          </p:nvSpPr>
          <p:spPr bwMode="auto">
            <a:xfrm>
              <a:off x="7353300" y="4209411"/>
              <a:ext cx="1600200" cy="1477818"/>
            </a:xfrm>
            <a:prstGeom prst="rect">
              <a:avLst/>
            </a:prstGeom>
            <a:solidFill>
              <a:srgbClr val="00B0F0"/>
            </a:solidFill>
            <a:ln w="28575">
              <a:solidFill>
                <a:schemeClr val="tx1"/>
              </a:solidFill>
              <a:miter lim="800000"/>
              <a:headEnd/>
              <a:tailEnd/>
            </a:ln>
          </p:spPr>
          <p:txBody>
            <a:bodyPr>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a:latin typeface="Arial"/>
                  <a:cs typeface="Arial"/>
                </a:rPr>
                <a:t>Narrowband Backhaul</a:t>
              </a:r>
            </a:p>
            <a:p>
              <a:pPr algn="ctr" eaLnBrk="1" hangingPunct="1">
                <a:spcBef>
                  <a:spcPct val="0"/>
                </a:spcBef>
                <a:buFontTx/>
                <a:buNone/>
              </a:pPr>
              <a:r>
                <a:rPr lang="en-US" altLang="en-US" sz="1800" b="1" dirty="0">
                  <a:latin typeface="Arial"/>
                  <a:cs typeface="Arial"/>
                </a:rPr>
                <a:t>PTP</a:t>
              </a:r>
            </a:p>
            <a:p>
              <a:pPr algn="ctr" eaLnBrk="1" hangingPunct="1">
                <a:spcBef>
                  <a:spcPct val="0"/>
                </a:spcBef>
                <a:buFontTx/>
                <a:buNone/>
              </a:pPr>
              <a:r>
                <a:rPr lang="en-US" altLang="en-US" sz="1800" b="1" dirty="0">
                  <a:latin typeface="Arial"/>
                  <a:cs typeface="Arial"/>
                </a:rPr>
                <a:t>Five 1 MHz Channels</a:t>
              </a:r>
            </a:p>
          </p:txBody>
        </p:sp>
        <p:sp>
          <p:nvSpPr>
            <p:cNvPr id="6168" name="Rectangle 36"/>
            <p:cNvSpPr>
              <a:spLocks noChangeArrowheads="1"/>
            </p:cNvSpPr>
            <p:nvPr/>
          </p:nvSpPr>
          <p:spPr bwMode="auto">
            <a:xfrm>
              <a:off x="3581400" y="4218801"/>
              <a:ext cx="3657600" cy="121920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a:p>
          </p:txBody>
        </p:sp>
        <p:sp>
          <p:nvSpPr>
            <p:cNvPr id="6169" name="TextBox 37"/>
            <p:cNvSpPr txBox="1">
              <a:spLocks noChangeArrowheads="1"/>
            </p:cNvSpPr>
            <p:nvPr/>
          </p:nvSpPr>
          <p:spPr bwMode="auto">
            <a:xfrm>
              <a:off x="3886200" y="4295001"/>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a:latin typeface="Arial"/>
                  <a:cs typeface="Arial"/>
                </a:rPr>
                <a:t>Public Safety General Use</a:t>
              </a:r>
              <a:br>
                <a:rPr lang="en-US" altLang="en-US" sz="1800" b="1" dirty="0">
                  <a:latin typeface="Arial"/>
                  <a:cs typeface="Arial"/>
                </a:rPr>
              </a:br>
              <a:r>
                <a:rPr lang="en-US" altLang="en-US" sz="1800" b="1" dirty="0">
                  <a:latin typeface="Arial"/>
                  <a:cs typeface="Arial"/>
                </a:rPr>
                <a:t>Some potential access by CII through MOUs w/ PS</a:t>
              </a:r>
            </a:p>
            <a:p>
              <a:pPr algn="ctr" eaLnBrk="1" hangingPunct="1">
                <a:spcBef>
                  <a:spcPct val="0"/>
                </a:spcBef>
                <a:buFontTx/>
                <a:buNone/>
              </a:pPr>
              <a:r>
                <a:rPr lang="en-US" altLang="en-US" sz="1800" b="1" dirty="0">
                  <a:latin typeface="Arial"/>
                  <a:cs typeface="Arial"/>
                </a:rPr>
                <a:t>Six 5 MHz Channels </a:t>
              </a:r>
            </a:p>
          </p:txBody>
        </p:sp>
        <p:cxnSp>
          <p:nvCxnSpPr>
            <p:cNvPr id="6170" name="Straight Arrow Connector 38"/>
            <p:cNvCxnSpPr>
              <a:cxnSpLocks noChangeShapeType="1"/>
            </p:cNvCxnSpPr>
            <p:nvPr/>
          </p:nvCxnSpPr>
          <p:spPr bwMode="auto">
            <a:xfrm flipH="1" flipV="1">
              <a:off x="3352800" y="3228201"/>
              <a:ext cx="3048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71" name="Straight Arrow Connector 41"/>
            <p:cNvCxnSpPr>
              <a:cxnSpLocks noChangeShapeType="1"/>
            </p:cNvCxnSpPr>
            <p:nvPr/>
          </p:nvCxnSpPr>
          <p:spPr bwMode="auto">
            <a:xfrm flipV="1">
              <a:off x="7063058" y="3228201"/>
              <a:ext cx="175942"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172" name="TextBox 42"/>
            <p:cNvSpPr txBox="1">
              <a:spLocks noChangeArrowheads="1"/>
            </p:cNvSpPr>
            <p:nvPr/>
          </p:nvSpPr>
          <p:spPr bwMode="auto">
            <a:xfrm>
              <a:off x="171450" y="1734741"/>
              <a:ext cx="1051390" cy="3385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dirty="0">
                  <a:latin typeface="Arial"/>
                  <a:cs typeface="Arial"/>
                </a:rPr>
                <a:t>4.94 GHz </a:t>
              </a:r>
            </a:p>
          </p:txBody>
        </p:sp>
        <p:sp>
          <p:nvSpPr>
            <p:cNvPr id="6173" name="TextBox 43"/>
            <p:cNvSpPr txBox="1">
              <a:spLocks noChangeArrowheads="1"/>
            </p:cNvSpPr>
            <p:nvPr/>
          </p:nvSpPr>
          <p:spPr bwMode="auto">
            <a:xfrm>
              <a:off x="7882001" y="1715691"/>
              <a:ext cx="1051390" cy="3385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dirty="0">
                  <a:latin typeface="Arial"/>
                  <a:cs typeface="Arial"/>
                </a:rPr>
                <a:t>4.99 GHz </a:t>
              </a:r>
            </a:p>
          </p:txBody>
        </p:sp>
        <p:cxnSp>
          <p:nvCxnSpPr>
            <p:cNvPr id="6174" name="Straight Connector 45"/>
            <p:cNvCxnSpPr>
              <a:cxnSpLocks noChangeShapeType="1"/>
              <a:endCxn id="6172" idx="2"/>
            </p:cNvCxnSpPr>
            <p:nvPr/>
          </p:nvCxnSpPr>
          <p:spPr bwMode="auto">
            <a:xfrm flipH="1" flipV="1">
              <a:off x="697145" y="2073262"/>
              <a:ext cx="88117" cy="1567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6175" name="Straight Connector 47"/>
            <p:cNvCxnSpPr>
              <a:cxnSpLocks noChangeShapeType="1"/>
            </p:cNvCxnSpPr>
            <p:nvPr/>
          </p:nvCxnSpPr>
          <p:spPr bwMode="auto">
            <a:xfrm>
              <a:off x="1143000" y="2073295"/>
              <a:ext cx="0" cy="152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6176" name="Straight Connector 48"/>
            <p:cNvCxnSpPr>
              <a:cxnSpLocks noChangeShapeType="1"/>
            </p:cNvCxnSpPr>
            <p:nvPr/>
          </p:nvCxnSpPr>
          <p:spPr bwMode="auto">
            <a:xfrm>
              <a:off x="8001000" y="2073295"/>
              <a:ext cx="0" cy="152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6149" name="TextBox 2"/>
          <p:cNvSpPr txBox="1">
            <a:spLocks noChangeArrowheads="1"/>
          </p:cNvSpPr>
          <p:nvPr/>
        </p:nvSpPr>
        <p:spPr bwMode="auto">
          <a:xfrm>
            <a:off x="1066800" y="5791200"/>
            <a:ext cx="74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ts val="6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ts val="6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ts val="6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ts val="6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dirty="0">
                <a:latin typeface="Arial"/>
                <a:cs typeface="Arial"/>
              </a:rPr>
              <a:t>Plan also includes provisions for channel aggregation</a:t>
            </a:r>
          </a:p>
        </p:txBody>
      </p:sp>
      <p:sp>
        <p:nvSpPr>
          <p:cNvPr id="2" name="Slide Number Placeholder 1"/>
          <p:cNvSpPr>
            <a:spLocks noGrp="1"/>
          </p:cNvSpPr>
          <p:nvPr>
            <p:ph type="sldNum" sz="quarter" idx="12"/>
          </p:nvPr>
        </p:nvSpPr>
        <p:spPr/>
        <p:txBody>
          <a:bodyPr/>
          <a:lstStyle/>
          <a:p>
            <a:fld id="{17272355-F3BB-024F-AD33-5777A50EBE71}" type="slidenum">
              <a:rPr lang="en-US" smtClean="0"/>
              <a:t>8</a:t>
            </a:fld>
            <a:endParaRPr lang="en-US" dirty="0" smtClean="0"/>
          </a:p>
        </p:txBody>
      </p:sp>
      <p:sp>
        <p:nvSpPr>
          <p:cNvPr id="3" name="TextBox 2"/>
          <p:cNvSpPr txBox="1"/>
          <p:nvPr/>
        </p:nvSpPr>
        <p:spPr>
          <a:xfrm>
            <a:off x="1485900" y="1098532"/>
            <a:ext cx="5984030" cy="461665"/>
          </a:xfrm>
          <a:prstGeom prst="rect">
            <a:avLst/>
          </a:prstGeom>
          <a:noFill/>
        </p:spPr>
        <p:txBody>
          <a:bodyPr wrap="none" rtlCol="0">
            <a:spAutoFit/>
          </a:bodyPr>
          <a:lstStyle/>
          <a:p>
            <a:r>
              <a:rPr lang="en-US" sz="2400" dirty="0" smtClean="0">
                <a:latin typeface="Arial"/>
                <a:cs typeface="Arial"/>
              </a:rPr>
              <a:t>NPSTC Recommended Revised </a:t>
            </a:r>
            <a:r>
              <a:rPr lang="en-US" sz="2400" dirty="0" err="1" smtClean="0">
                <a:latin typeface="Arial"/>
                <a:cs typeface="Arial"/>
              </a:rPr>
              <a:t>Bandplan</a:t>
            </a:r>
            <a:endParaRPr lang="en-US" sz="2400" dirty="0">
              <a:latin typeface="Arial"/>
              <a:cs typeface="Arial"/>
            </a:endParaRPr>
          </a:p>
        </p:txBody>
      </p:sp>
    </p:spTree>
    <p:extLst>
      <p:ext uri="{BB962C8B-B14F-4D97-AF65-F5344CB8AC3E}">
        <p14:creationId xmlns:p14="http://schemas.microsoft.com/office/powerpoint/2010/main" val="1596321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smtClean="0"/>
              <a:t>Response to </a:t>
            </a:r>
            <a:r>
              <a:rPr lang="en-US" altLang="en-US" dirty="0" smtClean="0"/>
              <a:t>the NPSTC 4.9 GHz National </a:t>
            </a:r>
            <a:r>
              <a:rPr lang="en-US" altLang="en-US" dirty="0" smtClean="0"/>
              <a:t>Plan Recommendations</a:t>
            </a:r>
          </a:p>
        </p:txBody>
      </p:sp>
      <p:sp>
        <p:nvSpPr>
          <p:cNvPr id="7171" name="Content Placeholder 2"/>
          <p:cNvSpPr>
            <a:spLocks noGrp="1"/>
          </p:cNvSpPr>
          <p:nvPr>
            <p:ph idx="1"/>
          </p:nvPr>
        </p:nvSpPr>
        <p:spPr>
          <a:xfrm>
            <a:off x="876300" y="1028700"/>
            <a:ext cx="7184307" cy="4573773"/>
          </a:xfrm>
        </p:spPr>
        <p:txBody>
          <a:bodyPr/>
          <a:lstStyle/>
          <a:p>
            <a:pPr marL="342900" indent="-342900">
              <a:buFont typeface="Arial" panose="020B0604020202020204" pitchFamily="34" charset="0"/>
              <a:buChar char="•"/>
            </a:pPr>
            <a:r>
              <a:rPr lang="en-US" altLang="en-US" b="0" dirty="0" smtClean="0"/>
              <a:t>General </a:t>
            </a:r>
            <a:r>
              <a:rPr lang="en-US" altLang="en-US" b="0" dirty="0" smtClean="0"/>
              <a:t>support </a:t>
            </a:r>
            <a:r>
              <a:rPr lang="en-US" altLang="en-US" b="0" dirty="0" smtClean="0"/>
              <a:t>for the </a:t>
            </a:r>
            <a:r>
              <a:rPr lang="en-US" altLang="en-US" b="0" dirty="0" smtClean="0"/>
              <a:t>plan.</a:t>
            </a:r>
            <a:endParaRPr lang="en-US" altLang="en-US" b="0" dirty="0"/>
          </a:p>
          <a:p>
            <a:pPr marL="342900" indent="-342900">
              <a:buFont typeface="Arial" panose="020B0604020202020204" pitchFamily="34" charset="0"/>
              <a:buChar char="•"/>
            </a:pPr>
            <a:r>
              <a:rPr lang="en-US" altLang="en-US" b="0" dirty="0" smtClean="0"/>
              <a:t>However, two jurisdictions with heavy 4.9 GHz use and their own regional plans raised concerns about:</a:t>
            </a:r>
          </a:p>
          <a:p>
            <a:pPr marL="571500" lvl="1" indent="-228600">
              <a:buFont typeface="Lucida Grande"/>
              <a:buChar char="–"/>
            </a:pPr>
            <a:r>
              <a:rPr lang="en-US" altLang="en-US" sz="2000" dirty="0" smtClean="0"/>
              <a:t>Local </a:t>
            </a:r>
            <a:r>
              <a:rPr lang="en-US" altLang="en-US" sz="2000" dirty="0" smtClean="0"/>
              <a:t>control</a:t>
            </a:r>
            <a:endParaRPr lang="en-US" altLang="en-US" sz="2000" dirty="0" smtClean="0"/>
          </a:p>
          <a:p>
            <a:pPr marL="571500" lvl="1" indent="-228600">
              <a:buFont typeface="Lucida Grande"/>
              <a:buChar char="–"/>
            </a:pPr>
            <a:r>
              <a:rPr lang="en-US" altLang="en-US" sz="2000" dirty="0" smtClean="0"/>
              <a:t>Spectrum </a:t>
            </a:r>
            <a:r>
              <a:rPr lang="en-US" altLang="en-US" sz="2000" dirty="0" smtClean="0"/>
              <a:t>efficiency</a:t>
            </a:r>
            <a:endParaRPr lang="en-US" altLang="en-US" sz="2000" dirty="0" smtClean="0"/>
          </a:p>
          <a:p>
            <a:pPr marL="571500" lvl="1" indent="-228600">
              <a:buFont typeface="Lucida Grande"/>
              <a:buChar char="–"/>
            </a:pPr>
            <a:r>
              <a:rPr lang="en-US" altLang="en-US" sz="2000" dirty="0" smtClean="0"/>
              <a:t>Impact on </a:t>
            </a:r>
            <a:r>
              <a:rPr lang="en-US" altLang="en-US" sz="2000" dirty="0"/>
              <a:t>e</a:t>
            </a:r>
            <a:r>
              <a:rPr lang="en-US" altLang="en-US" sz="2000" dirty="0" smtClean="0"/>
              <a:t>xisting </a:t>
            </a:r>
            <a:r>
              <a:rPr lang="en-US" altLang="en-US" sz="2000" dirty="0" smtClean="0"/>
              <a:t>o</a:t>
            </a:r>
            <a:r>
              <a:rPr lang="en-US" altLang="en-US" sz="2000" dirty="0" smtClean="0"/>
              <a:t>perations</a:t>
            </a:r>
            <a:endParaRPr lang="en-US" altLang="en-US" sz="2000" dirty="0" smtClean="0"/>
          </a:p>
          <a:p>
            <a:pPr marL="571500" lvl="1" indent="-228600">
              <a:buFont typeface="Lucida Grande"/>
              <a:buChar char="–"/>
            </a:pPr>
            <a:r>
              <a:rPr lang="en-US" altLang="en-US" sz="2000" dirty="0" smtClean="0"/>
              <a:t>Cost to </a:t>
            </a:r>
            <a:r>
              <a:rPr lang="en-US" altLang="en-US" sz="2000" dirty="0"/>
              <a:t>c</a:t>
            </a:r>
            <a:r>
              <a:rPr lang="en-US" altLang="en-US" sz="2000" dirty="0" smtClean="0"/>
              <a:t>hange </a:t>
            </a:r>
            <a:r>
              <a:rPr lang="en-US" altLang="en-US" sz="2000" dirty="0" smtClean="0"/>
              <a:t>any </a:t>
            </a:r>
            <a:r>
              <a:rPr lang="en-US" altLang="en-US" sz="2000" dirty="0"/>
              <a:t>e</a:t>
            </a:r>
            <a:r>
              <a:rPr lang="en-US" altLang="en-US" sz="2000" dirty="0" smtClean="0"/>
              <a:t>xisting operations </a:t>
            </a:r>
            <a:endParaRPr lang="en-US" altLang="en-US" sz="2000" dirty="0" smtClean="0"/>
          </a:p>
          <a:p>
            <a:pPr marL="342900" indent="-342900">
              <a:buFont typeface="Arial" panose="020B0604020202020204" pitchFamily="34" charset="0"/>
              <a:buChar char="•"/>
            </a:pPr>
            <a:r>
              <a:rPr lang="en-US" altLang="en-US" b="0" dirty="0" smtClean="0"/>
              <a:t>NPSTC filed </a:t>
            </a:r>
            <a:r>
              <a:rPr lang="en-US" altLang="en-US" b="0" dirty="0" smtClean="0"/>
              <a:t>an </a:t>
            </a:r>
            <a:r>
              <a:rPr lang="en-US" altLang="en-US" b="0" i="1" dirty="0" smtClean="0"/>
              <a:t>ex </a:t>
            </a:r>
            <a:r>
              <a:rPr lang="en-US" altLang="en-US" b="0" i="1" dirty="0" smtClean="0"/>
              <a:t>parte </a:t>
            </a:r>
            <a:r>
              <a:rPr lang="en-US" altLang="en-US" b="0" dirty="0" smtClean="0"/>
              <a:t>letter </a:t>
            </a:r>
            <a:r>
              <a:rPr lang="en-US" altLang="en-US" b="0" dirty="0" smtClean="0"/>
              <a:t>with the </a:t>
            </a:r>
            <a:r>
              <a:rPr lang="en-US" altLang="en-US" b="0" dirty="0" smtClean="0"/>
              <a:t>FCC to address the </a:t>
            </a:r>
            <a:r>
              <a:rPr lang="en-US" altLang="en-US" b="0" dirty="0" smtClean="0"/>
              <a:t>concerns.</a:t>
            </a:r>
            <a:endParaRPr lang="en-US" altLang="en-US" b="0" dirty="0" smtClean="0"/>
          </a:p>
          <a:p>
            <a:pPr lvl="1" indent="0">
              <a:buNone/>
            </a:pPr>
            <a:endParaRPr lang="en-US" altLang="en-US" dirty="0" smtClean="0"/>
          </a:p>
        </p:txBody>
      </p:sp>
      <p:sp>
        <p:nvSpPr>
          <p:cNvPr id="2" name="Slide Number Placeholder 1"/>
          <p:cNvSpPr>
            <a:spLocks noGrp="1"/>
          </p:cNvSpPr>
          <p:nvPr>
            <p:ph type="sldNum" sz="quarter" idx="12"/>
          </p:nvPr>
        </p:nvSpPr>
        <p:spPr/>
        <p:txBody>
          <a:bodyPr/>
          <a:lstStyle/>
          <a:p>
            <a:fld id="{17272355-F3BB-024F-AD33-5777A50EBE71}" type="slidenum">
              <a:rPr lang="en-US" smtClean="0"/>
              <a:t>9</a:t>
            </a:fld>
            <a:endParaRPr lang="en-US" dirty="0" smtClean="0"/>
          </a:p>
        </p:txBody>
      </p:sp>
    </p:spTree>
    <p:extLst>
      <p:ext uri="{BB962C8B-B14F-4D97-AF65-F5344CB8AC3E}">
        <p14:creationId xmlns:p14="http://schemas.microsoft.com/office/powerpoint/2010/main" val="150196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2198</TotalTime>
  <Words>743</Words>
  <Application>Microsoft Macintosh PowerPoint</Application>
  <PresentationFormat>On-screen Show (4:3)</PresentationFormat>
  <Paragraphs>116</Paragraphs>
  <Slides>16</Slides>
  <Notes>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Section Dividers</vt:lpstr>
      <vt:lpstr>1_Layout</vt:lpstr>
      <vt:lpstr>4.9 GHz National Plan Update</vt:lpstr>
      <vt:lpstr>4.9 GHz Overview</vt:lpstr>
      <vt:lpstr>Original 4.9 GHz Bandplan</vt:lpstr>
      <vt:lpstr>Original 4.9 GHz Rules</vt:lpstr>
      <vt:lpstr>FCC NPRM in 2012</vt:lpstr>
      <vt:lpstr>NPSTC 4.9 GHz National Plan Recommendations</vt:lpstr>
      <vt:lpstr>NPSTC 4.9 GHz National Plan Recommendations</vt:lpstr>
      <vt:lpstr>4.9 GHz NPSTC Recommendation</vt:lpstr>
      <vt:lpstr>Response to the NPSTC 4.9 GHz National Plan Recommendations</vt:lpstr>
      <vt:lpstr>Local Control/Regional Plans </vt:lpstr>
      <vt:lpstr>Spectrum Efficiency</vt:lpstr>
      <vt:lpstr>Disruption/Cost</vt:lpstr>
      <vt:lpstr>Wireless Broadband Trends</vt:lpstr>
      <vt:lpstr>APCO 4.9 GHz Task Force</vt:lpstr>
      <vt:lpstr>What’s Next?</vt:lpstr>
      <vt:lpstr>Questions?</vt:lpstr>
    </vt:vector>
  </TitlesOfParts>
  <Company>Grunt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Melvin</dc:creator>
  <cp:lastModifiedBy>Sandy Dawkins</cp:lastModifiedBy>
  <cp:revision>80</cp:revision>
  <dcterms:created xsi:type="dcterms:W3CDTF">2015-03-05T04:01:18Z</dcterms:created>
  <dcterms:modified xsi:type="dcterms:W3CDTF">2015-07-20T18:55:49Z</dcterms:modified>
</cp:coreProperties>
</file>