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76" r:id="rId3"/>
    <p:sldId id="260" r:id="rId4"/>
    <p:sldId id="308" r:id="rId5"/>
    <p:sldId id="309" r:id="rId6"/>
    <p:sldId id="328" r:id="rId7"/>
    <p:sldId id="312" r:id="rId8"/>
    <p:sldId id="315" r:id="rId9"/>
    <p:sldId id="318" r:id="rId10"/>
    <p:sldId id="322" r:id="rId11"/>
    <p:sldId id="326" r:id="rId12"/>
    <p:sldId id="32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72" y="-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E5FD6-5883-44CD-8B3D-2DC62FFD4625}" type="datetimeFigureOut">
              <a:rPr lang="en-CA" smtClean="0"/>
              <a:t>3/16/15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CF2EA-794C-47BB-94AA-1A1D116C584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608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28BFC-64DC-4912-9239-5F156E994DF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2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2" tIns="43231" rIns="86462" bIns="43231"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631" indent="-2702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0971" indent="-2161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360" indent="-2161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5748" indent="-2161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136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0525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2913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301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2D65E03-21A2-4678-8746-15AFE03DC929}" type="slidenum">
              <a:rPr lang="en-CA" smtClean="0"/>
              <a:pPr/>
              <a:t>7</a:t>
            </a:fld>
            <a:endParaRPr lang="en-CA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2" tIns="43231" rIns="86462" bIns="43231"/>
          <a:lstStyle/>
          <a:p>
            <a:pPr marL="222199" indent="-222199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2" tIns="43231" rIns="86462" bIns="43231"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631" indent="-2702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0971" indent="-2161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360" indent="-2161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5748" indent="-2161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136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0525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2913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301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2D65E03-21A2-4678-8746-15AFE03DC929}" type="slidenum">
              <a:rPr lang="en-CA" smtClean="0"/>
              <a:pPr/>
              <a:t>8</a:t>
            </a:fld>
            <a:endParaRPr lang="en-CA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2" tIns="43231" rIns="86462" bIns="43231"/>
          <a:lstStyle/>
          <a:p>
            <a:pPr marL="222199" indent="-222199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2" tIns="43231" rIns="86462" bIns="43231"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631" indent="-2702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0971" indent="-2161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360" indent="-2161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5748" indent="-2161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136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0525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2913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301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2D65E03-21A2-4678-8746-15AFE03DC929}" type="slidenum">
              <a:rPr lang="en-CA" smtClean="0"/>
              <a:pPr/>
              <a:t>9</a:t>
            </a:fld>
            <a:endParaRPr lang="en-CA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2" tIns="43231" rIns="86462" bIns="43231"/>
          <a:lstStyle/>
          <a:p>
            <a:pPr marL="222199" indent="-222199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2" tIns="43231" rIns="86462" bIns="43231"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631" indent="-2702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0971" indent="-2161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360" indent="-2161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5748" indent="-2161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136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0525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2913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301" indent="-2161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2D65E03-21A2-4678-8746-15AFE03DC929}" type="slidenum">
              <a:rPr lang="en-CA" smtClean="0"/>
              <a:pPr/>
              <a:t>10</a:t>
            </a:fld>
            <a:endParaRPr lang="en-CA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62" tIns="43231" rIns="86462" bIns="43231"/>
          <a:lstStyle/>
          <a:p>
            <a:pPr marL="222199" indent="-222199"/>
            <a:endParaRPr lang="en-CA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CA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Times" charset="0"/>
                <a:ea typeface="MS PGothic" pitchFamily="34" charset="-128"/>
                <a:cs typeface="Arial" pitchFamily="34" charset="0"/>
              </a:defRPr>
            </a:lvl1pPr>
            <a:lvl2pPr marL="701255" indent="-268790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Times" charset="0"/>
                <a:ea typeface="Arial" pitchFamily="34" charset="0"/>
                <a:cs typeface="Arial" pitchFamily="34" charset="0"/>
              </a:defRPr>
            </a:lvl2pPr>
            <a:lvl3pPr marL="1079663" indent="-214732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Times" charset="0"/>
                <a:ea typeface="Arial" pitchFamily="34" charset="0"/>
                <a:cs typeface="Arial" pitchFamily="34" charset="0"/>
              </a:defRPr>
            </a:lvl3pPr>
            <a:lvl4pPr marL="1512128" indent="-214732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Times" charset="0"/>
                <a:ea typeface="Arial" pitchFamily="34" charset="0"/>
                <a:cs typeface="Arial" pitchFamily="34" charset="0"/>
              </a:defRPr>
            </a:lvl4pPr>
            <a:lvl5pPr marL="1944594" indent="-214732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Times" charset="0"/>
                <a:ea typeface="Arial" pitchFamily="34" charset="0"/>
                <a:cs typeface="Arial" pitchFamily="34" charset="0"/>
              </a:defRPr>
            </a:lvl5pPr>
            <a:lvl6pPr marL="2377059" indent="-214732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charset="0"/>
                <a:ea typeface="Arial" pitchFamily="34" charset="0"/>
                <a:cs typeface="Arial" pitchFamily="34" charset="0"/>
              </a:defRPr>
            </a:lvl6pPr>
            <a:lvl7pPr marL="2809524" indent="-214732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charset="0"/>
                <a:ea typeface="Arial" pitchFamily="34" charset="0"/>
                <a:cs typeface="Arial" pitchFamily="34" charset="0"/>
              </a:defRPr>
            </a:lvl7pPr>
            <a:lvl8pPr marL="3241990" indent="-214732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charset="0"/>
                <a:ea typeface="Arial" pitchFamily="34" charset="0"/>
                <a:cs typeface="Arial" pitchFamily="34" charset="0"/>
              </a:defRPr>
            </a:lvl8pPr>
            <a:lvl9pPr marL="3674455" indent="-214732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C33D9E2-A157-42D9-8D30-DCD05EAB33B1}" type="slidenum">
              <a:rPr lang="en-US" altLang="en-US" sz="1200">
                <a:latin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01E39D9-C55E-4225-B451-EF06EEF73B64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jpeg"/><Relationship Id="rId5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jpeg"/><Relationship Id="rId5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jpeg"/><Relationship Id="rId5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jpeg"/><Relationship Id="rId5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axial Co\Documents\Clients\CPRC\Fact Sheets Quads\Emergency_CP6474200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 userDrawn="1"/>
        </p:nvSpPr>
        <p:spPr>
          <a:xfrm>
            <a:off x="-6" y="382151"/>
            <a:ext cx="9144006" cy="590379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Freeform 2"/>
          <p:cNvSpPr>
            <a:spLocks/>
          </p:cNvSpPr>
          <p:nvPr userDrawn="1"/>
        </p:nvSpPr>
        <p:spPr bwMode="auto">
          <a:xfrm>
            <a:off x="-4" y="6285944"/>
            <a:ext cx="9144001" cy="572055"/>
          </a:xfrm>
          <a:custGeom>
            <a:avLst/>
            <a:gdLst>
              <a:gd name="T0" fmla="*/ 1008 w 1008"/>
              <a:gd name="T1" fmla="*/ 185 h 185"/>
              <a:gd name="T2" fmla="*/ 1008 w 1008"/>
              <a:gd name="T3" fmla="*/ 58 h 185"/>
              <a:gd name="T4" fmla="*/ 0 w 1008"/>
              <a:gd name="T5" fmla="*/ 0 h 185"/>
              <a:gd name="T6" fmla="*/ 0 w 1008"/>
              <a:gd name="T7" fmla="*/ 185 h 185"/>
              <a:gd name="T8" fmla="*/ 1008 w 1008"/>
              <a:gd name="T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185">
                <a:moveTo>
                  <a:pt x="1008" y="185"/>
                </a:moveTo>
                <a:cubicBezTo>
                  <a:pt x="1008" y="58"/>
                  <a:pt x="1008" y="58"/>
                  <a:pt x="1008" y="58"/>
                </a:cubicBezTo>
                <a:cubicBezTo>
                  <a:pt x="631" y="19"/>
                  <a:pt x="295" y="2"/>
                  <a:pt x="0" y="0"/>
                </a:cubicBezTo>
                <a:cubicBezTo>
                  <a:pt x="0" y="185"/>
                  <a:pt x="0" y="185"/>
                  <a:pt x="0" y="185"/>
                </a:cubicBezTo>
                <a:lnTo>
                  <a:pt x="1008" y="185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1" name="Freeform 3"/>
          <p:cNvSpPr>
            <a:spLocks/>
          </p:cNvSpPr>
          <p:nvPr userDrawn="1"/>
        </p:nvSpPr>
        <p:spPr bwMode="auto">
          <a:xfrm>
            <a:off x="16906" y="6380156"/>
            <a:ext cx="9127091" cy="288222"/>
          </a:xfrm>
          <a:custGeom>
            <a:avLst/>
            <a:gdLst>
              <a:gd name="T0" fmla="*/ 0 w 1008"/>
              <a:gd name="T1" fmla="*/ 7 h 54"/>
              <a:gd name="T2" fmla="*/ 1008 w 1008"/>
              <a:gd name="T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8" h="54">
                <a:moveTo>
                  <a:pt x="0" y="7"/>
                </a:moveTo>
                <a:cubicBezTo>
                  <a:pt x="387" y="0"/>
                  <a:pt x="731" y="24"/>
                  <a:pt x="1008" y="54"/>
                </a:cubicBezTo>
              </a:path>
            </a:pathLst>
          </a:custGeom>
          <a:noFill/>
          <a:ln w="6377" cap="flat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1326924"/>
            <a:ext cx="4648200" cy="18734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0999" y="3429000"/>
            <a:ext cx="4654797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72618" y="6400284"/>
            <a:ext cx="254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@CITIG_Canada</a:t>
            </a:r>
          </a:p>
          <a:p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7" name="Freeform 2"/>
          <p:cNvSpPr>
            <a:spLocks/>
          </p:cNvSpPr>
          <p:nvPr userDrawn="1"/>
        </p:nvSpPr>
        <p:spPr bwMode="auto">
          <a:xfrm rot="10800000">
            <a:off x="-6" y="0"/>
            <a:ext cx="9144001" cy="762000"/>
          </a:xfrm>
          <a:custGeom>
            <a:avLst/>
            <a:gdLst>
              <a:gd name="T0" fmla="*/ 1008 w 1008"/>
              <a:gd name="T1" fmla="*/ 185 h 185"/>
              <a:gd name="T2" fmla="*/ 1008 w 1008"/>
              <a:gd name="T3" fmla="*/ 58 h 185"/>
              <a:gd name="T4" fmla="*/ 0 w 1008"/>
              <a:gd name="T5" fmla="*/ 0 h 185"/>
              <a:gd name="T6" fmla="*/ 0 w 1008"/>
              <a:gd name="T7" fmla="*/ 185 h 185"/>
              <a:gd name="T8" fmla="*/ 1008 w 1008"/>
              <a:gd name="T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185">
                <a:moveTo>
                  <a:pt x="1008" y="185"/>
                </a:moveTo>
                <a:cubicBezTo>
                  <a:pt x="1008" y="58"/>
                  <a:pt x="1008" y="58"/>
                  <a:pt x="1008" y="58"/>
                </a:cubicBezTo>
                <a:cubicBezTo>
                  <a:pt x="631" y="19"/>
                  <a:pt x="295" y="2"/>
                  <a:pt x="0" y="0"/>
                </a:cubicBezTo>
                <a:cubicBezTo>
                  <a:pt x="0" y="185"/>
                  <a:pt x="0" y="185"/>
                  <a:pt x="0" y="185"/>
                </a:cubicBezTo>
                <a:lnTo>
                  <a:pt x="1008" y="185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8" name="Freeform 3"/>
          <p:cNvSpPr>
            <a:spLocks/>
          </p:cNvSpPr>
          <p:nvPr userDrawn="1"/>
        </p:nvSpPr>
        <p:spPr bwMode="auto">
          <a:xfrm rot="10800000">
            <a:off x="16907" y="94210"/>
            <a:ext cx="9127091" cy="575883"/>
          </a:xfrm>
          <a:custGeom>
            <a:avLst/>
            <a:gdLst>
              <a:gd name="T0" fmla="*/ 0 w 1008"/>
              <a:gd name="T1" fmla="*/ 7 h 54"/>
              <a:gd name="T2" fmla="*/ 1008 w 1008"/>
              <a:gd name="T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8" h="54">
                <a:moveTo>
                  <a:pt x="0" y="7"/>
                </a:moveTo>
                <a:cubicBezTo>
                  <a:pt x="387" y="0"/>
                  <a:pt x="731" y="24"/>
                  <a:pt x="1008" y="54"/>
                </a:cubicBezTo>
              </a:path>
            </a:pathLst>
          </a:custGeom>
          <a:noFill/>
          <a:ln w="6377" cap="flat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575476" y="3581400"/>
            <a:ext cx="3027933" cy="18288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5" descr="CACP1- Image for Pri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90" y="4255138"/>
            <a:ext cx="609366" cy="85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1" name="Picture 7" descr="CAFC_Logo 20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45" y="4299042"/>
            <a:ext cx="752364" cy="76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 userDrawn="1"/>
        </p:nvSpPr>
        <p:spPr>
          <a:xfrm>
            <a:off x="555409" y="3807023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Proudly</a:t>
            </a:r>
            <a:r>
              <a:rPr lang="en-US" sz="1400" i="1" baseline="0" dirty="0" smtClean="0">
                <a:solidFill>
                  <a:schemeClr val="bg1">
                    <a:lumMod val="50000"/>
                  </a:schemeClr>
                </a:solidFill>
              </a:rPr>
              <a:t> governed by:</a:t>
            </a:r>
            <a:endParaRPr lang="en-CA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105400" y="72694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www.citig.ca</a:t>
            </a:r>
            <a:endParaRPr lang="en-CA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twitter-bird-blue-on-whit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69047"/>
            <a:ext cx="236553" cy="23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24269"/>
            <a:ext cx="3852150" cy="1476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5" y="4443543"/>
            <a:ext cx="1106195" cy="4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0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D680-0DE7-41E7-A4DC-9A7EA60188DF}" type="datetimeFigureOut">
              <a:rPr lang="en-CA" smtClean="0"/>
              <a:t>3/16/15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66A3-5BC3-4061-9067-1AFAAD02DD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289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D680-0DE7-41E7-A4DC-9A7EA60188DF}" type="datetimeFigureOut">
              <a:rPr lang="en-CA" smtClean="0"/>
              <a:t>3/16/15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66A3-5BC3-4061-9067-1AFAAD02DD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882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D680-0DE7-41E7-A4DC-9A7EA60188DF}" type="datetimeFigureOut">
              <a:rPr lang="en-CA" smtClean="0"/>
              <a:t>3/16/15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66A3-5BC3-4061-9067-1AFAAD02DDF3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6281583"/>
            <a:ext cx="9144001" cy="581180"/>
          </a:xfrm>
          <a:custGeom>
            <a:avLst/>
            <a:gdLst>
              <a:gd name="T0" fmla="*/ 1008 w 1008"/>
              <a:gd name="T1" fmla="*/ 185 h 185"/>
              <a:gd name="T2" fmla="*/ 1008 w 1008"/>
              <a:gd name="T3" fmla="*/ 58 h 185"/>
              <a:gd name="T4" fmla="*/ 0 w 1008"/>
              <a:gd name="T5" fmla="*/ 0 h 185"/>
              <a:gd name="T6" fmla="*/ 0 w 1008"/>
              <a:gd name="T7" fmla="*/ 185 h 185"/>
              <a:gd name="T8" fmla="*/ 1008 w 1008"/>
              <a:gd name="T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185">
                <a:moveTo>
                  <a:pt x="1008" y="185"/>
                </a:moveTo>
                <a:cubicBezTo>
                  <a:pt x="1008" y="58"/>
                  <a:pt x="1008" y="58"/>
                  <a:pt x="1008" y="58"/>
                </a:cubicBezTo>
                <a:cubicBezTo>
                  <a:pt x="631" y="19"/>
                  <a:pt x="295" y="2"/>
                  <a:pt x="0" y="0"/>
                </a:cubicBezTo>
                <a:cubicBezTo>
                  <a:pt x="0" y="185"/>
                  <a:pt x="0" y="185"/>
                  <a:pt x="0" y="185"/>
                </a:cubicBezTo>
                <a:lnTo>
                  <a:pt x="1008" y="185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8" name="Freeform 3"/>
          <p:cNvSpPr>
            <a:spLocks/>
          </p:cNvSpPr>
          <p:nvPr userDrawn="1"/>
        </p:nvSpPr>
        <p:spPr bwMode="auto">
          <a:xfrm>
            <a:off x="16909" y="6375794"/>
            <a:ext cx="9127091" cy="209156"/>
          </a:xfrm>
          <a:custGeom>
            <a:avLst/>
            <a:gdLst>
              <a:gd name="T0" fmla="*/ 0 w 1008"/>
              <a:gd name="T1" fmla="*/ 7 h 54"/>
              <a:gd name="T2" fmla="*/ 1008 w 1008"/>
              <a:gd name="T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8" h="54">
                <a:moveTo>
                  <a:pt x="0" y="7"/>
                </a:moveTo>
                <a:cubicBezTo>
                  <a:pt x="387" y="0"/>
                  <a:pt x="731" y="24"/>
                  <a:pt x="1008" y="54"/>
                </a:cubicBezTo>
              </a:path>
            </a:pathLst>
          </a:custGeom>
          <a:noFill/>
          <a:ln w="6377" cap="flat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72618" y="640028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www.citig.ca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094666" cy="336008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7620000" y="5983287"/>
            <a:ext cx="1356570" cy="417513"/>
            <a:chOff x="7620000" y="5983287"/>
            <a:chExt cx="1356570" cy="417513"/>
          </a:xfrm>
        </p:grpSpPr>
        <p:pic>
          <p:nvPicPr>
            <p:cNvPr id="1029" name="Picture 5" descr="CACP1- Image for Prin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4035" y="5983287"/>
              <a:ext cx="299223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CAFC_Logo 20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711" y="6022368"/>
              <a:ext cx="334859" cy="33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6071009"/>
              <a:ext cx="565582" cy="242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662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D680-0DE7-41E7-A4DC-9A7EA60188DF}" type="datetimeFigureOut">
              <a:rPr lang="en-CA" smtClean="0"/>
              <a:t>3/16/15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66A3-5BC3-4061-9067-1AFAAD02DD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821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D680-0DE7-41E7-A4DC-9A7EA60188DF}" type="datetimeFigureOut">
              <a:rPr lang="en-CA" smtClean="0"/>
              <a:t>3/16/15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66A3-5BC3-4061-9067-1AFAAD02DDF3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Freeform 2"/>
          <p:cNvSpPr>
            <a:spLocks/>
          </p:cNvSpPr>
          <p:nvPr userDrawn="1"/>
        </p:nvSpPr>
        <p:spPr bwMode="auto">
          <a:xfrm>
            <a:off x="0" y="6281583"/>
            <a:ext cx="9144001" cy="581180"/>
          </a:xfrm>
          <a:custGeom>
            <a:avLst/>
            <a:gdLst>
              <a:gd name="T0" fmla="*/ 1008 w 1008"/>
              <a:gd name="T1" fmla="*/ 185 h 185"/>
              <a:gd name="T2" fmla="*/ 1008 w 1008"/>
              <a:gd name="T3" fmla="*/ 58 h 185"/>
              <a:gd name="T4" fmla="*/ 0 w 1008"/>
              <a:gd name="T5" fmla="*/ 0 h 185"/>
              <a:gd name="T6" fmla="*/ 0 w 1008"/>
              <a:gd name="T7" fmla="*/ 185 h 185"/>
              <a:gd name="T8" fmla="*/ 1008 w 1008"/>
              <a:gd name="T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185">
                <a:moveTo>
                  <a:pt x="1008" y="185"/>
                </a:moveTo>
                <a:cubicBezTo>
                  <a:pt x="1008" y="58"/>
                  <a:pt x="1008" y="58"/>
                  <a:pt x="1008" y="58"/>
                </a:cubicBezTo>
                <a:cubicBezTo>
                  <a:pt x="631" y="19"/>
                  <a:pt x="295" y="2"/>
                  <a:pt x="0" y="0"/>
                </a:cubicBezTo>
                <a:cubicBezTo>
                  <a:pt x="0" y="185"/>
                  <a:pt x="0" y="185"/>
                  <a:pt x="0" y="185"/>
                </a:cubicBezTo>
                <a:lnTo>
                  <a:pt x="1008" y="185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72618" y="640028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www.citig.ca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094666" cy="336008"/>
          </a:xfrm>
          <a:prstGeom prst="rect">
            <a:avLst/>
          </a:prstGeom>
        </p:spPr>
      </p:pic>
      <p:sp>
        <p:nvSpPr>
          <p:cNvPr id="16" name="Freeform 3"/>
          <p:cNvSpPr>
            <a:spLocks/>
          </p:cNvSpPr>
          <p:nvPr userDrawn="1"/>
        </p:nvSpPr>
        <p:spPr bwMode="auto">
          <a:xfrm>
            <a:off x="16909" y="6375794"/>
            <a:ext cx="9127091" cy="209156"/>
          </a:xfrm>
          <a:custGeom>
            <a:avLst/>
            <a:gdLst>
              <a:gd name="T0" fmla="*/ 0 w 1008"/>
              <a:gd name="T1" fmla="*/ 7 h 54"/>
              <a:gd name="T2" fmla="*/ 1008 w 1008"/>
              <a:gd name="T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8" h="54">
                <a:moveTo>
                  <a:pt x="0" y="7"/>
                </a:moveTo>
                <a:cubicBezTo>
                  <a:pt x="387" y="0"/>
                  <a:pt x="731" y="24"/>
                  <a:pt x="1008" y="54"/>
                </a:cubicBezTo>
              </a:path>
            </a:pathLst>
          </a:custGeom>
          <a:noFill/>
          <a:ln w="6377" cap="flat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620000" y="5983287"/>
            <a:ext cx="1356570" cy="417513"/>
            <a:chOff x="7620000" y="5983287"/>
            <a:chExt cx="1356570" cy="417513"/>
          </a:xfrm>
        </p:grpSpPr>
        <p:pic>
          <p:nvPicPr>
            <p:cNvPr id="18" name="Picture 5" descr="CACP1- Image for Prin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4035" y="5983287"/>
              <a:ext cx="299223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19" name="Picture 7" descr="CAFC_Logo 20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711" y="6022368"/>
              <a:ext cx="334859" cy="33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6071009"/>
              <a:ext cx="565582" cy="242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947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D680-0DE7-41E7-A4DC-9A7EA60188DF}" type="datetimeFigureOut">
              <a:rPr lang="en-CA" smtClean="0"/>
              <a:t>3/16/15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66A3-5BC3-4061-9067-1AFAAD02DDF3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0" name="Freeform 2"/>
          <p:cNvSpPr>
            <a:spLocks/>
          </p:cNvSpPr>
          <p:nvPr userDrawn="1"/>
        </p:nvSpPr>
        <p:spPr bwMode="auto">
          <a:xfrm>
            <a:off x="0" y="6281583"/>
            <a:ext cx="9144001" cy="581180"/>
          </a:xfrm>
          <a:custGeom>
            <a:avLst/>
            <a:gdLst>
              <a:gd name="T0" fmla="*/ 1008 w 1008"/>
              <a:gd name="T1" fmla="*/ 185 h 185"/>
              <a:gd name="T2" fmla="*/ 1008 w 1008"/>
              <a:gd name="T3" fmla="*/ 58 h 185"/>
              <a:gd name="T4" fmla="*/ 0 w 1008"/>
              <a:gd name="T5" fmla="*/ 0 h 185"/>
              <a:gd name="T6" fmla="*/ 0 w 1008"/>
              <a:gd name="T7" fmla="*/ 185 h 185"/>
              <a:gd name="T8" fmla="*/ 1008 w 1008"/>
              <a:gd name="T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185">
                <a:moveTo>
                  <a:pt x="1008" y="185"/>
                </a:moveTo>
                <a:cubicBezTo>
                  <a:pt x="1008" y="58"/>
                  <a:pt x="1008" y="58"/>
                  <a:pt x="1008" y="58"/>
                </a:cubicBezTo>
                <a:cubicBezTo>
                  <a:pt x="631" y="19"/>
                  <a:pt x="295" y="2"/>
                  <a:pt x="0" y="0"/>
                </a:cubicBezTo>
                <a:cubicBezTo>
                  <a:pt x="0" y="185"/>
                  <a:pt x="0" y="185"/>
                  <a:pt x="0" y="185"/>
                </a:cubicBezTo>
                <a:lnTo>
                  <a:pt x="1008" y="185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72618" y="640028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www.citig.ca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094666" cy="336008"/>
          </a:xfrm>
          <a:prstGeom prst="rect">
            <a:avLst/>
          </a:prstGeom>
        </p:spPr>
      </p:pic>
      <p:sp>
        <p:nvSpPr>
          <p:cNvPr id="18" name="Freeform 3"/>
          <p:cNvSpPr>
            <a:spLocks/>
          </p:cNvSpPr>
          <p:nvPr userDrawn="1"/>
        </p:nvSpPr>
        <p:spPr bwMode="auto">
          <a:xfrm>
            <a:off x="16909" y="6375794"/>
            <a:ext cx="9127091" cy="209156"/>
          </a:xfrm>
          <a:custGeom>
            <a:avLst/>
            <a:gdLst>
              <a:gd name="T0" fmla="*/ 0 w 1008"/>
              <a:gd name="T1" fmla="*/ 7 h 54"/>
              <a:gd name="T2" fmla="*/ 1008 w 1008"/>
              <a:gd name="T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8" h="54">
                <a:moveTo>
                  <a:pt x="0" y="7"/>
                </a:moveTo>
                <a:cubicBezTo>
                  <a:pt x="387" y="0"/>
                  <a:pt x="731" y="24"/>
                  <a:pt x="1008" y="54"/>
                </a:cubicBezTo>
              </a:path>
            </a:pathLst>
          </a:custGeom>
          <a:noFill/>
          <a:ln w="6377" cap="flat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620000" y="5983287"/>
            <a:ext cx="1356570" cy="417513"/>
            <a:chOff x="7620000" y="5983287"/>
            <a:chExt cx="1356570" cy="417513"/>
          </a:xfrm>
        </p:grpSpPr>
        <p:pic>
          <p:nvPicPr>
            <p:cNvPr id="20" name="Picture 5" descr="CACP1- Image for Prin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4035" y="5983287"/>
              <a:ext cx="299223" cy="417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21" name="Picture 7" descr="CAFC_Logo 20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711" y="6022368"/>
              <a:ext cx="334859" cy="33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6071009"/>
              <a:ext cx="565582" cy="242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740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33" y="274638"/>
            <a:ext cx="8063267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D680-0DE7-41E7-A4DC-9A7EA60188DF}" type="datetimeFigureOut">
              <a:rPr lang="en-CA" smtClean="0"/>
              <a:t>3/16/15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66A3-5BC3-4061-9067-1AFAAD02DDF3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6" name="Freeform 2"/>
          <p:cNvSpPr>
            <a:spLocks/>
          </p:cNvSpPr>
          <p:nvPr userDrawn="1"/>
        </p:nvSpPr>
        <p:spPr bwMode="auto">
          <a:xfrm>
            <a:off x="0" y="6281583"/>
            <a:ext cx="9144001" cy="581180"/>
          </a:xfrm>
          <a:custGeom>
            <a:avLst/>
            <a:gdLst>
              <a:gd name="T0" fmla="*/ 1008 w 1008"/>
              <a:gd name="T1" fmla="*/ 185 h 185"/>
              <a:gd name="T2" fmla="*/ 1008 w 1008"/>
              <a:gd name="T3" fmla="*/ 58 h 185"/>
              <a:gd name="T4" fmla="*/ 0 w 1008"/>
              <a:gd name="T5" fmla="*/ 0 h 185"/>
              <a:gd name="T6" fmla="*/ 0 w 1008"/>
              <a:gd name="T7" fmla="*/ 185 h 185"/>
              <a:gd name="T8" fmla="*/ 1008 w 1008"/>
              <a:gd name="T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185">
                <a:moveTo>
                  <a:pt x="1008" y="185"/>
                </a:moveTo>
                <a:cubicBezTo>
                  <a:pt x="1008" y="58"/>
                  <a:pt x="1008" y="58"/>
                  <a:pt x="1008" y="58"/>
                </a:cubicBezTo>
                <a:cubicBezTo>
                  <a:pt x="631" y="19"/>
                  <a:pt x="295" y="2"/>
                  <a:pt x="0" y="0"/>
                </a:cubicBezTo>
                <a:cubicBezTo>
                  <a:pt x="0" y="185"/>
                  <a:pt x="0" y="185"/>
                  <a:pt x="0" y="185"/>
                </a:cubicBezTo>
                <a:lnTo>
                  <a:pt x="1008" y="185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7857383" y="5983287"/>
            <a:ext cx="1119187" cy="417513"/>
            <a:chOff x="108998685" y="110145607"/>
            <a:chExt cx="1118699" cy="417802"/>
          </a:xfrm>
        </p:grpSpPr>
        <p:pic>
          <p:nvPicPr>
            <p:cNvPr id="8" name="Picture 5" descr="CACP1- Image for Print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16648" y="110145607"/>
              <a:ext cx="299093" cy="417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9" name="Picture 6" descr="EMSCC logo-s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8685" y="110178992"/>
              <a:ext cx="351033" cy="3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pic>
          <p:nvPicPr>
            <p:cNvPr id="10" name="Picture 7" descr="CAFC_Logo 20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82671" y="110184716"/>
              <a:ext cx="334713" cy="339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272618" y="640028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www.citig.ca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094666" cy="336008"/>
          </a:xfrm>
          <a:prstGeom prst="rect">
            <a:avLst/>
          </a:prstGeom>
        </p:spPr>
      </p:pic>
      <p:sp>
        <p:nvSpPr>
          <p:cNvPr id="14" name="Freeform 3"/>
          <p:cNvSpPr>
            <a:spLocks/>
          </p:cNvSpPr>
          <p:nvPr userDrawn="1"/>
        </p:nvSpPr>
        <p:spPr bwMode="auto">
          <a:xfrm>
            <a:off x="16909" y="6375794"/>
            <a:ext cx="9127091" cy="209156"/>
          </a:xfrm>
          <a:custGeom>
            <a:avLst/>
            <a:gdLst>
              <a:gd name="T0" fmla="*/ 0 w 1008"/>
              <a:gd name="T1" fmla="*/ 7 h 54"/>
              <a:gd name="T2" fmla="*/ 1008 w 1008"/>
              <a:gd name="T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8" h="54">
                <a:moveTo>
                  <a:pt x="0" y="7"/>
                </a:moveTo>
                <a:cubicBezTo>
                  <a:pt x="387" y="0"/>
                  <a:pt x="731" y="24"/>
                  <a:pt x="1008" y="54"/>
                </a:cubicBezTo>
              </a:path>
            </a:pathLst>
          </a:custGeom>
          <a:noFill/>
          <a:ln w="6377" cap="flat">
            <a:solidFill>
              <a:srgbClr val="FFFFFE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009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D680-0DE7-41E7-A4DC-9A7EA60188DF}" type="datetimeFigureOut">
              <a:rPr lang="en-CA" smtClean="0"/>
              <a:t>3/16/15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66A3-5BC3-4061-9067-1AFAAD02DD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918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D680-0DE7-41E7-A4DC-9A7EA60188DF}" type="datetimeFigureOut">
              <a:rPr lang="en-CA" smtClean="0"/>
              <a:t>3/16/15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66A3-5BC3-4061-9067-1AFAAD02DD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231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D680-0DE7-41E7-A4DC-9A7EA60188DF}" type="datetimeFigureOut">
              <a:rPr lang="en-CA" smtClean="0"/>
              <a:t>3/16/15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66A3-5BC3-4061-9067-1AFAAD02DD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992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2D680-0DE7-41E7-A4DC-9A7EA60188DF}" type="datetimeFigureOut">
              <a:rPr lang="en-CA" smtClean="0"/>
              <a:t>3/16/15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66A3-5BC3-4061-9067-1AFAAD02DD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23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www.citig.ca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torunski@citig.ca" TargetMode="External"/><Relationship Id="rId4" Type="http://schemas.openxmlformats.org/officeDocument/2006/relationships/hyperlink" Target="http://www.citig.ca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tig.ca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action700.c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ig.ca/" TargetMode="External"/><Relationship Id="rId4" Type="http://schemas.openxmlformats.org/officeDocument/2006/relationships/hyperlink" Target="http://www.action700.ca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1326924"/>
            <a:ext cx="4572000" cy="2178276"/>
          </a:xfrm>
        </p:spPr>
        <p:txBody>
          <a:bodyPr>
            <a:noAutofit/>
          </a:bodyPr>
          <a:lstStyle/>
          <a:p>
            <a:r>
              <a:rPr lang="en-CA" sz="3200" b="1" dirty="0" smtClean="0">
                <a:solidFill>
                  <a:schemeClr val="tx2"/>
                </a:solidFill>
              </a:rPr>
              <a:t>CITIG and Public </a:t>
            </a:r>
            <a:r>
              <a:rPr lang="en-CA" sz="3200" b="1" dirty="0">
                <a:solidFill>
                  <a:schemeClr val="tx2"/>
                </a:solidFill>
              </a:rPr>
              <a:t>Safety Interoperability in </a:t>
            </a:r>
            <a:r>
              <a:rPr lang="en-CA" sz="3200" b="1" dirty="0" smtClean="0">
                <a:solidFill>
                  <a:schemeClr val="tx2"/>
                </a:solidFill>
              </a:rPr>
              <a:t>Canada: </a:t>
            </a:r>
            <a:r>
              <a:rPr lang="en-CA" sz="3200" b="1" dirty="0">
                <a:solidFill>
                  <a:schemeClr val="tx2"/>
                </a:solidFill>
              </a:rPr>
              <a:t>A Status Report </a:t>
            </a:r>
            <a:r>
              <a:rPr lang="en-CA" sz="3200" b="1" dirty="0" smtClean="0">
                <a:solidFill>
                  <a:schemeClr val="tx2"/>
                </a:solidFill>
              </a:rPr>
              <a:t>at </a:t>
            </a:r>
            <a:r>
              <a:rPr lang="en-CA" sz="3200" b="1" dirty="0">
                <a:solidFill>
                  <a:schemeClr val="tx2"/>
                </a:solidFill>
              </a:rPr>
              <a:t>the Full NPSTC </a:t>
            </a:r>
            <a:r>
              <a:rPr lang="en-CA" sz="3200" b="1" dirty="0" smtClean="0">
                <a:solidFill>
                  <a:schemeClr val="tx2"/>
                </a:solidFill>
              </a:rPr>
              <a:t>Meeting</a:t>
            </a:r>
            <a:endParaRPr lang="en-CA" sz="32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0999" y="3962400"/>
            <a:ext cx="4654797" cy="99060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Friday</a:t>
            </a:r>
            <a:r>
              <a:rPr lang="en-CA" sz="2800" b="1" dirty="0"/>
              <a:t>, March 20, 2015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01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CITIG Priorities for </a:t>
            </a:r>
            <a:r>
              <a:rPr lang="en-US" dirty="0" smtClean="0"/>
              <a:t>2015-16</a:t>
            </a:r>
            <a:endParaRPr lang="en-CA" dirty="0" smtClean="0"/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Location-Based Services</a:t>
            </a:r>
          </a:p>
          <a:p>
            <a:pPr lvl="1"/>
            <a:r>
              <a:rPr lang="en-US" dirty="0" smtClean="0"/>
              <a:t>Perhaps area where will see biggest growth</a:t>
            </a:r>
          </a:p>
          <a:p>
            <a:pPr lvl="1"/>
            <a:r>
              <a:rPr lang="en-US" dirty="0" smtClean="0"/>
              <a:t>Emerging area tied to </a:t>
            </a:r>
            <a:r>
              <a:rPr lang="en-US" dirty="0"/>
              <a:t>trends in consumer </a:t>
            </a:r>
            <a:r>
              <a:rPr lang="en-US" dirty="0" smtClean="0"/>
              <a:t>services, alerting, tracking, NG9-1-1 and the CPSBBN </a:t>
            </a:r>
          </a:p>
          <a:p>
            <a:pPr lvl="1"/>
            <a:r>
              <a:rPr lang="en-US" dirty="0" smtClean="0"/>
              <a:t>Overwhelming amount of information a major concern</a:t>
            </a:r>
          </a:p>
          <a:p>
            <a:pPr lvl="1"/>
            <a:r>
              <a:rPr lang="en-US" dirty="0" smtClean="0"/>
              <a:t>Need coordinated standards-based approach</a:t>
            </a:r>
          </a:p>
          <a:p>
            <a:pPr lvl="1"/>
            <a:r>
              <a:rPr lang="en-US" dirty="0" smtClean="0"/>
              <a:t>Will form significant part of our future workshop programs</a:t>
            </a:r>
            <a:endParaRPr lang="en-CA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12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Upcoming Events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399" y="1676400"/>
            <a:ext cx="8753475" cy="175260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CA" sz="2800" b="1" dirty="0" smtClean="0">
                <a:solidFill>
                  <a:srgbClr val="FF0000"/>
                </a:solidFill>
              </a:rPr>
              <a:t>CITIG </a:t>
            </a:r>
            <a:r>
              <a:rPr lang="en-CA" sz="2800" b="1" dirty="0">
                <a:solidFill>
                  <a:srgbClr val="FF0000"/>
                </a:solidFill>
              </a:rPr>
              <a:t>Kincardine and Saugeen Shores Regional </a:t>
            </a:r>
            <a:r>
              <a:rPr lang="en-CA" sz="2800" b="1" dirty="0" smtClean="0">
                <a:solidFill>
                  <a:srgbClr val="FF0000"/>
                </a:solidFill>
              </a:rPr>
              <a:t>Forum </a:t>
            </a:r>
            <a:br>
              <a:rPr lang="en-CA" sz="2800" b="1" dirty="0" smtClean="0">
                <a:solidFill>
                  <a:srgbClr val="FF0000"/>
                </a:solidFill>
              </a:rPr>
            </a:br>
            <a:r>
              <a:rPr lang="en-CA" altLang="en-US" sz="2800" dirty="0" smtClean="0"/>
              <a:t>April 21 and 22 </a:t>
            </a:r>
            <a:r>
              <a:rPr lang="en-US" altLang="en-US" sz="2800" dirty="0" smtClean="0"/>
              <a:t>in Port Elgin, ON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323850" y="3371850"/>
            <a:ext cx="3962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+mn-lt"/>
                <a:cs typeface="Arial" pitchFamily="34" charset="0"/>
              </a:rPr>
              <a:t>CITIG’s </a:t>
            </a:r>
            <a:r>
              <a:rPr lang="en-US" altLang="en-US" sz="2800" dirty="0" smtClean="0">
                <a:latin typeface="+mn-lt"/>
                <a:cs typeface="Arial" pitchFamily="34" charset="0"/>
              </a:rPr>
              <a:t>Ninth 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Canadian Public Safety Interoperability Workshop</a:t>
            </a:r>
            <a:r>
              <a:rPr lang="en-US" altLang="en-US" sz="2800" dirty="0">
                <a:latin typeface="+mn-lt"/>
                <a:cs typeface="Arial" pitchFamily="34" charset="0"/>
              </a:rPr>
              <a:t>, Nov.  </a:t>
            </a:r>
            <a:r>
              <a:rPr lang="en-US" altLang="en-US" sz="2800" dirty="0" smtClean="0">
                <a:latin typeface="+mn-lt"/>
                <a:cs typeface="Arial" pitchFamily="34" charset="0"/>
              </a:rPr>
              <a:t>29 </a:t>
            </a:r>
            <a:r>
              <a:rPr lang="en-US" altLang="en-US" sz="2800" dirty="0">
                <a:latin typeface="+mn-lt"/>
                <a:cs typeface="Arial" pitchFamily="34" charset="0"/>
              </a:rPr>
              <a:t>to Dec. </a:t>
            </a:r>
            <a:r>
              <a:rPr lang="en-US" altLang="en-US" sz="2800" dirty="0" smtClean="0">
                <a:latin typeface="+mn-lt"/>
                <a:cs typeface="Arial" pitchFamily="34" charset="0"/>
              </a:rPr>
              <a:t>2 </a:t>
            </a:r>
            <a:r>
              <a:rPr lang="en-US" altLang="en-US" sz="2800" dirty="0">
                <a:latin typeface="+mn-lt"/>
                <a:cs typeface="Arial" pitchFamily="34" charset="0"/>
              </a:rPr>
              <a:t>in </a:t>
            </a:r>
            <a:r>
              <a:rPr lang="en-US" altLang="en-US" sz="2800" dirty="0" smtClean="0">
                <a:latin typeface="+mn-lt"/>
                <a:cs typeface="Arial" pitchFamily="34" charset="0"/>
              </a:rPr>
              <a:t>TBA</a:t>
            </a:r>
            <a:endParaRPr lang="en-US" altLang="en-US" sz="2800" dirty="0">
              <a:latin typeface="+mn-lt"/>
              <a:cs typeface="Arial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3562350"/>
            <a:ext cx="423862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867400"/>
            <a:ext cx="7620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See </a:t>
            </a:r>
            <a:r>
              <a:rPr lang="en-US" sz="2000" b="1" dirty="0">
                <a:latin typeface="+mn-lt"/>
                <a:hlinkClick r:id="rId4"/>
              </a:rPr>
              <a:t>www.citig.ca</a:t>
            </a:r>
            <a:r>
              <a:rPr lang="en-US" sz="2000" b="1" dirty="0">
                <a:latin typeface="+mn-lt"/>
              </a:rPr>
              <a:t> for more information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3048000"/>
            <a:ext cx="5791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8800" dirty="0" smtClean="0">
                <a:solidFill>
                  <a:srgbClr val="000099"/>
                </a:solidFill>
              </a:rPr>
              <a:t>Thank You!</a:t>
            </a:r>
            <a:br>
              <a:rPr lang="en-US" sz="8800" dirty="0" smtClean="0">
                <a:solidFill>
                  <a:srgbClr val="000099"/>
                </a:solidFill>
              </a:rPr>
            </a:br>
            <a:r>
              <a:rPr lang="en-US" sz="1400" dirty="0" smtClean="0">
                <a:solidFill>
                  <a:srgbClr val="000099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en-US" sz="3600" dirty="0" smtClean="0">
              <a:solidFill>
                <a:srgbClr val="000099"/>
              </a:solidFill>
            </a:endParaRPr>
          </a:p>
          <a:p>
            <a:pPr algn="ctr" eaLnBrk="1" hangingPunct="1">
              <a:buFontTx/>
              <a:buNone/>
            </a:pPr>
            <a:endParaRPr lang="en-CA" sz="2400" dirty="0"/>
          </a:p>
          <a:p>
            <a:pPr algn="ctr" eaLnBrk="1" hangingPunct="1">
              <a:buFontTx/>
              <a:buNone/>
            </a:pPr>
            <a:endParaRPr lang="en-CA" sz="2400" dirty="0" smtClean="0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1447800" y="2438400"/>
            <a:ext cx="6400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048000"/>
            <a:ext cx="8001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Eric Torunski</a:t>
            </a:r>
          </a:p>
          <a:p>
            <a:pPr algn="ctr"/>
            <a:r>
              <a:rPr lang="en-US" b="1" dirty="0"/>
              <a:t>Executive Director</a:t>
            </a:r>
            <a:endParaRPr lang="en-CA" b="1" dirty="0"/>
          </a:p>
          <a:p>
            <a:pPr algn="ctr"/>
            <a:r>
              <a:rPr lang="en-US" b="1" dirty="0"/>
              <a:t>Canadian Interoperability Technology Interest Group (CITIG)</a:t>
            </a:r>
            <a:endParaRPr lang="en-CA" b="1" dirty="0"/>
          </a:p>
          <a:p>
            <a:pPr algn="ctr"/>
            <a:r>
              <a:rPr lang="en-US" b="1" dirty="0"/>
              <a:t>Ottawa, Ontario, Canada</a:t>
            </a:r>
            <a:endParaRPr lang="en-CA" b="1" dirty="0"/>
          </a:p>
          <a:p>
            <a:pPr algn="ctr"/>
            <a:r>
              <a:rPr lang="en-US" b="1" dirty="0">
                <a:hlinkClick r:id="rId3"/>
              </a:rPr>
              <a:t>eric.torunski@citig.ca</a:t>
            </a:r>
            <a:r>
              <a:rPr lang="en-US" b="1" dirty="0"/>
              <a:t> </a:t>
            </a:r>
            <a:endParaRPr lang="en-CA" b="1" dirty="0"/>
          </a:p>
          <a:p>
            <a:pPr algn="ctr"/>
            <a:r>
              <a:rPr lang="fr-CA" b="1" dirty="0" smtClean="0"/>
              <a:t>Tel: 613.730.5544 </a:t>
            </a:r>
            <a:r>
              <a:rPr lang="fr-CA" b="1" dirty="0"/>
              <a:t>/ </a:t>
            </a:r>
            <a:r>
              <a:rPr lang="fr-CA" b="1" dirty="0" smtClean="0"/>
              <a:t>Fax: 613.730.5545 </a:t>
            </a:r>
            <a:endParaRPr lang="en-CA" b="1" dirty="0"/>
          </a:p>
          <a:p>
            <a:pPr algn="ctr"/>
            <a:r>
              <a:rPr lang="fr-CA" b="1" dirty="0"/>
              <a:t> </a:t>
            </a:r>
            <a:r>
              <a:rPr lang="en-US" b="1" dirty="0" smtClean="0">
                <a:hlinkClick r:id="rId4"/>
              </a:rPr>
              <a:t>www.citig.ca</a:t>
            </a:r>
            <a:endParaRPr lang="en-CA" b="1" dirty="0"/>
          </a:p>
          <a:p>
            <a:pPr algn="ctr"/>
            <a:r>
              <a:rPr lang="en-CA" b="1" dirty="0"/>
              <a:t>Follow us on Twitter @CITIG_Canada</a:t>
            </a:r>
          </a:p>
          <a:p>
            <a:pPr algn="ctr" eaLnBrk="1" hangingPunct="1">
              <a:buFontTx/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About CITIG</a:t>
            </a:r>
            <a:endParaRPr lang="en-CA" sz="48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Partnership between the </a:t>
            </a:r>
            <a:r>
              <a:rPr lang="en-US" dirty="0"/>
              <a:t>Canadian Associations of Chiefs of Police, Fire and </a:t>
            </a:r>
            <a:r>
              <a:rPr lang="en-US" dirty="0" smtClean="0"/>
              <a:t>Paramedics </a:t>
            </a:r>
            <a:r>
              <a:rPr lang="en-US" dirty="0"/>
              <a:t>since 2007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Funded by Government of </a:t>
            </a:r>
            <a:r>
              <a:rPr lang="en-US" dirty="0" smtClean="0"/>
              <a:t>Canada, part of DRDC’s Centre for Security Science, </a:t>
            </a:r>
            <a:r>
              <a:rPr lang="en-US" dirty="0"/>
              <a:t>for first four years as a Program</a:t>
            </a:r>
          </a:p>
          <a:p>
            <a:r>
              <a:rPr lang="en-US" dirty="0"/>
              <a:t>“Spun out” in January 2012, </a:t>
            </a:r>
            <a:r>
              <a:rPr lang="en-US" dirty="0" smtClean="0"/>
              <a:t>as a Federally Incorporated Not-for-Profit Corporation</a:t>
            </a:r>
            <a:endParaRPr lang="en-US" dirty="0"/>
          </a:p>
          <a:p>
            <a:r>
              <a:rPr lang="en-US" dirty="0"/>
              <a:t>Over </a:t>
            </a:r>
            <a:r>
              <a:rPr lang="en-US" dirty="0" smtClean="0"/>
              <a:t>1,900 </a:t>
            </a:r>
            <a:r>
              <a:rPr lang="en-US" dirty="0"/>
              <a:t>“Associates” and growing!</a:t>
            </a:r>
          </a:p>
          <a:p>
            <a:r>
              <a:rPr lang="en-US" dirty="0" smtClean="0"/>
              <a:t>Work with wide range of national &amp; international partners from all levels of government, responders, academia, utilities &amp; industry</a:t>
            </a:r>
          </a:p>
          <a:p>
            <a:r>
              <a:rPr lang="en-US" dirty="0" smtClean="0"/>
              <a:t>Financially successful in first two years!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1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5000" y="1798637"/>
            <a:ext cx="80518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4400" dirty="0" smtClean="0"/>
              <a:t>To improve Canadian public safety interoperability at home and abroad through collaborative efforts, innovation and leadership</a:t>
            </a:r>
          </a:p>
          <a:p>
            <a:pPr algn="ctr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CITIG – Our Mission</a:t>
            </a:r>
            <a:endParaRPr lang="en-CA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CITIG’s Board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2" y="1187672"/>
            <a:ext cx="1274970" cy="1593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r="15699"/>
          <a:stretch/>
        </p:blipFill>
        <p:spPr>
          <a:xfrm>
            <a:off x="3717940" y="1203394"/>
            <a:ext cx="1250920" cy="1562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297" y="2778205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Assistant </a:t>
            </a:r>
            <a:r>
              <a:rPr lang="en-US" sz="1400" b="1" dirty="0"/>
              <a:t>Deputy Chief </a:t>
            </a:r>
            <a:r>
              <a:rPr lang="en-US" sz="1400" b="1" dirty="0">
                <a:solidFill>
                  <a:schemeClr val="tx2"/>
                </a:solidFill>
              </a:rPr>
              <a:t>Michael Sullivan</a:t>
            </a:r>
            <a:r>
              <a:rPr lang="en-US" sz="1400" b="1" dirty="0"/>
              <a:t>, </a:t>
            </a:r>
            <a:r>
              <a:rPr lang="en-US" sz="1400" b="1" dirty="0" smtClean="0"/>
              <a:t>Ret. Ottawa </a:t>
            </a:r>
            <a:r>
              <a:rPr lang="en-US" sz="1400" b="1" dirty="0"/>
              <a:t>Fire </a:t>
            </a:r>
            <a:r>
              <a:rPr lang="en-US" sz="1400" b="1" dirty="0" smtClean="0"/>
              <a:t>Services, CITIG Chair </a:t>
            </a:r>
            <a:endParaRPr lang="en-CA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2778205"/>
            <a:ext cx="289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Chief </a:t>
            </a:r>
            <a:r>
              <a:rPr lang="en-US" sz="1400" b="1" dirty="0">
                <a:solidFill>
                  <a:schemeClr val="tx2"/>
                </a:solidFill>
              </a:rPr>
              <a:t>Jeff Brooks</a:t>
            </a:r>
            <a:r>
              <a:rPr lang="en-US" sz="1400" b="1" dirty="0"/>
              <a:t>, Manager, Emergency Medical Services Department, County of </a:t>
            </a:r>
            <a:r>
              <a:rPr lang="en-US" sz="1400" b="1" dirty="0" smtClean="0"/>
              <a:t>Lambton, CITIG Vice Chair</a:t>
            </a:r>
            <a:endParaRPr lang="en-CA" sz="1400" b="1" dirty="0"/>
          </a:p>
          <a:p>
            <a:pPr algn="ctr"/>
            <a:endParaRPr lang="en-C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33058" y="2743200"/>
            <a:ext cx="3129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Inspector </a:t>
            </a:r>
            <a:r>
              <a:rPr lang="en-CA" sz="1400" b="1" dirty="0">
                <a:solidFill>
                  <a:schemeClr val="tx2"/>
                </a:solidFill>
              </a:rPr>
              <a:t>Brendan Dodd</a:t>
            </a:r>
            <a:r>
              <a:rPr lang="en-CA" sz="1400" b="1" dirty="0" smtClean="0"/>
              <a:t>, Windsor </a:t>
            </a:r>
            <a:r>
              <a:rPr lang="en-CA" sz="1400" b="1" dirty="0"/>
              <a:t>Police </a:t>
            </a:r>
            <a:r>
              <a:rPr lang="en-CA" sz="1400" b="1" dirty="0" smtClean="0"/>
              <a:t>Service, </a:t>
            </a:r>
            <a:r>
              <a:rPr lang="en-US" sz="1400" b="1" dirty="0" smtClean="0"/>
              <a:t>CITIG </a:t>
            </a:r>
            <a:r>
              <a:rPr lang="en-US" sz="1400" b="1" dirty="0"/>
              <a:t>Secretary </a:t>
            </a:r>
            <a:endParaRPr lang="en-CA" sz="1400" b="1" dirty="0"/>
          </a:p>
        </p:txBody>
      </p:sp>
      <p:pic>
        <p:nvPicPr>
          <p:cNvPr id="1026" name="Picture 2" descr="Brendan Dod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r="11366"/>
          <a:stretch/>
        </p:blipFill>
        <p:spPr bwMode="auto">
          <a:xfrm>
            <a:off x="6597823" y="1192921"/>
            <a:ext cx="1200411" cy="15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31126" y="5509736"/>
            <a:ext cx="273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Mike Webb</a:t>
            </a:r>
            <a:r>
              <a:rPr lang="en-US" sz="1400" b="1" dirty="0" smtClean="0"/>
              <a:t>, E-Comm 9-1-1 and CACP ICT Committee</a:t>
            </a:r>
            <a:endParaRPr lang="en-CA" sz="1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Association Advisors</a:t>
            </a:r>
            <a:endParaRPr lang="en-CA" dirty="0"/>
          </a:p>
        </p:txBody>
      </p:sp>
      <p:pic>
        <p:nvPicPr>
          <p:cNvPr id="3" name="Picture 2" descr="Kelly Nash, Executive Dir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5771" r="5382" b="8009"/>
          <a:stretch/>
        </p:blipFill>
        <p:spPr bwMode="auto">
          <a:xfrm>
            <a:off x="3769016" y="4227443"/>
            <a:ext cx="1107784" cy="120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65171" y="5509736"/>
            <a:ext cx="2356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chemeClr val="tx2"/>
                </a:solidFill>
              </a:rPr>
              <a:t>Kelly Nash</a:t>
            </a:r>
            <a:r>
              <a:rPr lang="en-CA" sz="1400" b="1" dirty="0" smtClean="0"/>
              <a:t>, Executive Director, Paramedic </a:t>
            </a:r>
            <a:r>
              <a:rPr lang="en-CA" sz="1400" b="1" dirty="0"/>
              <a:t>Chiefs of </a:t>
            </a:r>
            <a:r>
              <a:rPr lang="en-CA" sz="1400" b="1" dirty="0" smtClean="0"/>
              <a:t>Canada</a:t>
            </a:r>
            <a:r>
              <a:rPr lang="en-CA" sz="1400" b="1" dirty="0"/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509736"/>
            <a:ext cx="2219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>
                <a:solidFill>
                  <a:schemeClr val="tx2"/>
                </a:solidFill>
              </a:rPr>
              <a:t>John-Paul Cody-Cox</a:t>
            </a:r>
            <a:r>
              <a:rPr lang="en-CA" sz="1400" b="1" dirty="0" smtClean="0"/>
              <a:t>, Executive Director, CAFC</a:t>
            </a:r>
            <a:r>
              <a:rPr lang="en-CA" sz="1400" b="1" dirty="0"/>
              <a:t> </a:t>
            </a:r>
          </a:p>
        </p:txBody>
      </p:sp>
      <p:pic>
        <p:nvPicPr>
          <p:cNvPr id="1028" name="Picture 4" descr="John-Paul Cody-Cox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t="10912" r="20000" b="9855"/>
          <a:stretch/>
        </p:blipFill>
        <p:spPr bwMode="auto">
          <a:xfrm>
            <a:off x="1112497" y="4254408"/>
            <a:ext cx="908601" cy="11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Eric Torunski\Documents\Clients\CITIG\2012 Work\Toronto CITIG\Pictures\Monday\_AHW207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4484" r="58021" b="62156"/>
          <a:stretch/>
        </p:blipFill>
        <p:spPr bwMode="auto">
          <a:xfrm>
            <a:off x="6721900" y="4191000"/>
            <a:ext cx="952257" cy="12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CITIG in Numbers </a:t>
            </a:r>
            <a:r>
              <a:rPr lang="en-US" sz="2400" dirty="0"/>
              <a:t>(as of </a:t>
            </a:r>
            <a:r>
              <a:rPr lang="en-US" sz="2400" dirty="0" smtClean="0"/>
              <a:t>February 27, 2015)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</a:pPr>
            <a:r>
              <a:rPr lang="en-CA" b="1" dirty="0" smtClean="0">
                <a:solidFill>
                  <a:srgbClr val="FF0000"/>
                </a:solidFill>
              </a:rPr>
              <a:t>3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 years of </a:t>
            </a:r>
            <a:r>
              <a:rPr lang="en-CA" dirty="0">
                <a:latin typeface="Calibri" pitchFamily="34" charset="0"/>
                <a:cs typeface="Calibri" pitchFamily="34" charset="0"/>
              </a:rPr>
              <a:t>operation as a </a:t>
            </a:r>
            <a:r>
              <a:rPr lang="en-CA" dirty="0"/>
              <a:t>NFP by Associations </a:t>
            </a:r>
            <a:endParaRPr lang="en-CA" dirty="0" smtClean="0"/>
          </a:p>
          <a:p>
            <a:pPr>
              <a:buClr>
                <a:schemeClr val="tx1"/>
              </a:buClr>
            </a:pPr>
            <a:r>
              <a:rPr lang="en-CA" sz="3100" b="1" dirty="0" smtClean="0">
                <a:solidFill>
                  <a:srgbClr val="FF0000"/>
                </a:solidFill>
              </a:rPr>
              <a:t>141,011 </a:t>
            </a:r>
            <a:r>
              <a:rPr lang="en-CA" dirty="0" smtClean="0">
                <a:latin typeface="Calibri" pitchFamily="34" charset="0"/>
                <a:cs typeface="Calibri" pitchFamily="34" charset="0"/>
              </a:rPr>
              <a:t>page </a:t>
            </a:r>
            <a:r>
              <a:rPr lang="en-CA" dirty="0">
                <a:latin typeface="Calibri" pitchFamily="34" charset="0"/>
                <a:cs typeface="Calibri" pitchFamily="34" charset="0"/>
              </a:rPr>
              <a:t>views of www.citig.ca since March 2010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53,288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recipients of CITIG eNews Messages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5604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 person participants at the series of forums and workshops held across Canada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1912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members registered on </a:t>
            </a:r>
            <a:r>
              <a:rPr lang="en-US" dirty="0">
                <a:latin typeface="Calibri" pitchFamily="34" charset="0"/>
                <a:cs typeface="Calibri" pitchFamily="34" charset="0"/>
                <a:hlinkClick r:id="rId2"/>
              </a:rPr>
              <a:t>www.citig.ca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</a:pPr>
            <a:r>
              <a:rPr lang="en-CA" b="1" dirty="0" smtClean="0">
                <a:solidFill>
                  <a:srgbClr val="FF0000"/>
                </a:solidFill>
              </a:rPr>
              <a:t>8</a:t>
            </a:r>
            <a:r>
              <a:rPr lang="en-CA" dirty="0" smtClean="0"/>
              <a:t> </a:t>
            </a:r>
            <a:r>
              <a:rPr lang="en-CA" dirty="0"/>
              <a:t>annual workshops , </a:t>
            </a:r>
            <a:r>
              <a:rPr lang="en-CA" b="1" dirty="0" smtClean="0">
                <a:solidFill>
                  <a:srgbClr val="FF0000"/>
                </a:solidFill>
              </a:rPr>
              <a:t>6</a:t>
            </a:r>
            <a:r>
              <a:rPr lang="en-CA" dirty="0" smtClean="0"/>
              <a:t> </a:t>
            </a:r>
            <a:r>
              <a:rPr lang="en-CA" dirty="0"/>
              <a:t>annual Vendor Outreach Forums , </a:t>
            </a:r>
            <a:r>
              <a:rPr lang="en-CA" b="1" dirty="0" smtClean="0">
                <a:solidFill>
                  <a:srgbClr val="FF0000"/>
                </a:solidFill>
              </a:rPr>
              <a:t>27</a:t>
            </a:r>
            <a:r>
              <a:rPr lang="en-CA" dirty="0" smtClean="0"/>
              <a:t> </a:t>
            </a:r>
            <a:r>
              <a:rPr lang="en-CA" dirty="0"/>
              <a:t>Regional Forums and </a:t>
            </a:r>
            <a:r>
              <a:rPr lang="en-CA" b="1" dirty="0" smtClean="0">
                <a:solidFill>
                  <a:srgbClr val="FF0000"/>
                </a:solidFill>
              </a:rPr>
              <a:t>4</a:t>
            </a:r>
            <a:r>
              <a:rPr lang="en-CA" dirty="0" smtClean="0"/>
              <a:t> </a:t>
            </a:r>
            <a:r>
              <a:rPr lang="en-CA" dirty="0"/>
              <a:t>Canada-US Cross Border Interoperable Communications Workshops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</a:pPr>
            <a:r>
              <a:rPr lang="en-US" dirty="0">
                <a:latin typeface="Calibri" pitchFamily="34" charset="0"/>
                <a:cs typeface="Calibri" pitchFamily="34" charset="0"/>
              </a:rPr>
              <a:t>Works in partnership with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 chiefs associations and many other stakeholders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goal: Improve public safety interoperability in Canada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Interoperability Levels with Responders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2037"/>
            <a:ext cx="7506647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1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CITIG Priorities for 2015-16</a:t>
            </a:r>
            <a:endParaRPr lang="en-CA" dirty="0" smtClean="0"/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700 MHz Broadband for Mission Critical Public Safety DATA</a:t>
            </a:r>
          </a:p>
          <a:p>
            <a:pPr lvl="1"/>
            <a:r>
              <a:rPr lang="en-US" dirty="0" smtClean="0"/>
              <a:t>Key enabler for responders data interoperability</a:t>
            </a:r>
          </a:p>
          <a:p>
            <a:pPr lvl="1"/>
            <a:r>
              <a:rPr lang="en-US" dirty="0" smtClean="0"/>
              <a:t>Where is the other 10 MHz of Spectrum?</a:t>
            </a:r>
          </a:p>
          <a:p>
            <a:pPr lvl="1"/>
            <a:r>
              <a:rPr lang="en-US" dirty="0" smtClean="0"/>
              <a:t>Encouraging action with the PSBBN </a:t>
            </a:r>
          </a:p>
          <a:p>
            <a:pPr lvl="1"/>
            <a:r>
              <a:rPr lang="en-US" dirty="0" smtClean="0"/>
              <a:t>Will not be structured like FirstNet</a:t>
            </a:r>
          </a:p>
          <a:p>
            <a:pPr lvl="1"/>
            <a:r>
              <a:rPr lang="en-US" dirty="0" smtClean="0"/>
              <a:t>Canada leading the way on deployables</a:t>
            </a:r>
          </a:p>
          <a:p>
            <a:pPr lvl="1"/>
            <a:r>
              <a:rPr lang="en-US" dirty="0" smtClean="0"/>
              <a:t>Meeting with Minister Blaney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www.action700.ca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9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CITIG Priorities for </a:t>
            </a:r>
            <a:r>
              <a:rPr lang="en-US" dirty="0" smtClean="0"/>
              <a:t>2015-16</a:t>
            </a:r>
            <a:endParaRPr lang="en-CA" dirty="0" smtClean="0"/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Next Generation (NG) 9-1-1 </a:t>
            </a:r>
          </a:p>
          <a:p>
            <a:pPr lvl="1"/>
            <a:r>
              <a:rPr lang="en-US" dirty="0" smtClean="0"/>
              <a:t>Fundamental change in how agencies get calls</a:t>
            </a:r>
          </a:p>
          <a:p>
            <a:pPr lvl="1"/>
            <a:r>
              <a:rPr lang="en-US" dirty="0" smtClean="0"/>
              <a:t>Working with key stakeholders on call for coordinated approach based on standards</a:t>
            </a:r>
          </a:p>
          <a:p>
            <a:pPr lvl="1"/>
            <a:r>
              <a:rPr lang="en-CA" dirty="0" smtClean="0"/>
              <a:t>Still working to ensure that </a:t>
            </a:r>
            <a:r>
              <a:rPr lang="en-CA" dirty="0"/>
              <a:t>NG9-1-1 </a:t>
            </a:r>
            <a:r>
              <a:rPr lang="en-CA" dirty="0" smtClean="0"/>
              <a:t>can be coordinated at the national level</a:t>
            </a:r>
          </a:p>
          <a:p>
            <a:pPr lvl="1"/>
            <a:r>
              <a:rPr lang="en-CA" dirty="0" smtClean="0"/>
              <a:t>F/P/T not keen on having NG9-1-1 added as a new Action Plan under the Communications Interoperability Strategy for Canada</a:t>
            </a:r>
            <a:endParaRPr lang="en-US" dirty="0" smtClean="0"/>
          </a:p>
          <a:p>
            <a:pPr lvl="1"/>
            <a:r>
              <a:rPr lang="en-US" dirty="0"/>
              <a:t>Status Report on </a:t>
            </a:r>
            <a:r>
              <a:rPr lang="en-US" dirty="0" smtClean="0">
                <a:hlinkClick r:id="rId3"/>
              </a:rPr>
              <a:t>www.citig.ca</a:t>
            </a:r>
            <a:r>
              <a:rPr lang="en-US" dirty="0" smtClean="0"/>
              <a:t> and see </a:t>
            </a:r>
            <a:r>
              <a:rPr lang="en-US" dirty="0" smtClean="0">
                <a:hlinkClick r:id="rId4"/>
              </a:rPr>
              <a:t>www.ng911.ca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55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CITIG Priorities for </a:t>
            </a:r>
            <a:r>
              <a:rPr lang="en-US" dirty="0" smtClean="0"/>
              <a:t>2015-16</a:t>
            </a:r>
            <a:endParaRPr lang="en-CA" dirty="0" smtClean="0"/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Cross-border interoperability</a:t>
            </a:r>
          </a:p>
          <a:p>
            <a:pPr lvl="1"/>
            <a:r>
              <a:rPr lang="en-US" dirty="0" smtClean="0"/>
              <a:t>Successful program in 2013 and 2014 thanks to two $100K grants</a:t>
            </a:r>
          </a:p>
          <a:p>
            <a:pPr lvl="1"/>
            <a:r>
              <a:rPr lang="en-US" dirty="0" smtClean="0"/>
              <a:t>2013 featured 6 Regional Forums</a:t>
            </a:r>
          </a:p>
          <a:p>
            <a:pPr lvl="1"/>
            <a:r>
              <a:rPr lang="en-US" dirty="0" smtClean="0"/>
              <a:t>2014 culminated in </a:t>
            </a:r>
            <a:r>
              <a:rPr lang="en-CA" b="1" i="1" dirty="0"/>
              <a:t>CITIG Canada-US Bi-National Cross Border Interoperability Workshop </a:t>
            </a:r>
            <a:r>
              <a:rPr lang="en-US" dirty="0" smtClean="0"/>
              <a:t>and White Paper in conjunction with NPSTC</a:t>
            </a:r>
          </a:p>
          <a:p>
            <a:pPr lvl="1"/>
            <a:r>
              <a:rPr lang="en-US" dirty="0" smtClean="0"/>
              <a:t>Workshop summary and action plans released </a:t>
            </a:r>
            <a:endParaRPr lang="en-US" dirty="0"/>
          </a:p>
          <a:p>
            <a:pPr lvl="1"/>
            <a:r>
              <a:rPr lang="en-US" dirty="0" smtClean="0"/>
              <a:t>White Paper with NPSTC now out!</a:t>
            </a:r>
          </a:p>
        </p:txBody>
      </p:sp>
    </p:spTree>
    <p:extLst>
      <p:ext uri="{BB962C8B-B14F-4D97-AF65-F5344CB8AC3E}">
        <p14:creationId xmlns:p14="http://schemas.microsoft.com/office/powerpoint/2010/main" val="16255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4977</TotalTime>
  <Words>652</Words>
  <Application>Microsoft Macintosh PowerPoint</Application>
  <PresentationFormat>On-screen Show (4:3)</PresentationFormat>
  <Paragraphs>81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CITIG and Public Safety Interoperability in Canada: A Status Report at the Full NPSTC Meeting</vt:lpstr>
      <vt:lpstr>About CITIG</vt:lpstr>
      <vt:lpstr>CITIG – Our Mission</vt:lpstr>
      <vt:lpstr>CITIG’s Board</vt:lpstr>
      <vt:lpstr>CITIG in Numbers (as of February 27, 2015)</vt:lpstr>
      <vt:lpstr>Interoperability Levels with Responders</vt:lpstr>
      <vt:lpstr>CITIG Priorities for 2015-16</vt:lpstr>
      <vt:lpstr>CITIG Priorities for 2015-16</vt:lpstr>
      <vt:lpstr>CITIG Priorities for 2015-16</vt:lpstr>
      <vt:lpstr>CITIG Priorities for 2015-16</vt:lpstr>
      <vt:lpstr>Upcoming Events</vt:lpstr>
      <vt:lpstr>PowerPoint Presentation</vt:lpstr>
    </vt:vector>
  </TitlesOfParts>
  <Company>Adaxial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Torunski</dc:creator>
  <cp:lastModifiedBy>Sandy Dawkins</cp:lastModifiedBy>
  <cp:revision>48</cp:revision>
  <dcterms:created xsi:type="dcterms:W3CDTF">2012-11-26T16:57:10Z</dcterms:created>
  <dcterms:modified xsi:type="dcterms:W3CDTF">2015-03-16T20:03:47Z</dcterms:modified>
</cp:coreProperties>
</file>