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88" r:id="rId3"/>
    <p:sldId id="301" r:id="rId4"/>
    <p:sldId id="302" r:id="rId5"/>
    <p:sldId id="303" r:id="rId6"/>
    <p:sldId id="30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5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9BAE0-F6E9-444F-8BEE-B66F914635F1}" type="datetimeFigureOut">
              <a:rPr lang="en-GB" smtClean="0"/>
              <a:t>3/10/15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0FAA8-405B-4C0F-B4E4-B4F6C7C200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6131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5ABA6A-EB52-4339-B3BB-D196DFE73D16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976" y="1413422"/>
            <a:ext cx="6537764" cy="49679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190" y="3140968"/>
            <a:ext cx="7772400" cy="893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990" y="4032647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C79E-EFB8-45A9-999B-02612D1812A6}" type="datetimeFigureOut">
              <a:rPr lang="en-GB" smtClean="0"/>
              <a:t>3/10/15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8DBC-5EE2-4EE0-8F79-7E60A967AA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68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C79E-EFB8-45A9-999B-02612D1812A6}" type="datetimeFigureOut">
              <a:rPr lang="en-GB" smtClean="0"/>
              <a:t>3/10/15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8DBC-5EE2-4EE0-8F79-7E60A967AA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4505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C79E-EFB8-45A9-999B-02612D1812A6}" type="datetimeFigureOut">
              <a:rPr lang="en-GB" smtClean="0"/>
              <a:t>3/10/15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8DBC-5EE2-4EE0-8F79-7E60A967AA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278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C79E-EFB8-45A9-999B-02612D1812A6}" type="datetimeFigureOut">
              <a:rPr lang="en-GB" smtClean="0"/>
              <a:t>3/10/15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8DBC-5EE2-4EE0-8F79-7E60A967AA9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5129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C79E-EFB8-45A9-999B-02612D1812A6}" type="datetimeFigureOut">
              <a:rPr lang="en-GB" smtClean="0"/>
              <a:t>3/10/15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8DBC-5EE2-4EE0-8F79-7E60A967AA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0158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C79E-EFB8-45A9-999B-02612D1812A6}" type="datetimeFigureOut">
              <a:rPr lang="en-GB" smtClean="0"/>
              <a:t>3/10/15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8DBC-5EE2-4EE0-8F79-7E60A967AA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980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C79E-EFB8-45A9-999B-02612D1812A6}" type="datetimeFigureOut">
              <a:rPr lang="en-GB" smtClean="0"/>
              <a:t>3/10/15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8DBC-5EE2-4EE0-8F79-7E60A967AA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486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C79E-EFB8-45A9-999B-02612D1812A6}" type="datetimeFigureOut">
              <a:rPr lang="en-GB" smtClean="0"/>
              <a:t>3/10/15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8DBC-5EE2-4EE0-8F79-7E60A967AA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662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C79E-EFB8-45A9-999B-02612D1812A6}" type="datetimeFigureOut">
              <a:rPr lang="en-GB" smtClean="0"/>
              <a:t>3/10/15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8DBC-5EE2-4EE0-8F79-7E60A967AA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4402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C79E-EFB8-45A9-999B-02612D1812A6}" type="datetimeFigureOut">
              <a:rPr lang="en-GB" smtClean="0"/>
              <a:t>3/10/15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8DBC-5EE2-4EE0-8F79-7E60A967AA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3778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C79E-EFB8-45A9-999B-02612D1812A6}" type="datetimeFigureOut">
              <a:rPr lang="en-GB" smtClean="0"/>
              <a:t>3/10/15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8DBC-5EE2-4EE0-8F79-7E60A967AA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8969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1680" y="34792"/>
            <a:ext cx="72979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AC79E-EFB8-45A9-999B-02612D1812A6}" type="datetimeFigureOut">
              <a:rPr lang="en-GB" smtClean="0"/>
              <a:t>3/10/15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DE2E8DBC-5EE2-4EE0-8F79-7E60A967AA9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20801" y="6484114"/>
            <a:ext cx="2932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006CB5"/>
                </a:solidFill>
                <a:latin typeface="+mn-lt"/>
                <a:ea typeface="Kozuka Gothic Pro H" pitchFamily="34" charset="-128"/>
                <a:cs typeface="Ebrima" pitchFamily="2" charset="0"/>
              </a:rPr>
              <a:t>A presentation on behalf of the TCCA</a:t>
            </a:r>
            <a:endParaRPr lang="en-GB" sz="1400" b="1" dirty="0">
              <a:solidFill>
                <a:srgbClr val="006CB5"/>
              </a:solidFill>
              <a:latin typeface="+mn-lt"/>
              <a:ea typeface="Kozuka Gothic Pro H" pitchFamily="34" charset="-128"/>
              <a:cs typeface="Ebrima" pitchFamily="2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206584"/>
            <a:ext cx="9144000" cy="49727"/>
          </a:xfrm>
          <a:prstGeom prst="rect">
            <a:avLst/>
          </a:prstGeom>
          <a:solidFill>
            <a:srgbClr val="006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4" y="90144"/>
            <a:ext cx="1344212" cy="101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170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0" y="2348880"/>
            <a:ext cx="9144000" cy="893961"/>
          </a:xfrm>
        </p:spPr>
        <p:txBody>
          <a:bodyPr>
            <a:normAutofit/>
          </a:bodyPr>
          <a:lstStyle/>
          <a:p>
            <a:r>
              <a:rPr lang="en-GB" dirty="0" smtClean="0"/>
              <a:t>A brief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Phil Kidner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Chief Executive</a:t>
            </a:r>
            <a:br>
              <a:rPr lang="en-GB" dirty="0" smtClean="0"/>
            </a:br>
            <a:r>
              <a:rPr lang="en-GB" dirty="0" smtClean="0"/>
              <a:t>TCCA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8087898-06EB-4C1B-AD3A-D72BCA7AC569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13296"/>
      </p:ext>
    </p:extLst>
  </p:cSld>
  <p:clrMapOvr>
    <a:masterClrMapping/>
  </p:clrMapOvr>
  <p:transition xmlns:p14="http://schemas.microsoft.com/office/powerpoint/2010/main" spd="med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0"/>
            <a:ext cx="835292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has been happening recently?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Creation of 3GPP SA6.</a:t>
            </a:r>
          </a:p>
          <a:p>
            <a:r>
              <a:rPr lang="en-GB" dirty="0" smtClean="0"/>
              <a:t>Election of Andrew Howell UK Home Office</a:t>
            </a:r>
          </a:p>
          <a:p>
            <a:r>
              <a:rPr lang="en-GB" dirty="0" smtClean="0"/>
              <a:t>Election of Dave Chater-Lea ETSI WG4 (and Motorola) as second Vice Chair</a:t>
            </a:r>
          </a:p>
          <a:p>
            <a:r>
              <a:rPr lang="en-GB" dirty="0" smtClean="0"/>
              <a:t>Participation by the US</a:t>
            </a:r>
          </a:p>
          <a:p>
            <a:r>
              <a:rPr lang="en-GB" dirty="0" smtClean="0"/>
              <a:t>Working on inputs:</a:t>
            </a:r>
          </a:p>
          <a:p>
            <a:pPr lvl="1"/>
            <a:r>
              <a:rPr lang="en-GB" dirty="0" smtClean="0"/>
              <a:t>Mission Critical Video over LTE</a:t>
            </a:r>
          </a:p>
          <a:p>
            <a:pPr lvl="1"/>
            <a:r>
              <a:rPr lang="en-GB" dirty="0" smtClean="0"/>
              <a:t>Mission Critical Data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2252787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0"/>
            <a:ext cx="835292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has been happening recently?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CCBG plenary meeting in February</a:t>
            </a:r>
          </a:p>
          <a:p>
            <a:r>
              <a:rPr lang="en-GB" dirty="0" smtClean="0"/>
              <a:t>Welcomed Andy Thiessen to the meeting. He provided us with a US update.</a:t>
            </a:r>
          </a:p>
          <a:p>
            <a:r>
              <a:rPr lang="en-GB" dirty="0" smtClean="0"/>
              <a:t>Gap analysis</a:t>
            </a:r>
          </a:p>
          <a:p>
            <a:r>
              <a:rPr lang="en-GB" dirty="0" smtClean="0"/>
              <a:t>Targets for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1877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Targets for 2015 include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GB" sz="1600" dirty="0"/>
              <a:t>Consolidation of mission critical data requirements for LTE Release 14</a:t>
            </a:r>
          </a:p>
          <a:p>
            <a:pPr lvl="0"/>
            <a:r>
              <a:rPr lang="en-GB" sz="1600" dirty="0"/>
              <a:t>Create a guideline for spectrum licence terms requirements for critical communications over commercial networks</a:t>
            </a:r>
          </a:p>
          <a:p>
            <a:pPr lvl="0"/>
            <a:r>
              <a:rPr lang="en-GB" sz="1600" dirty="0"/>
              <a:t>Analyse LTE security capabilities to further extent from the critical communications perspective</a:t>
            </a:r>
          </a:p>
          <a:p>
            <a:pPr lvl="0"/>
            <a:r>
              <a:rPr lang="en-GB" sz="1600" dirty="0"/>
              <a:t>Conduct a study for identifying legal restrictions preventing the optimal field operations benefiting from broad band critical communications.</a:t>
            </a:r>
          </a:p>
          <a:p>
            <a:pPr lvl="0"/>
            <a:r>
              <a:rPr lang="en-GB" sz="1600" dirty="0"/>
              <a:t>Conduct a study on factors impacting hybrid i.e. combination of dedicated and commercial LTE networks business case</a:t>
            </a:r>
          </a:p>
          <a:p>
            <a:pPr lvl="0"/>
            <a:r>
              <a:rPr lang="en-GB" sz="1600" dirty="0"/>
              <a:t>Perform gap analysis on existing LTE systems and devices interoperability process</a:t>
            </a:r>
          </a:p>
          <a:p>
            <a:pPr lvl="0"/>
            <a:r>
              <a:rPr lang="en-GB" sz="1600" dirty="0"/>
              <a:t>Develop mechanisms for TETRA &amp; LTE migration as well as parallel use</a:t>
            </a:r>
          </a:p>
          <a:p>
            <a:pPr lvl="0"/>
            <a:r>
              <a:rPr lang="en-GB" sz="1600" dirty="0"/>
              <a:t>Identification and inclusion of railway sector critical communication needs</a:t>
            </a:r>
          </a:p>
          <a:p>
            <a:pPr lvl="0"/>
            <a:r>
              <a:rPr lang="en-GB" sz="1600" dirty="0"/>
              <a:t>Create process for formulation of common view of all CCBG members for 3GPP</a:t>
            </a:r>
          </a:p>
          <a:p>
            <a:pPr lvl="0"/>
            <a:r>
              <a:rPr lang="en-GB" sz="1600" dirty="0"/>
              <a:t>Create process for feeding proper level feedback of 3GPP discussions to the membership</a:t>
            </a:r>
          </a:p>
          <a:p>
            <a:pPr lvl="0"/>
            <a:r>
              <a:rPr lang="en-GB" sz="1600" dirty="0"/>
              <a:t>Create process to enable various governments to provide support statements to 3GPP inputs</a:t>
            </a:r>
          </a:p>
          <a:p>
            <a:r>
              <a:rPr lang="en-GB" sz="1600" dirty="0"/>
              <a:t>Nurture informal community for sharing views</a:t>
            </a:r>
          </a:p>
        </p:txBody>
      </p:sp>
    </p:spTree>
    <p:extLst>
      <p:ext uri="{BB962C8B-B14F-4D97-AF65-F5344CB8AC3E}">
        <p14:creationId xmlns:p14="http://schemas.microsoft.com/office/powerpoint/2010/main" val="561884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the meantime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 European Public Safety:</a:t>
            </a:r>
          </a:p>
          <a:p>
            <a:pPr marL="0" indent="0">
              <a:buNone/>
            </a:pPr>
            <a:r>
              <a:rPr lang="en-GB" dirty="0" smtClean="0"/>
              <a:t>	The UK procurement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Upgrading and renewing TETRA plus 	MVNO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TETRAPOL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TEDS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86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3429000"/>
            <a:ext cx="8229600" cy="820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b="1" dirty="0" smtClean="0"/>
              <a:t>Thank you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037313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2874</TotalTime>
  <Words>256</Words>
  <Application>Microsoft Macintosh PowerPoint</Application>
  <PresentationFormat>On-screen Show (4:3)</PresentationFormat>
  <Paragraphs>38</Paragraphs>
  <Slides>6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 brief update</vt:lpstr>
      <vt:lpstr>What has been happening recently?</vt:lpstr>
      <vt:lpstr>What has been happening recently?</vt:lpstr>
      <vt:lpstr>Targets for 2015 include …</vt:lpstr>
      <vt:lpstr>In the meantime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</dc:creator>
  <cp:lastModifiedBy>Sandy Dawkins</cp:lastModifiedBy>
  <cp:revision>46</cp:revision>
  <dcterms:created xsi:type="dcterms:W3CDTF">2011-11-18T15:17:56Z</dcterms:created>
  <dcterms:modified xsi:type="dcterms:W3CDTF">2015-03-11T13:59:18Z</dcterms:modified>
</cp:coreProperties>
</file>