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8" r:id="rId3"/>
  </p:sldMasterIdLst>
  <p:notesMasterIdLst>
    <p:notesMasterId r:id="rId21"/>
  </p:notesMasterIdLst>
  <p:sldIdLst>
    <p:sldId id="274" r:id="rId4"/>
    <p:sldId id="260" r:id="rId5"/>
    <p:sldId id="261" r:id="rId6"/>
    <p:sldId id="262" r:id="rId7"/>
    <p:sldId id="263" r:id="rId8"/>
    <p:sldId id="264" r:id="rId9"/>
    <p:sldId id="275" r:id="rId10"/>
    <p:sldId id="267" r:id="rId11"/>
    <p:sldId id="268" r:id="rId12"/>
    <p:sldId id="273" r:id="rId13"/>
    <p:sldId id="270" r:id="rId14"/>
    <p:sldId id="271" r:id="rId15"/>
    <p:sldId id="276" r:id="rId16"/>
    <p:sldId id="277" r:id="rId17"/>
    <p:sldId id="272" r:id="rId18"/>
    <p:sldId id="269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8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5EE8A6-5A74-444B-B56F-458B2B53D2A9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C0005A-0F0A-45BE-93AE-3D1BD5C6281C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Exchange Partners (public and/or private)</a:t>
          </a:r>
          <a:endParaRPr lang="en-US" sz="1600" b="1" dirty="0">
            <a:solidFill>
              <a:schemeClr val="tx1"/>
            </a:solidFill>
          </a:endParaRPr>
        </a:p>
      </dgm:t>
    </dgm:pt>
    <dgm:pt modelId="{7A7A824F-AE65-4A42-B329-1A330C86916A}" type="parTrans" cxnId="{90E86F48-A679-4987-8B6F-41C8CF22D16C}">
      <dgm:prSet/>
      <dgm:spPr/>
      <dgm:t>
        <a:bodyPr/>
        <a:lstStyle/>
        <a:p>
          <a:endParaRPr lang="en-US" sz="2000" b="1"/>
        </a:p>
      </dgm:t>
    </dgm:pt>
    <dgm:pt modelId="{6625A998-C07B-486E-9062-D793AEE07060}" type="sibTrans" cxnId="{90E86F48-A679-4987-8B6F-41C8CF22D16C}">
      <dgm:prSet/>
      <dgm:spPr/>
      <dgm:t>
        <a:bodyPr/>
        <a:lstStyle/>
        <a:p>
          <a:endParaRPr lang="en-US" sz="2000" b="1"/>
        </a:p>
      </dgm:t>
    </dgm:pt>
    <dgm:pt modelId="{5D46F653-4D74-467D-99D2-FEC03C01ECE0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SB Program</a:t>
          </a:r>
          <a:endParaRPr lang="en-US" sz="1600" b="1" dirty="0">
            <a:solidFill>
              <a:schemeClr val="tx1"/>
            </a:solidFill>
          </a:endParaRPr>
        </a:p>
      </dgm:t>
    </dgm:pt>
    <dgm:pt modelId="{33482D12-1392-4B85-ACEE-07F1150C136A}" type="parTrans" cxnId="{8FF9F7F8-5B97-403A-B7BA-207356B8CD52}">
      <dgm:prSet/>
      <dgm:spPr/>
      <dgm:t>
        <a:bodyPr/>
        <a:lstStyle/>
        <a:p>
          <a:endParaRPr lang="en-US" sz="2000" b="1"/>
        </a:p>
      </dgm:t>
    </dgm:pt>
    <dgm:pt modelId="{66F21F6E-04D5-4455-BD3B-6F89240304B4}" type="sibTrans" cxnId="{8FF9F7F8-5B97-403A-B7BA-207356B8CD52}">
      <dgm:prSet/>
      <dgm:spPr/>
      <dgm:t>
        <a:bodyPr/>
        <a:lstStyle/>
        <a:p>
          <a:endParaRPr lang="en-US" sz="2000" b="1"/>
        </a:p>
      </dgm:t>
    </dgm:pt>
    <dgm:pt modelId="{19249245-A962-4646-88DF-863702B36376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600" b="1" dirty="0" smtClean="0"/>
            <a:t>Industry</a:t>
          </a:r>
          <a:endParaRPr lang="en-US" sz="1600" b="1" dirty="0"/>
        </a:p>
      </dgm:t>
    </dgm:pt>
    <dgm:pt modelId="{C1CF5ED8-BC14-40AD-A136-BB378BDF3C97}" type="parTrans" cxnId="{010E0728-851C-4D89-9F1A-E9BBF1CE4440}">
      <dgm:prSet/>
      <dgm:spPr/>
      <dgm:t>
        <a:bodyPr/>
        <a:lstStyle/>
        <a:p>
          <a:endParaRPr lang="en-US" sz="2000" b="1"/>
        </a:p>
      </dgm:t>
    </dgm:pt>
    <dgm:pt modelId="{E0FD8A97-1887-48A0-9153-0EB1A890BECF}" type="sibTrans" cxnId="{010E0728-851C-4D89-9F1A-E9BBF1CE4440}">
      <dgm:prSet/>
      <dgm:spPr/>
      <dgm:t>
        <a:bodyPr/>
        <a:lstStyle/>
        <a:p>
          <a:endParaRPr lang="en-US" sz="2000" b="1"/>
        </a:p>
      </dgm:t>
    </dgm:pt>
    <dgm:pt modelId="{573885A0-22A1-474E-A5FB-C2E69D1F7273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Design Architect</a:t>
          </a:r>
          <a:endParaRPr lang="en-US" sz="1600" b="1" dirty="0">
            <a:solidFill>
              <a:schemeClr val="tx1"/>
            </a:solidFill>
          </a:endParaRPr>
        </a:p>
      </dgm:t>
    </dgm:pt>
    <dgm:pt modelId="{DBB387C4-7C15-4F4C-B4AE-B6A45F866D5B}" type="parTrans" cxnId="{07B115EC-9A00-405C-9B45-467B998816BD}">
      <dgm:prSet/>
      <dgm:spPr/>
      <dgm:t>
        <a:bodyPr/>
        <a:lstStyle/>
        <a:p>
          <a:endParaRPr lang="en-US" sz="2000" b="1"/>
        </a:p>
      </dgm:t>
    </dgm:pt>
    <dgm:pt modelId="{22BA111B-8E66-4F81-A923-02E02DFCECB3}" type="sibTrans" cxnId="{07B115EC-9A00-405C-9B45-467B998816BD}">
      <dgm:prSet/>
      <dgm:spPr/>
      <dgm:t>
        <a:bodyPr/>
        <a:lstStyle/>
        <a:p>
          <a:endParaRPr lang="en-US" sz="2000" b="1"/>
        </a:p>
      </dgm:t>
    </dgm:pt>
    <dgm:pt modelId="{3514B6D9-2F51-40B1-8417-A82B9AB3280D}" type="pres">
      <dgm:prSet presAssocID="{C55EE8A6-5A74-444B-B56F-458B2B53D2A9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CCF57A-F74A-4CA0-A5C2-D9FBE032D1D1}" type="pres">
      <dgm:prSet presAssocID="{C55EE8A6-5A74-444B-B56F-458B2B53D2A9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37DCE-825B-4FA2-839C-2403AA97ACE0}" type="pres">
      <dgm:prSet presAssocID="{C55EE8A6-5A74-444B-B56F-458B2B53D2A9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B6D6D-7B43-4EE1-BA9E-9577745E862C}" type="pres">
      <dgm:prSet presAssocID="{C55EE8A6-5A74-444B-B56F-458B2B53D2A9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67BFF-6A4F-4125-9AAF-E9A9FE28C2B4}" type="pres">
      <dgm:prSet presAssocID="{C55EE8A6-5A74-444B-B56F-458B2B53D2A9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F63946-12EF-41AE-9F1F-0A4E06FF0DFF}" type="presOf" srcId="{F9C0005A-0F0A-45BE-93AE-3D1BD5C6281C}" destId="{FBCCF57A-F74A-4CA0-A5C2-D9FBE032D1D1}" srcOrd="0" destOrd="0" presId="urn:microsoft.com/office/officeart/2005/8/layout/pyramid4"/>
    <dgm:cxn modelId="{8FF9F7F8-5B97-403A-B7BA-207356B8CD52}" srcId="{C55EE8A6-5A74-444B-B56F-458B2B53D2A9}" destId="{5D46F653-4D74-467D-99D2-FEC03C01ECE0}" srcOrd="1" destOrd="0" parTransId="{33482D12-1392-4B85-ACEE-07F1150C136A}" sibTransId="{66F21F6E-04D5-4455-BD3B-6F89240304B4}"/>
    <dgm:cxn modelId="{BC72E3DB-1B3B-41B8-9437-C4289275B84F}" type="presOf" srcId="{C55EE8A6-5A74-444B-B56F-458B2B53D2A9}" destId="{3514B6D9-2F51-40B1-8417-A82B9AB3280D}" srcOrd="0" destOrd="0" presId="urn:microsoft.com/office/officeart/2005/8/layout/pyramid4"/>
    <dgm:cxn modelId="{D13919DD-BB8F-4161-825C-705F30B82D5E}" type="presOf" srcId="{573885A0-22A1-474E-A5FB-C2E69D1F7273}" destId="{C5C67BFF-6A4F-4125-9AAF-E9A9FE28C2B4}" srcOrd="0" destOrd="0" presId="urn:microsoft.com/office/officeart/2005/8/layout/pyramid4"/>
    <dgm:cxn modelId="{90E86F48-A679-4987-8B6F-41C8CF22D16C}" srcId="{C55EE8A6-5A74-444B-B56F-458B2B53D2A9}" destId="{F9C0005A-0F0A-45BE-93AE-3D1BD5C6281C}" srcOrd="0" destOrd="0" parTransId="{7A7A824F-AE65-4A42-B329-1A330C86916A}" sibTransId="{6625A998-C07B-486E-9062-D793AEE07060}"/>
    <dgm:cxn modelId="{4DC9DBD1-B1A5-4F96-9E1A-364708C91B0E}" type="presOf" srcId="{19249245-A962-4646-88DF-863702B36376}" destId="{674B6D6D-7B43-4EE1-BA9E-9577745E862C}" srcOrd="0" destOrd="0" presId="urn:microsoft.com/office/officeart/2005/8/layout/pyramid4"/>
    <dgm:cxn modelId="{07B115EC-9A00-405C-9B45-467B998816BD}" srcId="{C55EE8A6-5A74-444B-B56F-458B2B53D2A9}" destId="{573885A0-22A1-474E-A5FB-C2E69D1F7273}" srcOrd="3" destOrd="0" parTransId="{DBB387C4-7C15-4F4C-B4AE-B6A45F866D5B}" sibTransId="{22BA111B-8E66-4F81-A923-02E02DFCECB3}"/>
    <dgm:cxn modelId="{010E0728-851C-4D89-9F1A-E9BBF1CE4440}" srcId="{C55EE8A6-5A74-444B-B56F-458B2B53D2A9}" destId="{19249245-A962-4646-88DF-863702B36376}" srcOrd="2" destOrd="0" parTransId="{C1CF5ED8-BC14-40AD-A136-BB378BDF3C97}" sibTransId="{E0FD8A97-1887-48A0-9153-0EB1A890BECF}"/>
    <dgm:cxn modelId="{C14079F7-15F5-48E0-9483-561DDF7D2C6F}" type="presOf" srcId="{5D46F653-4D74-467D-99D2-FEC03C01ECE0}" destId="{ECA37DCE-825B-4FA2-839C-2403AA97ACE0}" srcOrd="0" destOrd="0" presId="urn:microsoft.com/office/officeart/2005/8/layout/pyramid4"/>
    <dgm:cxn modelId="{194120F4-36F0-4CE0-B39E-8881DDEBC8F8}" type="presParOf" srcId="{3514B6D9-2F51-40B1-8417-A82B9AB3280D}" destId="{FBCCF57A-F74A-4CA0-A5C2-D9FBE032D1D1}" srcOrd="0" destOrd="0" presId="urn:microsoft.com/office/officeart/2005/8/layout/pyramid4"/>
    <dgm:cxn modelId="{D4AA972C-CBB8-4A27-8F07-D371AE85787C}" type="presParOf" srcId="{3514B6D9-2F51-40B1-8417-A82B9AB3280D}" destId="{ECA37DCE-825B-4FA2-839C-2403AA97ACE0}" srcOrd="1" destOrd="0" presId="urn:microsoft.com/office/officeart/2005/8/layout/pyramid4"/>
    <dgm:cxn modelId="{B1C89476-DD9D-47FE-8530-434F744C575C}" type="presParOf" srcId="{3514B6D9-2F51-40B1-8417-A82B9AB3280D}" destId="{674B6D6D-7B43-4EE1-BA9E-9577745E862C}" srcOrd="2" destOrd="0" presId="urn:microsoft.com/office/officeart/2005/8/layout/pyramid4"/>
    <dgm:cxn modelId="{43813861-F711-4D70-A8A0-3E08693F6B27}" type="presParOf" srcId="{3514B6D9-2F51-40B1-8417-A82B9AB3280D}" destId="{C5C67BFF-6A4F-4125-9AAF-E9A9FE28C2B4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CF57A-F74A-4CA0-A5C2-D9FBE032D1D1}">
      <dsp:nvSpPr>
        <dsp:cNvPr id="0" name=""/>
        <dsp:cNvSpPr/>
      </dsp:nvSpPr>
      <dsp:spPr>
        <a:xfrm>
          <a:off x="1947307" y="0"/>
          <a:ext cx="2286000" cy="2286000"/>
        </a:xfrm>
        <a:prstGeom prst="triangl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Exchange Partners (public and/or private)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518807" y="1143000"/>
        <a:ext cx="1143000" cy="1143000"/>
      </dsp:txXfrm>
    </dsp:sp>
    <dsp:sp modelId="{ECA37DCE-825B-4FA2-839C-2403AA97ACE0}">
      <dsp:nvSpPr>
        <dsp:cNvPr id="0" name=""/>
        <dsp:cNvSpPr/>
      </dsp:nvSpPr>
      <dsp:spPr>
        <a:xfrm>
          <a:off x="804307" y="2286000"/>
          <a:ext cx="2286000" cy="2286000"/>
        </a:xfrm>
        <a:prstGeom prst="triangl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SB Program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1375807" y="3429000"/>
        <a:ext cx="1143000" cy="1143000"/>
      </dsp:txXfrm>
    </dsp:sp>
    <dsp:sp modelId="{674B6D6D-7B43-4EE1-BA9E-9577745E862C}">
      <dsp:nvSpPr>
        <dsp:cNvPr id="0" name=""/>
        <dsp:cNvSpPr/>
      </dsp:nvSpPr>
      <dsp:spPr>
        <a:xfrm rot="10800000">
          <a:off x="1947307" y="2286000"/>
          <a:ext cx="2286000" cy="2286000"/>
        </a:xfrm>
        <a:prstGeom prst="triangle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Industry</a:t>
          </a:r>
          <a:endParaRPr lang="en-US" sz="1600" b="1" kern="1200" dirty="0"/>
        </a:p>
      </dsp:txBody>
      <dsp:txXfrm rot="10800000">
        <a:off x="2518807" y="2286000"/>
        <a:ext cx="1143000" cy="1143000"/>
      </dsp:txXfrm>
    </dsp:sp>
    <dsp:sp modelId="{C5C67BFF-6A4F-4125-9AAF-E9A9FE28C2B4}">
      <dsp:nvSpPr>
        <dsp:cNvPr id="0" name=""/>
        <dsp:cNvSpPr/>
      </dsp:nvSpPr>
      <dsp:spPr>
        <a:xfrm>
          <a:off x="3090307" y="2286000"/>
          <a:ext cx="2286000" cy="2286000"/>
        </a:xfrm>
        <a:prstGeom prst="triangl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Design Architect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661807" y="3429000"/>
        <a:ext cx="1143000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B6F9C-31DB-4934-B6D5-F929722FF6C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F2EC8-2C6E-4588-BAB4-67F0CAE93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8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F3D29-68B9-45AD-BFD0-A79A2C172EF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93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75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31718" indent="-281431" defTabSz="917775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25721" indent="-225144" defTabSz="917775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576009" indent="-225144" defTabSz="917775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26296" indent="-225144" defTabSz="917775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476585" indent="-225144" defTabSz="917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26873" indent="-225144" defTabSz="917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377161" indent="-225144" defTabSz="917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27450" indent="-225144" defTabSz="917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fld id="{F49B5A02-073F-4C76-B816-76105AB37DBB}" type="slidenum">
              <a:rPr lang="en-US" smtClean="0">
                <a:solidFill>
                  <a:prstClr val="black"/>
                </a:solidFill>
              </a:rPr>
              <a:pPr eaLnBrk="1" hangingPunct="1"/>
              <a:t>5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Shorts</a:t>
            </a:r>
            <a:r>
              <a:rPr lang="en-US" baseline="0" dirty="0" smtClean="0"/>
              <a:t> on:</a:t>
            </a:r>
          </a:p>
          <a:p>
            <a:pPr marL="169485" indent="-169485">
              <a:buFont typeface="Arial" pitchFamily="34" charset="0"/>
              <a:buChar char="•"/>
            </a:pPr>
            <a:r>
              <a:rPr lang="en-US" baseline="0" dirty="0" smtClean="0"/>
              <a:t>Situational Awareness</a:t>
            </a:r>
          </a:p>
          <a:p>
            <a:pPr marL="169485" indent="-169485">
              <a:buFont typeface="Arial" pitchFamily="34" charset="0"/>
              <a:buChar char="•"/>
            </a:pPr>
            <a:r>
              <a:rPr lang="en-US" baseline="0" dirty="0" smtClean="0"/>
              <a:t>FirstNet</a:t>
            </a:r>
          </a:p>
          <a:p>
            <a:pPr marL="169485" indent="-169485">
              <a:buFont typeface="Arial" pitchFamily="34" charset="0"/>
              <a:buChar char="•"/>
            </a:pPr>
            <a:r>
              <a:rPr lang="en-US" baseline="0" dirty="0" smtClean="0"/>
              <a:t>Place Based Policing</a:t>
            </a:r>
          </a:p>
          <a:p>
            <a:pPr marL="169485" indent="-169485">
              <a:buFont typeface="Arial" pitchFamily="34" charset="0"/>
              <a:buChar char="•"/>
            </a:pPr>
            <a:r>
              <a:rPr lang="en-US" baseline="0" dirty="0" smtClean="0"/>
              <a:t>Next Gen EC</a:t>
            </a:r>
          </a:p>
          <a:p>
            <a:pPr marL="169485" indent="-169485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549F2-4FAD-40AF-827D-B545B5A1349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12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6.5 min</a:t>
            </a:r>
          </a:p>
          <a:p>
            <a:endParaRPr lang="en-US" dirty="0" smtClean="0"/>
          </a:p>
          <a:p>
            <a:r>
              <a:rPr lang="en-US" dirty="0" smtClean="0"/>
              <a:t>View of the PM-ISE framework</a:t>
            </a:r>
            <a:r>
              <a:rPr lang="en-US" baseline="0" dirty="0" smtClean="0"/>
              <a:t> (I2F) – The framework designed to align </a:t>
            </a:r>
            <a:r>
              <a:rPr lang="en-US" baseline="0" dirty="0" err="1" smtClean="0"/>
              <a:t>stadards</a:t>
            </a:r>
            <a:r>
              <a:rPr lang="en-US" baseline="0" dirty="0" smtClean="0"/>
              <a:t>-based I/O profiles based upon mission interests.</a:t>
            </a:r>
          </a:p>
          <a:p>
            <a:r>
              <a:rPr lang="en-US" baseline="0" dirty="0" smtClean="0"/>
              <a:t>Reference implementations – goal is to align reference implementations with the F/W to create the </a:t>
            </a:r>
            <a:r>
              <a:rPr lang="en-US" baseline="0" dirty="0" err="1" smtClean="0"/>
              <a:t>normateiiuve</a:t>
            </a:r>
            <a:r>
              <a:rPr lang="en-US" baseline="0" dirty="0" smtClean="0"/>
              <a:t> </a:t>
            </a:r>
          </a:p>
          <a:p>
            <a:pPr marL="171445" indent="-171445">
              <a:buFontTx/>
              <a:buChar char="-"/>
            </a:pPr>
            <a:r>
              <a:rPr lang="en-US" baseline="0" dirty="0" smtClean="0"/>
              <a:t>Taxonomy and Profiles – mission driven</a:t>
            </a:r>
          </a:p>
          <a:p>
            <a:pPr marL="171445" indent="-171445">
              <a:buFontTx/>
              <a:buChar char="-"/>
            </a:pPr>
            <a:r>
              <a:rPr lang="en-US" baseline="0" dirty="0" smtClean="0"/>
              <a:t>Threads – tech independent of the mission</a:t>
            </a:r>
          </a:p>
          <a:p>
            <a:pPr marL="171445" indent="-171445">
              <a:buFontTx/>
              <a:buChar char="-"/>
            </a:pPr>
            <a:r>
              <a:rPr lang="en-US" baseline="0" dirty="0" smtClean="0"/>
              <a:t>Patterns - reuse</a:t>
            </a:r>
          </a:p>
          <a:p>
            <a:pPr marL="171445" indent="-171445">
              <a:buFontTx/>
              <a:buChar char="-"/>
            </a:pPr>
            <a:endParaRPr lang="en-US" baseline="0" dirty="0" smtClean="0"/>
          </a:p>
          <a:p>
            <a:pPr marL="171445" indent="-171445">
              <a:buFontTx/>
              <a:buChar char="-"/>
            </a:pPr>
            <a:endParaRPr lang="en-US" baseline="0" dirty="0" smtClean="0"/>
          </a:p>
          <a:p>
            <a:pPr marL="171445" indent="-171445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430AF-C84B-426E-8C99-6179C7F9C1A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98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 Initiative</a:t>
            </a:r>
          </a:p>
          <a:p>
            <a:r>
              <a:rPr lang="en-US" dirty="0" smtClean="0"/>
              <a:t>Work</a:t>
            </a:r>
            <a:r>
              <a:rPr lang="en-US" baseline="0" dirty="0" smtClean="0"/>
              <a:t> we are doing as part of the tech and standards community – SCC (PM-ISE)</a:t>
            </a:r>
          </a:p>
          <a:p>
            <a:r>
              <a:rPr lang="en-US" baseline="0" dirty="0" smtClean="0"/>
              <a:t>Project interoperability is community initiative creating a national normative I/O framework through real world implementations of </a:t>
            </a:r>
            <a:r>
              <a:rPr lang="en-US" baseline="0" dirty="0" err="1" smtClean="0"/>
              <a:t>sds</a:t>
            </a:r>
            <a:r>
              <a:rPr lang="en-US" baseline="0" dirty="0" smtClean="0"/>
              <a:t>-based IS&amp;S solutions – set the framework, and implement it through use and map it back to create the normative model.</a:t>
            </a:r>
          </a:p>
          <a:p>
            <a:r>
              <a:rPr lang="en-US" baseline="0" dirty="0" smtClean="0"/>
              <a:t>Highlights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430AF-C84B-426E-8C99-6179C7F9C1A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23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94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29022" indent="-280394" defTabSz="914394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21573" indent="-224314" defTabSz="914394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570203" indent="-224314" defTabSz="914394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18831" indent="-224314" defTabSz="914394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467462" indent="-224314" defTabSz="91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16090" indent="-224314" defTabSz="91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364719" indent="-224314" defTabSz="91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13349" indent="-224314" defTabSz="91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fld id="{2DC4FDDA-B77D-4CED-BDC4-DAE2559CCC09}" type="slidenum">
              <a:rPr lang="en-US" smtClean="0">
                <a:solidFill>
                  <a:prstClr val="black"/>
                </a:solidFill>
              </a:rPr>
              <a:pPr eaLnBrk="1" hangingPunct="1"/>
              <a:t>13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64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29045" indent="-280402" defTabSz="912864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21608" indent="-224321" defTabSz="912864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570252" indent="-224321" defTabSz="912864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18894" indent="-224321" defTabSz="912864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467538" indent="-224321" defTabSz="9128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16181" indent="-224321" defTabSz="9128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364824" indent="-224321" defTabSz="9128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13467" indent="-224321" defTabSz="9128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fld id="{8C6AD506-C66A-4F7A-9F39-E9BECB956025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- IJIS </a:t>
            </a:r>
            <a:r>
              <a:rPr lang="en-US" dirty="0" smtClean="0"/>
              <a:t>Institute members are committed to the advancement of standards-based IS&amp;S in the LE and Public Safety domain.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- IJIS member</a:t>
            </a:r>
            <a:r>
              <a:rPr lang="en-US" baseline="0" dirty="0" smtClean="0"/>
              <a:t> companies are </a:t>
            </a:r>
            <a:r>
              <a:rPr lang="en-US" dirty="0" smtClean="0"/>
              <a:t>active contributors to IJIS Initiatives – Sustaining Member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549F2-4FAD-40AF-827D-B545B5A1349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9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3522-7F36-4C60-9657-EC453DD10561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7B44-3687-4C00-9A1C-5A8575CA6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0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3522-7F36-4C60-9657-EC453DD10561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7B44-3687-4C00-9A1C-5A8575CA6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2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3522-7F36-4C60-9657-EC453DD10561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7B44-3687-4C00-9A1C-5A8575CA6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41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382272"/>
            <a:ext cx="2557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FFFFFF"/>
                </a:solidFill>
              </a:rPr>
              <a:t>Realize the Power of Information</a:t>
            </a:r>
            <a:endParaRPr lang="en-US" sz="14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4674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446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7676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7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55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25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20037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382272"/>
            <a:ext cx="2557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FFFFFF"/>
                </a:solidFill>
              </a:rPr>
              <a:t>Realize the Power of Information</a:t>
            </a:r>
            <a:endParaRPr lang="en-US" sz="14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1441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3522-7F36-4C60-9657-EC453DD10561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7B44-3687-4C00-9A1C-5A8575CA6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03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841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333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9915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023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01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83863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3522-7F36-4C60-9657-EC453DD10561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7B44-3687-4C00-9A1C-5A8575CA6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4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3522-7F36-4C60-9657-EC453DD10561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7B44-3687-4C00-9A1C-5A8575CA6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3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3522-7F36-4C60-9657-EC453DD10561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7B44-3687-4C00-9A1C-5A8575CA6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0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3522-7F36-4C60-9657-EC453DD10561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7B44-3687-4C00-9A1C-5A8575CA6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9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3522-7F36-4C60-9657-EC453DD10561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7B44-3687-4C00-9A1C-5A8575CA6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6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3522-7F36-4C60-9657-EC453DD10561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7B44-3687-4C00-9A1C-5A8575CA6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3522-7F36-4C60-9657-EC453DD10561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7B44-3687-4C00-9A1C-5A8575CA6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8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3522-7F36-4C60-9657-EC453DD10561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D7B44-3687-4C00-9A1C-5A8575CA6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3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6248400"/>
            <a:ext cx="9144000" cy="609600"/>
          </a:xfrm>
          <a:prstGeom prst="rect">
            <a:avLst/>
          </a:prstGeom>
          <a:gradFill flip="none" rotWithShape="1">
            <a:gsLst>
              <a:gs pos="93750">
                <a:schemeClr val="bg1"/>
              </a:gs>
              <a:gs pos="57481">
                <a:srgbClr val="0051BA"/>
              </a:gs>
              <a:gs pos="35813">
                <a:srgbClr val="0051BA"/>
              </a:gs>
              <a:gs pos="0">
                <a:srgbClr val="0070C0"/>
              </a:gs>
            </a:gsLst>
            <a:lin ang="0" scaled="1"/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30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9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0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6248400"/>
            <a:ext cx="9144000" cy="609600"/>
          </a:xfrm>
          <a:prstGeom prst="rect">
            <a:avLst/>
          </a:prstGeom>
          <a:gradFill flip="none" rotWithShape="1">
            <a:gsLst>
              <a:gs pos="93750">
                <a:schemeClr val="bg1"/>
              </a:gs>
              <a:gs pos="57481">
                <a:srgbClr val="0051BA"/>
              </a:gs>
              <a:gs pos="35813">
                <a:srgbClr val="0051BA"/>
              </a:gs>
              <a:gs pos="0">
                <a:srgbClr val="0070C0"/>
              </a:gs>
            </a:gsLst>
            <a:lin ang="0" scaled="1"/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07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9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0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png"/><Relationship Id="rId7" Type="http://schemas.openxmlformats.org/officeDocument/2006/relationships/image" Target="../media/image10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.ambrosini@ijis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tiff"/><Relationship Id="rId4" Type="http://schemas.openxmlformats.org/officeDocument/2006/relationships/hyperlink" Target="http://www.ijis.org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3105"/>
            <a:ext cx="7681913" cy="1523495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National Public Safety Telecommunications Council</a:t>
            </a:r>
            <a:endParaRPr lang="en-US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681913" cy="1143000"/>
          </a:xfrm>
        </p:spPr>
        <p:txBody>
          <a:bodyPr/>
          <a:lstStyle/>
          <a:p>
            <a:pPr algn="ctr"/>
            <a:r>
              <a:rPr lang="en-US" dirty="0" smtClean="0"/>
              <a:t>IJIS Institute Briefing</a:t>
            </a:r>
          </a:p>
          <a:p>
            <a:pPr algn="ctr"/>
            <a:r>
              <a:rPr lang="en-US" dirty="0" smtClean="0"/>
              <a:t>June 24, 2014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867400"/>
            <a:ext cx="1029744" cy="102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6029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/>
          <p:cNvSpPr/>
          <p:nvPr/>
        </p:nvSpPr>
        <p:spPr>
          <a:xfrm>
            <a:off x="4495800" y="1304573"/>
            <a:ext cx="4076699" cy="443032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75584" y="1282903"/>
            <a:ext cx="868706" cy="4451993"/>
            <a:chOff x="226719" y="1314970"/>
            <a:chExt cx="1411852" cy="491308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516" y="1314970"/>
              <a:ext cx="1337055" cy="95504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020" y="2669973"/>
              <a:ext cx="858520" cy="85852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759" y="3846064"/>
              <a:ext cx="1208878" cy="108664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719" y="5196929"/>
              <a:ext cx="1031125" cy="1031125"/>
            </a:xfrm>
            <a:prstGeom prst="rect">
              <a:avLst/>
            </a:prstGeom>
          </p:spPr>
        </p:pic>
      </p:grpSp>
      <p:sp>
        <p:nvSpPr>
          <p:cNvPr id="33" name="TextBox 32"/>
          <p:cNvSpPr txBox="1"/>
          <p:nvPr/>
        </p:nvSpPr>
        <p:spPr>
          <a:xfrm>
            <a:off x="914400" y="3247560"/>
            <a:ext cx="1362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Device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461" y="2484215"/>
            <a:ext cx="747539" cy="7953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29600" y="3886200"/>
            <a:ext cx="455171" cy="6100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57400" y="3303092"/>
            <a:ext cx="1293633" cy="350600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4019550" y="923787"/>
            <a:ext cx="5048250" cy="522741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140" y="4977780"/>
            <a:ext cx="849260" cy="7372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111263"/>
            <a:ext cx="870013" cy="8508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91400" y="1838980"/>
            <a:ext cx="96313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Systems</a:t>
            </a:r>
            <a:r>
              <a:rPr lang="en-US" sz="1400" dirty="0" smtClean="0"/>
              <a:t>/</a:t>
            </a:r>
          </a:p>
          <a:p>
            <a:pPr algn="ctr"/>
            <a:r>
              <a:rPr lang="en-US" sz="1400" dirty="0" smtClean="0"/>
              <a:t>Networks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617516" y="3276600"/>
            <a:ext cx="122416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dirty="0"/>
              <a:t>Applications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998429" y="4474696"/>
            <a:ext cx="68837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Data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30423" y="4693740"/>
            <a:ext cx="101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Technology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276600" y="3275203"/>
            <a:ext cx="116691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Network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0025" y="76200"/>
            <a:ext cx="8372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pc="-150" dirty="0">
                <a:ln w="3175"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Arial" charset="0"/>
              </a:rPr>
              <a:t>Identity Management Ecosystem</a:t>
            </a:r>
            <a:endParaRPr lang="en-US" sz="4000" spc="-150" dirty="0">
              <a:ln w="3175"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Arial" charset="0"/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1604952" y="1358900"/>
            <a:ext cx="3881449" cy="508000"/>
          </a:xfrm>
          <a:prstGeom prst="left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Services</a:t>
            </a:r>
            <a:endParaRPr lang="en-US" b="1" dirty="0"/>
          </a:p>
        </p:txBody>
      </p:sp>
      <p:sp>
        <p:nvSpPr>
          <p:cNvPr id="37" name="Left-Right Arrow 36"/>
          <p:cNvSpPr/>
          <p:nvPr/>
        </p:nvSpPr>
        <p:spPr>
          <a:xfrm>
            <a:off x="1634765" y="2451100"/>
            <a:ext cx="3442061" cy="587865"/>
          </a:xfrm>
          <a:prstGeom prst="left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Services</a:t>
            </a:r>
            <a:endParaRPr lang="en-US" b="1" dirty="0"/>
          </a:p>
        </p:txBody>
      </p:sp>
      <p:sp>
        <p:nvSpPr>
          <p:cNvPr id="38" name="Left-Right Arrow 37"/>
          <p:cNvSpPr/>
          <p:nvPr/>
        </p:nvSpPr>
        <p:spPr>
          <a:xfrm>
            <a:off x="1682390" y="3928176"/>
            <a:ext cx="3394437" cy="546966"/>
          </a:xfrm>
          <a:prstGeom prst="left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Services</a:t>
            </a:r>
          </a:p>
        </p:txBody>
      </p:sp>
      <p:sp>
        <p:nvSpPr>
          <p:cNvPr id="39" name="Left-Right Arrow 38"/>
          <p:cNvSpPr/>
          <p:nvPr/>
        </p:nvSpPr>
        <p:spPr>
          <a:xfrm>
            <a:off x="1749064" y="4940300"/>
            <a:ext cx="3737336" cy="580100"/>
          </a:xfrm>
          <a:prstGeom prst="left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Services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05426" y="2961382"/>
            <a:ext cx="20314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Trust </a:t>
            </a:r>
            <a:r>
              <a:rPr lang="en-US" sz="3200" b="1" dirty="0" smtClean="0"/>
              <a:t>Federation</a:t>
            </a:r>
            <a:endParaRPr lang="en-US" sz="3200" b="1" dirty="0"/>
          </a:p>
        </p:txBody>
      </p:sp>
      <p:sp>
        <p:nvSpPr>
          <p:cNvPr id="46" name="Rectangle 45"/>
          <p:cNvSpPr/>
          <p:nvPr/>
        </p:nvSpPr>
        <p:spPr>
          <a:xfrm>
            <a:off x="6160972" y="5715000"/>
            <a:ext cx="791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ICAM</a:t>
            </a:r>
          </a:p>
        </p:txBody>
      </p:sp>
      <p:sp>
        <p:nvSpPr>
          <p:cNvPr id="18" name="Oval 17"/>
          <p:cNvSpPr/>
          <p:nvPr/>
        </p:nvSpPr>
        <p:spPr>
          <a:xfrm>
            <a:off x="6971194" y="2654313"/>
            <a:ext cx="877406" cy="46988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5943600" y="1524000"/>
            <a:ext cx="877406" cy="46988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7275994" y="3962400"/>
            <a:ext cx="877406" cy="46988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904394" y="5016513"/>
            <a:ext cx="877406" cy="46988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102287" y="923787"/>
            <a:ext cx="791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ICAM</a:t>
            </a:r>
          </a:p>
        </p:txBody>
      </p:sp>
    </p:spTree>
    <p:extLst>
      <p:ext uri="{BB962C8B-B14F-4D97-AF65-F5344CB8AC3E}">
        <p14:creationId xmlns:p14="http://schemas.microsoft.com/office/powerpoint/2010/main" val="32171303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3" grpId="0"/>
      <p:bldP spid="22" grpId="0" animBg="1"/>
      <p:bldP spid="42" grpId="0" animBg="1"/>
      <p:bldP spid="44" grpId="0" animBg="1"/>
      <p:bldP spid="45" grpId="0"/>
      <p:bldP spid="21" grpId="0" animBg="1"/>
      <p:bldP spid="9" grpId="0" animBg="1"/>
      <p:bldP spid="37" grpId="0" animBg="1"/>
      <p:bldP spid="38" grpId="0" animBg="1"/>
      <p:bldP spid="39" grpId="0" animBg="1"/>
      <p:bldP spid="11" grpId="0"/>
      <p:bldP spid="46" grpId="0"/>
      <p:bldP spid="18" grpId="0" animBg="1"/>
      <p:bldP spid="47" grpId="0" animBg="1"/>
      <p:bldP spid="48" grpId="0" animBg="1"/>
      <p:bldP spid="49" grpId="0" animBg="1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5400" spc="-150" dirty="0">
                <a:ln w="3175"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Arial" charset="0"/>
              </a:rPr>
              <a:t>Engaging Industry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874"/>
            <a:ext cx="7924800" cy="409035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IJIS </a:t>
            </a:r>
            <a:r>
              <a:rPr lang="en-US" sz="2800" dirty="0" smtClean="0"/>
              <a:t>as a </a:t>
            </a:r>
            <a:r>
              <a:rPr lang="en-US" sz="2800" dirty="0" smtClean="0"/>
              <a:t>Trusted </a:t>
            </a:r>
            <a:r>
              <a:rPr lang="en-US" sz="2800" dirty="0" smtClean="0"/>
              <a:t>Venue - Community of Practice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Industry as Integral - a source of expertise and resource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Membership in IJIS - Informed, Connected and Engaged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Leadership Forums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IS&amp;S Programs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Advisory Committees. TF’s. WG’s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24074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747897"/>
          </a:xfrm>
        </p:spPr>
        <p:txBody>
          <a:bodyPr/>
          <a:lstStyle/>
          <a:p>
            <a:pPr algn="l"/>
            <a:r>
              <a:rPr lang="en-US" sz="5400" spc="-150" dirty="0">
                <a:ln w="3175"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Why Industry?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65275"/>
            <a:ext cx="8229600" cy="3844925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Providing solutions to law enforcement and public safety agencies serving more than 80% of U.S. Population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Perspectives across markets – ability to apply standards and technology solutions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Source of information on the needs of the LE and PS community – Listen to their customers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Supporting the Community of Practice – professional practice, SDO, academic and government organizations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58541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9603"/>
            <a:ext cx="8763000" cy="664797"/>
          </a:xfrm>
          <a:extLst/>
        </p:spPr>
        <p:txBody>
          <a:bodyPr vert="horz" wrap="square" lIns="0" tIns="0" rIns="0" bIns="0" rtlCol="0" anchor="t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IJIS Springboard Program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116339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sz="2800" i="1" dirty="0"/>
              <a:t>Providing </a:t>
            </a:r>
            <a:r>
              <a:rPr lang="en-US" sz="2800" i="1" dirty="0" smtClean="0"/>
              <a:t>a platform </a:t>
            </a:r>
            <a:r>
              <a:rPr lang="en-US" sz="2800" i="1" dirty="0"/>
              <a:t>to engage industry as a foremost avenue in driving the adoption and use of national information sharing and interoperability </a:t>
            </a:r>
            <a:r>
              <a:rPr lang="en-US" sz="2800" i="1" dirty="0" smtClean="0"/>
              <a:t>standards…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553278" y="2590800"/>
            <a:ext cx="8229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indent="-396875" defTabSz="914363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2400" b="1" dirty="0"/>
              <a:t>An information sharing partnership </a:t>
            </a:r>
            <a:r>
              <a:rPr lang="en-US" sz="2400" dirty="0"/>
              <a:t>managed by the IJIS </a:t>
            </a:r>
            <a:r>
              <a:rPr lang="en-US" sz="2400" dirty="0" smtClean="0"/>
              <a:t>Institute</a:t>
            </a:r>
            <a:endParaRPr lang="en-US" sz="2400" dirty="0"/>
          </a:p>
          <a:p>
            <a:pPr marL="396875" indent="-396875" defTabSz="914363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2400" b="1" dirty="0" smtClean="0"/>
              <a:t>Providing </a:t>
            </a:r>
            <a:r>
              <a:rPr lang="en-US" sz="2400" b="1" dirty="0"/>
              <a:t>a shared services platform</a:t>
            </a:r>
            <a:r>
              <a:rPr lang="en-US" sz="2400" dirty="0"/>
              <a:t> to evaluate, test and certify use of IS&amp;S </a:t>
            </a:r>
            <a:r>
              <a:rPr lang="en-US" sz="2400" dirty="0" smtClean="0"/>
              <a:t>standards</a:t>
            </a:r>
            <a:endParaRPr lang="en-US" sz="2400" dirty="0"/>
          </a:p>
          <a:p>
            <a:pPr marL="396875" indent="-396875" defTabSz="914363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2400" b="1" dirty="0" smtClean="0"/>
              <a:t>Open </a:t>
            </a:r>
            <a:r>
              <a:rPr lang="en-US" sz="2400" b="1" dirty="0"/>
              <a:t>to industry and government </a:t>
            </a:r>
            <a:r>
              <a:rPr lang="en-US" sz="2400" dirty="0"/>
              <a:t>as an open standards </a:t>
            </a:r>
            <a:r>
              <a:rPr lang="en-US" sz="2400" dirty="0" smtClean="0"/>
              <a:t>venue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73553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868362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Springboard Stakeholder Model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368356"/>
              </p:ext>
            </p:extLst>
          </p:nvPr>
        </p:nvGraphicFramePr>
        <p:xfrm>
          <a:off x="1554513" y="990600"/>
          <a:ext cx="618061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349428" y="5568209"/>
            <a:ext cx="4588830" cy="3573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Sponsor(s)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2147" y="2948190"/>
            <a:ext cx="138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Implementation Spec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621114" y="4270921"/>
            <a:ext cx="1235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Development Spec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914440" y="4343400"/>
            <a:ext cx="1543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Test</a:t>
            </a:r>
            <a:r>
              <a:rPr lang="en-US" sz="1400" dirty="0"/>
              <a:t> </a:t>
            </a:r>
            <a:r>
              <a:rPr lang="en-US" sz="1400" dirty="0" smtClean="0"/>
              <a:t>Implementation</a:t>
            </a:r>
            <a:endParaRPr lang="en-US" sz="14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</a:lstStyle>
          <a:p>
            <a:fld id="{1B6247B7-6E1A-4B44-8FED-B4FC3194B8D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524000"/>
            <a:ext cx="24688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Springboard operates as a QA function, independent of </a:t>
            </a:r>
            <a:r>
              <a:rPr lang="en-US" sz="2000" dirty="0"/>
              <a:t>the </a:t>
            </a:r>
            <a:r>
              <a:rPr lang="en-US" sz="2000" dirty="0" smtClean="0"/>
              <a:t>author of the standard / specs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9343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3" grpId="0"/>
      <p:bldP spid="6" grpId="0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8382000" cy="49530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en-US" i="1" dirty="0" smtClean="0"/>
              <a:t>In the U.S...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altLang="en-US" sz="2200" dirty="0" smtClean="0"/>
              <a:t>Approximately </a:t>
            </a:r>
            <a:r>
              <a:rPr lang="en-US" altLang="en-US" sz="2200" b="1" dirty="0" smtClean="0"/>
              <a:t>80%</a:t>
            </a:r>
            <a:r>
              <a:rPr lang="en-US" altLang="en-US" sz="2200" dirty="0" smtClean="0"/>
              <a:t> of LE agencies serve populations of less than 25,000 – covering approximately </a:t>
            </a:r>
            <a:r>
              <a:rPr lang="en-US" altLang="en-US" sz="2200" b="1" dirty="0" smtClean="0"/>
              <a:t>15%</a:t>
            </a:r>
            <a:r>
              <a:rPr lang="en-US" altLang="en-US" sz="2200" dirty="0" smtClean="0"/>
              <a:t> of U.S. population with minimal technology resources.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altLang="en-US" sz="2200" dirty="0" smtClean="0"/>
              <a:t>Less than </a:t>
            </a:r>
            <a:r>
              <a:rPr lang="en-US" altLang="en-US" sz="2200" b="1" dirty="0" smtClean="0"/>
              <a:t>1%</a:t>
            </a:r>
            <a:r>
              <a:rPr lang="en-US" altLang="en-US" sz="2200" dirty="0" smtClean="0"/>
              <a:t> of LE agencies serve populations of 500,000 or more – covering approximately </a:t>
            </a:r>
            <a:r>
              <a:rPr lang="en-US" altLang="en-US" sz="2200" b="1" dirty="0" smtClean="0"/>
              <a:t>25%</a:t>
            </a:r>
            <a:r>
              <a:rPr lang="en-US" altLang="en-US" sz="2200" dirty="0" smtClean="0"/>
              <a:t> of U.S. population with mostly custom technology solutions developed in partnership with industry.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altLang="en-US" sz="2200" dirty="0" smtClean="0"/>
              <a:t>Approximately </a:t>
            </a:r>
            <a:r>
              <a:rPr lang="en-US" altLang="en-US" sz="2200" b="1" dirty="0" smtClean="0"/>
              <a:t>20%</a:t>
            </a:r>
            <a:r>
              <a:rPr lang="en-US" altLang="en-US" sz="2200" dirty="0" smtClean="0"/>
              <a:t> of LE agencies serve populations of 25,000 to 500,000 – covering approximately </a:t>
            </a:r>
            <a:r>
              <a:rPr lang="en-US" altLang="en-US" sz="2200" b="1" dirty="0" smtClean="0"/>
              <a:t>60%</a:t>
            </a:r>
            <a:r>
              <a:rPr lang="en-US" altLang="en-US" sz="2200" dirty="0" smtClean="0"/>
              <a:t> of U.S. population – where commercial software products are abundant.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10600" cy="1143000"/>
          </a:xfrm>
          <a:extLst/>
        </p:spPr>
        <p:txBody>
          <a:bodyPr/>
          <a:lstStyle/>
          <a:p>
            <a:pPr algn="l">
              <a:defRPr/>
            </a:pPr>
            <a:r>
              <a:rPr lang="en-US" sz="4800" kern="1200" spc="-150" dirty="0" smtClean="0">
                <a:ln w="3175"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+mn-ea"/>
                <a:cs typeface="Arial" charset="0"/>
              </a:rPr>
              <a:t>Impact of Industry</a:t>
            </a:r>
            <a:endParaRPr lang="en-US" sz="4800" kern="1200" spc="-150" dirty="0">
              <a:ln w="3175"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7192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1219200"/>
            <a:ext cx="8534400" cy="146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endParaRPr lang="en-US" sz="4800" b="0" i="1" kern="1200" spc="-150" dirty="0" smtClean="0">
              <a:ln w="31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ea typeface="+mn-ea"/>
              <a:cs typeface="Arial" charset="0"/>
            </a:endParaRPr>
          </a:p>
          <a:p>
            <a:r>
              <a:rPr lang="en-US" sz="4800" b="0" i="1" spc="-150" dirty="0">
                <a:ln w="3175"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+mn-ea"/>
                <a:cs typeface="Arial" charset="0"/>
              </a:rPr>
              <a:t>Thank you for your time today…</a:t>
            </a:r>
          </a:p>
          <a:p>
            <a:endParaRPr lang="en-US" sz="4800" b="0" i="1" spc="-150" dirty="0">
              <a:ln w="31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ea typeface="+mn-ea"/>
              <a:cs typeface="Arial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04875" y="2743200"/>
            <a:ext cx="3733800" cy="1803571"/>
          </a:xfrm>
          <a:ln>
            <a:noFill/>
          </a:ln>
        </p:spPr>
        <p:txBody>
          <a:bodyPr/>
          <a:lstStyle/>
          <a:p>
            <a:pPr marL="0" indent="0">
              <a:spcBef>
                <a:spcPts val="600"/>
              </a:spcBef>
              <a:buClr>
                <a:srgbClr val="FFC000"/>
              </a:buClr>
              <a:buNone/>
            </a:pPr>
            <a:r>
              <a:rPr lang="en-US" sz="2000" dirty="0" smtClean="0">
                <a:latin typeface="Calibri" pitchFamily="34" charset="0"/>
              </a:rPr>
              <a:t>Ashwini Jarral</a:t>
            </a:r>
          </a:p>
          <a:p>
            <a:pPr marL="0" indent="0">
              <a:spcBef>
                <a:spcPts val="600"/>
              </a:spcBef>
              <a:buClr>
                <a:srgbClr val="FFC000"/>
              </a:buClr>
              <a:buNone/>
            </a:pPr>
            <a:r>
              <a:rPr lang="en-US" sz="2000" dirty="0" smtClean="0">
                <a:latin typeface="Calibri" pitchFamily="34" charset="0"/>
              </a:rPr>
              <a:t>Director of Operations</a:t>
            </a:r>
          </a:p>
          <a:p>
            <a:pPr marL="0" indent="0">
              <a:spcBef>
                <a:spcPts val="600"/>
              </a:spcBef>
              <a:buClr>
                <a:srgbClr val="FFC000"/>
              </a:buClr>
              <a:buNone/>
            </a:pPr>
            <a:r>
              <a:rPr lang="en-US" sz="2000" dirty="0" smtClean="0">
                <a:latin typeface="Calibri" pitchFamily="34" charset="0"/>
              </a:rPr>
              <a:t>703-726-1902</a:t>
            </a:r>
          </a:p>
          <a:p>
            <a:pPr marL="0" indent="0">
              <a:spcBef>
                <a:spcPts val="600"/>
              </a:spcBef>
              <a:buClr>
                <a:srgbClr val="FFC000"/>
              </a:buClr>
              <a:buNone/>
            </a:pPr>
            <a:r>
              <a:rPr lang="en-US" sz="2400" dirty="0">
                <a:ln>
                  <a:solidFill>
                    <a:srgbClr val="4697F8"/>
                  </a:solidFill>
                </a:ln>
                <a:solidFill>
                  <a:srgbClr val="00B0F0"/>
                </a:solidFill>
                <a:latin typeface="Calibri" pitchFamily="34" charset="0"/>
                <a:hlinkClick r:id="rId3"/>
              </a:rPr>
              <a:t>a</a:t>
            </a:r>
            <a:r>
              <a:rPr lang="en-US" sz="2400" dirty="0" smtClean="0">
                <a:ln>
                  <a:solidFill>
                    <a:srgbClr val="4697F8"/>
                  </a:solidFill>
                </a:ln>
                <a:solidFill>
                  <a:srgbClr val="00B0F0"/>
                </a:solidFill>
                <a:latin typeface="Calibri" pitchFamily="34" charset="0"/>
                <a:hlinkClick r:id="rId3"/>
              </a:rPr>
              <a:t>shwini.jarral@ijis.org</a:t>
            </a:r>
            <a:endParaRPr lang="en-US" sz="2400" dirty="0" smtClean="0">
              <a:ln>
                <a:solidFill>
                  <a:srgbClr val="4697F8"/>
                </a:solidFill>
              </a:ln>
              <a:solidFill>
                <a:srgbClr val="00B0F0"/>
              </a:solidFill>
              <a:latin typeface="Calibri" pitchFamily="34" charset="0"/>
            </a:endParaRPr>
          </a:p>
          <a:p>
            <a:pPr marL="0" indent="0">
              <a:spcBef>
                <a:spcPts val="600"/>
              </a:spcBef>
              <a:buClr>
                <a:srgbClr val="FFC000"/>
              </a:buClr>
              <a:buNone/>
            </a:pPr>
            <a:r>
              <a:rPr lang="en-US" sz="2400" dirty="0" smtClean="0">
                <a:ln>
                  <a:solidFill>
                    <a:srgbClr val="4697F8"/>
                  </a:solidFill>
                </a:ln>
                <a:solidFill>
                  <a:srgbClr val="00B0F0"/>
                </a:solidFill>
                <a:latin typeface="Calibri" pitchFamily="34" charset="0"/>
                <a:hlinkClick r:id="rId4"/>
              </a:rPr>
              <a:t>www.ijis.org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867400"/>
            <a:ext cx="1029744" cy="102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04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Stuff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 partner for interoperable </a:t>
            </a:r>
            <a:r>
              <a:rPr lang="en-US" dirty="0" err="1" smtClean="0"/>
              <a:t>Comm</a:t>
            </a:r>
            <a:r>
              <a:rPr lang="en-US" dirty="0" smtClean="0"/>
              <a:t> (FPIC)</a:t>
            </a:r>
          </a:p>
          <a:p>
            <a:r>
              <a:rPr lang="en-US" dirty="0" smtClean="0"/>
              <a:t>DHS OEC</a:t>
            </a:r>
          </a:p>
          <a:p>
            <a:r>
              <a:rPr lang="en-US" dirty="0" smtClean="0"/>
              <a:t>NLE </a:t>
            </a:r>
            <a:r>
              <a:rPr lang="en-US" dirty="0" err="1" smtClean="0"/>
              <a:t>Comm</a:t>
            </a:r>
            <a:r>
              <a:rPr lang="en-US" dirty="0" smtClean="0"/>
              <a:t> </a:t>
            </a:r>
            <a:r>
              <a:rPr lang="en-US" dirty="0" err="1" smtClean="0"/>
              <a:t>Ctr</a:t>
            </a:r>
            <a:r>
              <a:rPr lang="en-US" smtClean="0"/>
              <a:t>, </a:t>
            </a:r>
            <a:r>
              <a:rPr lang="en-US" dirty="0" smtClean="0"/>
              <a:t>FL (CBP)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0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747897"/>
          </a:xfrm>
        </p:spPr>
        <p:txBody>
          <a:bodyPr/>
          <a:lstStyle/>
          <a:p>
            <a:pPr defTabSz="914400"/>
            <a:r>
              <a:rPr lang="en-US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IJIS Institute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19200"/>
            <a:ext cx="8534400" cy="5499967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Helping to overcome </a:t>
            </a:r>
            <a:r>
              <a:rPr lang="en-US" i="1" dirty="0"/>
              <a:t>the challenges of keeping communities </a:t>
            </a:r>
            <a:r>
              <a:rPr lang="en-US" i="1" dirty="0" smtClean="0"/>
              <a:t>safe…</a:t>
            </a:r>
          </a:p>
          <a:p>
            <a:pPr marL="0" indent="0">
              <a:buNone/>
            </a:pPr>
            <a:endParaRPr lang="en-US" sz="1000" i="1" dirty="0"/>
          </a:p>
          <a:p>
            <a:pPr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b="1" dirty="0" smtClean="0"/>
              <a:t>Engaging </a:t>
            </a:r>
            <a:r>
              <a:rPr lang="en-US" sz="2800" b="1" dirty="0"/>
              <a:t>a diverse </a:t>
            </a:r>
            <a:r>
              <a:rPr lang="en-US" sz="2800" b="1" dirty="0" smtClean="0"/>
              <a:t>Community </a:t>
            </a:r>
            <a:r>
              <a:rPr lang="en-US" sz="2800" b="1" dirty="0"/>
              <a:t>of </a:t>
            </a:r>
            <a:r>
              <a:rPr lang="en-US" sz="2800" b="1" dirty="0" smtClean="0"/>
              <a:t>Practice </a:t>
            </a:r>
            <a:r>
              <a:rPr lang="en-US" sz="2800" dirty="0" smtClean="0"/>
              <a:t>- enabling business </a:t>
            </a:r>
            <a:r>
              <a:rPr lang="en-US" sz="2800" dirty="0"/>
              <a:t>and </a:t>
            </a:r>
            <a:r>
              <a:rPr lang="en-US" sz="2800" dirty="0" smtClean="0"/>
              <a:t>technology innovation for </a:t>
            </a:r>
            <a:r>
              <a:rPr lang="en-US" sz="2800" dirty="0"/>
              <a:t>justice, public safety and homeland </a:t>
            </a:r>
            <a:r>
              <a:rPr lang="en-US" sz="2800" dirty="0" smtClean="0"/>
              <a:t>security</a:t>
            </a:r>
            <a:r>
              <a:rPr lang="en-US" sz="2800" dirty="0"/>
              <a:t>.</a:t>
            </a:r>
            <a:endParaRPr lang="en-US" sz="2800" dirty="0" smtClean="0"/>
          </a:p>
          <a:p>
            <a:pPr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sz="2800" b="1" dirty="0" smtClean="0"/>
          </a:p>
          <a:p>
            <a:pPr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b="1" dirty="0" smtClean="0"/>
              <a:t>Advancing </a:t>
            </a:r>
            <a:r>
              <a:rPr lang="en-US" sz="2800" b="1" dirty="0"/>
              <a:t>the National Strategy for Information Sharing and Safeguarding </a:t>
            </a:r>
            <a:r>
              <a:rPr lang="en-US" sz="2800" dirty="0" smtClean="0"/>
              <a:t>– </a:t>
            </a:r>
            <a:r>
              <a:rPr lang="en-US" sz="2800" dirty="0"/>
              <a:t>securely connecting the information </a:t>
            </a:r>
            <a:r>
              <a:rPr lang="en-US" sz="2800" dirty="0" smtClean="0"/>
              <a:t>services </a:t>
            </a:r>
            <a:r>
              <a:rPr lang="en-US" sz="2800" dirty="0"/>
              <a:t>needed by those who serve and protect us.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823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401050" y="6575425"/>
            <a:ext cx="628650" cy="1381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B5AE156-76A7-42C3-8F06-9FC18A5306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1963" y="152400"/>
            <a:ext cx="5807075" cy="294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28663" y="3097212"/>
            <a:ext cx="7988300" cy="23945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96875" indent="-396875" defTabSz="914363" fontAlgn="base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DF8045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</a:rPr>
              <a:t>Information as a </a:t>
            </a:r>
            <a:r>
              <a:rPr lang="en-US" sz="2400" b="1" dirty="0">
                <a:solidFill>
                  <a:srgbClr val="000000"/>
                </a:solidFill>
              </a:rPr>
              <a:t>national asset </a:t>
            </a:r>
            <a:r>
              <a:rPr lang="en-US" sz="2400" dirty="0">
                <a:solidFill>
                  <a:srgbClr val="000000"/>
                </a:solidFill>
              </a:rPr>
              <a:t>– to be protected from unauthorized access and improper use.</a:t>
            </a:r>
          </a:p>
          <a:p>
            <a:pPr marL="396875" indent="-396875" defTabSz="914363" fontAlgn="base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DF8045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</a:rPr>
              <a:t>Shared Risk Management to </a:t>
            </a:r>
            <a:r>
              <a:rPr lang="en-US" sz="2400" b="1" dirty="0">
                <a:solidFill>
                  <a:srgbClr val="000000"/>
                </a:solidFill>
              </a:rPr>
              <a:t>assure the free flow of information</a:t>
            </a:r>
            <a:r>
              <a:rPr lang="en-US" sz="2400" dirty="0">
                <a:solidFill>
                  <a:srgbClr val="000000"/>
                </a:solidFill>
              </a:rPr>
              <a:t> to those who need it, </a:t>
            </a:r>
            <a:r>
              <a:rPr lang="en-US" sz="2400" b="1" dirty="0">
                <a:solidFill>
                  <a:srgbClr val="000000"/>
                </a:solidFill>
              </a:rPr>
              <a:t>without compromise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 marL="396875" indent="-396875" defTabSz="914363" fontAlgn="base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DF8045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</a:rPr>
              <a:t>Supporting </a:t>
            </a:r>
            <a:r>
              <a:rPr lang="en-US" sz="2400" b="1" dirty="0">
                <a:solidFill>
                  <a:srgbClr val="000000"/>
                </a:solidFill>
              </a:rPr>
              <a:t>decision making in life critical situations </a:t>
            </a:r>
            <a:r>
              <a:rPr lang="en-US" sz="2400" dirty="0">
                <a:solidFill>
                  <a:srgbClr val="000000"/>
                </a:solidFill>
              </a:rPr>
              <a:t>–field officers, court officers making decisions to release or hold.</a:t>
            </a:r>
          </a:p>
        </p:txBody>
      </p:sp>
    </p:spTree>
    <p:extLst>
      <p:ext uri="{BB962C8B-B14F-4D97-AF65-F5344CB8AC3E}">
        <p14:creationId xmlns:p14="http://schemas.microsoft.com/office/powerpoint/2010/main" val="407121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5803"/>
            <a:ext cx="8229600" cy="747897"/>
          </a:xfrm>
        </p:spPr>
        <p:txBody>
          <a:bodyPr/>
          <a:lstStyle/>
          <a:p>
            <a:pPr defTabSz="914400"/>
            <a:r>
              <a:rPr lang="en-US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IJIS Program Portfolio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54380"/>
            <a:ext cx="3609584" cy="415562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u="sng" dirty="0" smtClean="0"/>
              <a:t>Domain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Law Enforcement</a:t>
            </a:r>
            <a:endParaRPr lang="en-US" sz="24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b="1" dirty="0" smtClean="0"/>
              <a:t>Public Safety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dirty="0" smtClean="0"/>
              <a:t>CAD Interoperability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dirty="0"/>
              <a:t>Incident Management Info </a:t>
            </a:r>
            <a:r>
              <a:rPr lang="en-US" sz="2000" b="1" dirty="0" smtClean="0"/>
              <a:t>Sharing (IMIS)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dirty="0" smtClean="0"/>
              <a:t>FirstNet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0000"/>
                </a:solidFill>
              </a:rPr>
              <a:t>Corrections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0000"/>
                </a:solidFill>
              </a:rPr>
              <a:t>Cross-Domain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</a:rPr>
              <a:t>Justice to Health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 marL="231775" indent="-231775"/>
            <a:endParaRPr lang="en-US" sz="2400" b="1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191000" y="1460615"/>
            <a:ext cx="4648200" cy="4139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b="1" u="sng" dirty="0" smtClean="0">
                <a:solidFill>
                  <a:srgbClr val="000000"/>
                </a:solidFill>
              </a:rPr>
              <a:t>Technology &amp; Standards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DF8045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</a:rPr>
              <a:t>Global Justice Info Sharing Initiative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8045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200" b="1" dirty="0" smtClean="0">
                <a:solidFill>
                  <a:srgbClr val="000000"/>
                </a:solidFill>
              </a:rPr>
              <a:t>National Interoperability Framework</a:t>
            </a:r>
          </a:p>
          <a:p>
            <a:pPr marL="687388" lvl="2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8045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</a:rPr>
              <a:t>Project Interoperability</a:t>
            </a:r>
          </a:p>
          <a:p>
            <a:pPr marL="687388" lvl="2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8045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</a:rPr>
              <a:t>Standards </a:t>
            </a:r>
            <a:r>
              <a:rPr lang="en-US" sz="2000" dirty="0">
                <a:solidFill>
                  <a:srgbClr val="000000"/>
                </a:solidFill>
              </a:rPr>
              <a:t>Coordinating Council (SCC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</a:p>
          <a:p>
            <a:pPr marL="687388" lvl="2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8045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000000"/>
                </a:solidFill>
              </a:rPr>
              <a:t>ICAM - Federation</a:t>
            </a:r>
            <a:endParaRPr lang="en-US" sz="2000" b="1" dirty="0">
              <a:solidFill>
                <a:srgbClr val="000000"/>
              </a:solidFill>
            </a:endParaRP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8045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200" b="1" dirty="0" smtClean="0">
                <a:solidFill>
                  <a:srgbClr val="000000"/>
                </a:solidFill>
              </a:rPr>
              <a:t>Springboard </a:t>
            </a:r>
            <a:r>
              <a:rPr lang="en-US" sz="2200" b="1" dirty="0">
                <a:solidFill>
                  <a:srgbClr val="000000"/>
                </a:solidFill>
              </a:rPr>
              <a:t>Interoperability Program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8045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</a:rPr>
              <a:t>Model Policy/Tech F/W </a:t>
            </a:r>
            <a:r>
              <a:rPr lang="en-US" sz="2200" dirty="0" smtClean="0">
                <a:solidFill>
                  <a:srgbClr val="000000"/>
                </a:solidFill>
              </a:rPr>
              <a:t>(IACP)</a:t>
            </a:r>
            <a:endParaRPr lang="en-US" sz="2200" dirty="0">
              <a:solidFill>
                <a:srgbClr val="000000"/>
              </a:solidFill>
            </a:endParaRP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8045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rgbClr val="000000"/>
                </a:solidFill>
              </a:rPr>
              <a:t>Procurement  Innovation</a:t>
            </a:r>
            <a:endParaRPr 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39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3081" y="215205"/>
            <a:ext cx="8153399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5400" spc="-150" dirty="0">
                <a:ln w="3175"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Arial" charset="0"/>
              </a:rPr>
              <a:t>Technology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94080" y="1447800"/>
            <a:ext cx="7391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/>
            <a:r>
              <a:rPr lang="en-US" sz="4000" dirty="0" smtClean="0">
                <a:latin typeface="+mn-lt"/>
                <a:cs typeface="+mn-cs"/>
              </a:rPr>
              <a:t>The </a:t>
            </a:r>
            <a:r>
              <a:rPr lang="en-US" sz="4000" dirty="0">
                <a:latin typeface="+mn-lt"/>
                <a:cs typeface="+mn-cs"/>
              </a:rPr>
              <a:t>most prolific enabler of </a:t>
            </a:r>
            <a:r>
              <a:rPr lang="en-US" sz="4000" dirty="0" smtClean="0">
                <a:latin typeface="+mn-lt"/>
                <a:cs typeface="+mn-cs"/>
              </a:rPr>
              <a:t>improved operational capabilities, </a:t>
            </a:r>
            <a:r>
              <a:rPr lang="en-US" sz="4000" dirty="0">
                <a:latin typeface="+mn-lt"/>
                <a:cs typeface="+mn-cs"/>
              </a:rPr>
              <a:t>connecting systems and data across all levels of </a:t>
            </a:r>
            <a:r>
              <a:rPr lang="en-US" sz="4000" dirty="0" smtClean="0">
                <a:latin typeface="+mn-lt"/>
                <a:cs typeface="+mn-cs"/>
              </a:rPr>
              <a:t>government, jurisdictional, and geographic </a:t>
            </a:r>
            <a:r>
              <a:rPr lang="en-US" sz="4000" dirty="0">
                <a:latin typeface="+mn-lt"/>
                <a:cs typeface="+mn-cs"/>
              </a:rPr>
              <a:t>boundaries</a:t>
            </a:r>
          </a:p>
        </p:txBody>
      </p:sp>
    </p:spTree>
    <p:extLst>
      <p:ext uri="{BB962C8B-B14F-4D97-AF65-F5344CB8AC3E}">
        <p14:creationId xmlns:p14="http://schemas.microsoft.com/office/powerpoint/2010/main" val="22417860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40030"/>
            <a:ext cx="9144000" cy="111125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Technology Impacts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104710"/>
            <a:ext cx="4161776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4800" dirty="0" smtClean="0">
                <a:ln w="50800"/>
              </a:rPr>
              <a:t>Big Data</a:t>
            </a:r>
            <a:endParaRPr lang="en-US" sz="4800" dirty="0">
              <a:ln w="50800"/>
            </a:endParaRPr>
          </a:p>
          <a:p>
            <a:pPr algn="ctr">
              <a:defRPr/>
            </a:pPr>
            <a:r>
              <a:rPr lang="en-US" sz="2400" dirty="0" smtClean="0">
                <a:ln w="50800"/>
              </a:rPr>
              <a:t>V</a:t>
            </a:r>
            <a:r>
              <a:rPr lang="en-US" sz="2400" baseline="30000" dirty="0" smtClean="0">
                <a:ln w="50800"/>
              </a:rPr>
              <a:t>3</a:t>
            </a:r>
            <a:r>
              <a:rPr lang="en-US" sz="2400" dirty="0" smtClean="0">
                <a:ln w="50800"/>
              </a:rPr>
              <a:t> – Analytics - Geo</a:t>
            </a:r>
            <a:endParaRPr lang="en-US" sz="2400" dirty="0">
              <a:ln w="5080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561366"/>
            <a:ext cx="4739012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4800" dirty="0" smtClean="0">
                <a:ln w="50800"/>
              </a:rPr>
              <a:t>Mobility</a:t>
            </a:r>
          </a:p>
          <a:p>
            <a:pPr algn="ctr">
              <a:defRPr>
                <a:uFillTx/>
              </a:defRPr>
            </a:pPr>
            <a:r>
              <a:rPr lang="en-US" sz="2400" dirty="0">
                <a:ln w="50800"/>
              </a:rPr>
              <a:t>Ubiquitous </a:t>
            </a:r>
            <a:r>
              <a:rPr lang="en-US" sz="2400" dirty="0" smtClean="0">
                <a:ln w="50800"/>
              </a:rPr>
              <a:t>– Multi Media - FirstNet</a:t>
            </a:r>
            <a:endParaRPr lang="en-US" sz="2400" dirty="0">
              <a:ln w="5080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1999" y="3122167"/>
            <a:ext cx="4495800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4800" dirty="0" smtClean="0">
                <a:ln w="50800"/>
              </a:rPr>
              <a:t>Video Image</a:t>
            </a:r>
            <a:endParaRPr lang="en-US" sz="2800" dirty="0" smtClean="0">
              <a:ln w="50800"/>
            </a:endParaRPr>
          </a:p>
          <a:p>
            <a:pPr algn="ctr">
              <a:defRPr/>
            </a:pPr>
            <a:r>
              <a:rPr lang="en-US" sz="2400" dirty="0" smtClean="0">
                <a:ln w="50800"/>
              </a:rPr>
              <a:t>Model Use Framework – IS&amp;S</a:t>
            </a:r>
            <a:endParaRPr lang="en-US" sz="2400" dirty="0">
              <a:ln w="5080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4809687"/>
            <a:ext cx="4343400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4800" dirty="0" smtClean="0">
                <a:ln w="50800"/>
              </a:rPr>
              <a:t>Situation Aware</a:t>
            </a:r>
            <a:endParaRPr lang="en-US" sz="4800" dirty="0">
              <a:ln w="50800"/>
            </a:endParaRPr>
          </a:p>
          <a:p>
            <a:pPr algn="ctr">
              <a:defRPr>
                <a:uFillTx/>
              </a:defRPr>
            </a:pPr>
            <a:r>
              <a:rPr lang="en-US" sz="2400" dirty="0" smtClean="0">
                <a:ln w="50800"/>
              </a:rPr>
              <a:t>Intel Discovery - IM </a:t>
            </a:r>
            <a:r>
              <a:rPr lang="en-US" sz="2400" dirty="0">
                <a:ln w="50800"/>
              </a:rPr>
              <a:t>Life Cycle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10100" y="1561366"/>
            <a:ext cx="4419600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4800" dirty="0" smtClean="0">
                <a:ln w="50800"/>
              </a:rPr>
              <a:t>Cyber</a:t>
            </a:r>
          </a:p>
          <a:p>
            <a:pPr algn="ctr">
              <a:defRPr/>
            </a:pPr>
            <a:r>
              <a:rPr lang="en-US" sz="2400" dirty="0" smtClean="0">
                <a:ln w="50800"/>
              </a:rPr>
              <a:t>ICAM - Federation </a:t>
            </a:r>
            <a:endParaRPr lang="en-US" sz="2400" dirty="0">
              <a:ln w="5080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39012" y="4809688"/>
            <a:ext cx="4161775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4800" dirty="0" smtClean="0">
                <a:ln w="50800"/>
              </a:rPr>
              <a:t>Geospatial</a:t>
            </a:r>
          </a:p>
          <a:p>
            <a:pPr algn="ctr">
              <a:defRPr/>
            </a:pPr>
            <a:r>
              <a:rPr lang="en-US" sz="2400" dirty="0">
                <a:ln w="50800"/>
              </a:rPr>
              <a:t>Place Based </a:t>
            </a:r>
            <a:r>
              <a:rPr lang="en-US" sz="2400" dirty="0" smtClean="0">
                <a:ln w="50800"/>
              </a:rPr>
              <a:t>Theory </a:t>
            </a:r>
            <a:endParaRPr lang="en-US" sz="2400" dirty="0">
              <a:ln w="50800"/>
            </a:endParaRPr>
          </a:p>
        </p:txBody>
      </p:sp>
    </p:spTree>
    <p:extLst>
      <p:ext uri="{BB962C8B-B14F-4D97-AF65-F5344CB8AC3E}">
        <p14:creationId xmlns:p14="http://schemas.microsoft.com/office/powerpoint/2010/main" val="18067271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5803"/>
            <a:ext cx="8382000" cy="664797"/>
          </a:xfr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Standards and Technology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153400" cy="3733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dirty="0" smtClean="0"/>
              <a:t>Enable </a:t>
            </a:r>
            <a:r>
              <a:rPr lang="en-US" sz="2000" b="1" dirty="0"/>
              <a:t>New </a:t>
            </a:r>
            <a:r>
              <a:rPr lang="en-US" sz="2000" b="1" dirty="0" smtClean="0"/>
              <a:t>Response Paradigms</a:t>
            </a:r>
            <a:r>
              <a:rPr lang="en-US" sz="2000" dirty="0" smtClean="0"/>
              <a:t> – Capability though Standards Based Interoperability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dirty="0" smtClean="0"/>
              <a:t>Align Data Vocabularies across Missions </a:t>
            </a:r>
            <a:r>
              <a:rPr lang="en-US" sz="2000" dirty="0" smtClean="0"/>
              <a:t>– NIEM, EDXL…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dirty="0" smtClean="0"/>
              <a:t>Interoperable Services Profiles </a:t>
            </a:r>
            <a:r>
              <a:rPr lang="en-US" sz="2000" dirty="0" smtClean="0"/>
              <a:t>– Open Standards (GRA/REST/AWS)</a:t>
            </a:r>
            <a:endParaRPr lang="en-US" sz="2000" b="1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dirty="0" smtClean="0"/>
              <a:t>Leverage System and Network Assets </a:t>
            </a:r>
            <a:r>
              <a:rPr lang="en-US" sz="2000" dirty="0" smtClean="0"/>
              <a:t>– Connect vs. Silo Smashing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dirty="0" smtClean="0"/>
              <a:t>Federate Identity Credential/Access Mgt </a:t>
            </a:r>
            <a:r>
              <a:rPr lang="en-US" sz="2000" dirty="0" smtClean="0"/>
              <a:t>– GFIPM, FICAM, SICAM (NIEF)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dirty="0" smtClean="0"/>
              <a:t>IJIS Industry Leaders</a:t>
            </a:r>
            <a:r>
              <a:rPr lang="en-US" sz="2000" dirty="0" smtClean="0"/>
              <a:t> – “Reduce Fragmentation and </a:t>
            </a:r>
            <a:r>
              <a:rPr lang="en-US" sz="2000" dirty="0"/>
              <a:t>H</a:t>
            </a:r>
            <a:r>
              <a:rPr lang="en-US" sz="2000" dirty="0" smtClean="0"/>
              <a:t>elp </a:t>
            </a:r>
            <a:r>
              <a:rPr lang="en-US" sz="2000" dirty="0"/>
              <a:t>D</a:t>
            </a:r>
            <a:r>
              <a:rPr lang="en-US" sz="2000" dirty="0" smtClean="0"/>
              <a:t>rive Adoption of </a:t>
            </a:r>
            <a:r>
              <a:rPr lang="en-US" sz="2000" dirty="0"/>
              <a:t>C</a:t>
            </a:r>
            <a:r>
              <a:rPr lang="en-US" sz="2000" dirty="0" smtClean="0"/>
              <a:t>ommon IS&amp;S Standards – the Investment.”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122604"/>
            <a:ext cx="8252791" cy="11633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i="1" dirty="0" smtClean="0"/>
              <a:t>IJIS is committed to a </a:t>
            </a:r>
            <a:r>
              <a:rPr lang="en-US" sz="2200" i="1" dirty="0"/>
              <a:t>shared vision of </a:t>
            </a:r>
            <a:r>
              <a:rPr lang="en-US" sz="2200" i="1" dirty="0" smtClean="0"/>
              <a:t>IS&amp;S standards to </a:t>
            </a:r>
            <a:r>
              <a:rPr lang="en-US" sz="2200" i="1" dirty="0"/>
              <a:t>improve </a:t>
            </a:r>
            <a:r>
              <a:rPr lang="en-US" sz="2200" i="1" dirty="0" smtClean="0"/>
              <a:t>policing and public safety capabilities in response to national and </a:t>
            </a:r>
            <a:r>
              <a:rPr lang="en-US" sz="2200" i="1" dirty="0"/>
              <a:t>transnational </a:t>
            </a:r>
            <a:r>
              <a:rPr lang="en-US" sz="2200" i="1" dirty="0" smtClean="0"/>
              <a:t>threats – the Standards Coordinating Council (SCC)... 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40925402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4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val 98"/>
          <p:cNvSpPr/>
          <p:nvPr/>
        </p:nvSpPr>
        <p:spPr bwMode="auto">
          <a:xfrm>
            <a:off x="1905000" y="1905001"/>
            <a:ext cx="5943599" cy="3962400"/>
          </a:xfrm>
          <a:prstGeom prst="ellipse">
            <a:avLst/>
          </a:prstGeom>
          <a:noFill/>
          <a:ln w="190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884" y="228600"/>
            <a:ext cx="8314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Interoperability Framework</a:t>
            </a:r>
            <a:endParaRPr lang="en-US" sz="40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138158" y="1769573"/>
            <a:ext cx="5177042" cy="70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71600" y="986135"/>
            <a:ext cx="624840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Common Taxonomy – Interoperability Profiles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43200" y="1447800"/>
            <a:ext cx="849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prstClr val="black"/>
                </a:solidFill>
              </a:rPr>
              <a:t>Policy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10000" y="1447800"/>
            <a:ext cx="962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i="1">
                <a:solidFill>
                  <a:prstClr val="black"/>
                </a:solidFill>
              </a:defRPr>
            </a:lvl1pPr>
          </a:lstStyle>
          <a:p>
            <a:r>
              <a:rPr lang="en-US" sz="1800" dirty="0"/>
              <a:t>Process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5400" y="1447800"/>
            <a:ext cx="773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prstClr val="black"/>
                </a:solidFill>
              </a:rPr>
              <a:t>Data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87115" y="1447800"/>
            <a:ext cx="107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prstClr val="black"/>
                </a:solidFill>
              </a:rPr>
              <a:t>Services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9349" y="4164568"/>
            <a:ext cx="8143335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     </a:t>
            </a:r>
            <a:r>
              <a:rPr lang="en-US" dirty="0" smtClean="0">
                <a:solidFill>
                  <a:prstClr val="black"/>
                </a:solidFill>
              </a:rPr>
              <a:t>Reference Implementations       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890189" y="4655403"/>
            <a:ext cx="153311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Mission </a:t>
            </a:r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Emergency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Response/Mgt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164726" y="5257800"/>
            <a:ext cx="1582634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prstClr val="black"/>
                </a:solidFill>
              </a:defRPr>
            </a:lvl1pPr>
          </a:lstStyle>
          <a:p>
            <a:r>
              <a:rPr lang="en-US" dirty="0"/>
              <a:t>Mission </a:t>
            </a:r>
          </a:p>
          <a:p>
            <a:r>
              <a:rPr lang="en-US" b="0" dirty="0" smtClean="0"/>
              <a:t>Transnational</a:t>
            </a:r>
          </a:p>
          <a:p>
            <a:r>
              <a:rPr lang="en-US" b="0" dirty="0" smtClean="0"/>
              <a:t>Crime</a:t>
            </a:r>
            <a:endParaRPr lang="en-US" b="0" dirty="0"/>
          </a:p>
        </p:txBody>
      </p:sp>
      <p:sp>
        <p:nvSpPr>
          <p:cNvPr id="98" name="TextBox 97"/>
          <p:cNvSpPr txBox="1"/>
          <p:nvPr/>
        </p:nvSpPr>
        <p:spPr>
          <a:xfrm>
            <a:off x="1367042" y="4655402"/>
            <a:ext cx="153311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Mission </a:t>
            </a:r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1600" dirty="0">
                <a:solidFill>
                  <a:prstClr val="black"/>
                </a:solidFill>
              </a:rPr>
              <a:t>State/Regional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ISE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172958" y="4724400"/>
            <a:ext cx="3717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Interoperability Patterns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1600200" y="1849933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ICAM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604758" y="2402383"/>
            <a:ext cx="871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Cyber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1604758" y="3010016"/>
            <a:ext cx="871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Geo</a:t>
            </a:r>
            <a:endParaRPr lang="en-US" b="1" dirty="0"/>
          </a:p>
        </p:txBody>
      </p:sp>
      <p:sp>
        <p:nvSpPr>
          <p:cNvPr id="48" name="Rectangle 47"/>
          <p:cNvSpPr/>
          <p:nvPr/>
        </p:nvSpPr>
        <p:spPr>
          <a:xfrm>
            <a:off x="1600200" y="3538448"/>
            <a:ext cx="871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Device</a:t>
            </a:r>
            <a:endParaRPr lang="en-US" b="1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2342431" y="2587049"/>
            <a:ext cx="4972769" cy="228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2342430" y="3190869"/>
            <a:ext cx="4972769" cy="228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351956" y="3700311"/>
            <a:ext cx="4972769" cy="228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71884" y="2532713"/>
            <a:ext cx="1075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Inherent Threads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51956" y="2034599"/>
            <a:ext cx="496324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 bwMode="auto">
          <a:xfrm rot="5400000">
            <a:off x="3146703" y="2678251"/>
            <a:ext cx="2343745" cy="559951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Segoe" pitchFamily="34" charset="0"/>
              </a:rPr>
              <a:t>BPM</a:t>
            </a:r>
            <a:endParaRPr lang="en-US" sz="1600" dirty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3" name="Right Arrow 2"/>
          <p:cNvSpPr/>
          <p:nvPr/>
        </p:nvSpPr>
        <p:spPr bwMode="auto">
          <a:xfrm rot="5400000">
            <a:off x="1998830" y="2673378"/>
            <a:ext cx="2353491" cy="559951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Segoe" pitchFamily="34" charset="0"/>
              </a:rPr>
              <a:t>Model Use</a:t>
            </a:r>
            <a:endParaRPr lang="en-US" sz="1600" dirty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 rot="5400000">
            <a:off x="4289703" y="2678251"/>
            <a:ext cx="2343745" cy="559951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Segoe" pitchFamily="34" charset="0"/>
              </a:rPr>
              <a:t>Schema (IEPD)</a:t>
            </a:r>
            <a:endParaRPr lang="en-US" sz="1600" dirty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30" name="Right Arrow 29"/>
          <p:cNvSpPr/>
          <p:nvPr/>
        </p:nvSpPr>
        <p:spPr bwMode="auto">
          <a:xfrm rot="5400000">
            <a:off x="5329952" y="2661470"/>
            <a:ext cx="2343745" cy="559951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Segoe" pitchFamily="34" charset="0"/>
              </a:rPr>
              <a:t>I/O Profiles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257300" y="2188632"/>
            <a:ext cx="452230" cy="4212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276350" y="2598450"/>
            <a:ext cx="381000" cy="2688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257300" y="2951812"/>
            <a:ext cx="419100" cy="1573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19200" y="3066434"/>
            <a:ext cx="457200" cy="5149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46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4" grpId="0"/>
      <p:bldP spid="21" grpId="0"/>
      <p:bldP spid="31" grpId="0"/>
      <p:bldP spid="32" grpId="0"/>
      <p:bldP spid="34" grpId="0"/>
      <p:bldP spid="35" grpId="0"/>
      <p:bldP spid="37" grpId="0" animBg="1"/>
      <p:bldP spid="96" grpId="0" animBg="1"/>
      <p:bldP spid="97" grpId="0" animBg="1"/>
      <p:bldP spid="98" grpId="0" animBg="1"/>
      <p:bldP spid="100" grpId="0"/>
      <p:bldP spid="5" grpId="0"/>
      <p:bldP spid="45" grpId="0"/>
      <p:bldP spid="46" grpId="0"/>
      <p:bldP spid="48" grpId="0"/>
      <p:bldP spid="4" grpId="0"/>
      <p:bldP spid="4" grpId="1"/>
      <p:bldP spid="40" grpId="0" animBg="1"/>
      <p:bldP spid="3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6521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Project Interoperability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51" y="1371600"/>
            <a:ext cx="8382000" cy="4219617"/>
          </a:xfrm>
          <a:ln>
            <a:noFill/>
          </a:ln>
        </p:spPr>
        <p:txBody>
          <a:bodyPr>
            <a:normAutofit/>
          </a:bodyPr>
          <a:lstStyle/>
          <a:p>
            <a:pPr marL="0" indent="0" fontAlgn="base">
              <a:spcBef>
                <a:spcPts val="1200"/>
              </a:spcBef>
              <a:spcAft>
                <a:spcPts val="600"/>
              </a:spcAft>
              <a:buClr>
                <a:srgbClr val="FFC000"/>
              </a:buClr>
              <a:buNone/>
            </a:pPr>
            <a:r>
              <a:rPr lang="en-US" sz="2400" i="1" dirty="0" smtClean="0"/>
              <a:t>Community driven operationalization of a national IS&amp;S interoperability framework…</a:t>
            </a:r>
          </a:p>
          <a:p>
            <a:pPr marL="454025" fontAlgn="base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Open </a:t>
            </a:r>
            <a:r>
              <a:rPr lang="en-US" sz="2000" dirty="0"/>
              <a:t>Standards – IS&amp;S </a:t>
            </a:r>
            <a:r>
              <a:rPr lang="en-US" sz="2000" dirty="0" smtClean="0"/>
              <a:t>Interoperability (U.S. OMB A-119)</a:t>
            </a:r>
            <a:endParaRPr lang="en-US" sz="2000" dirty="0"/>
          </a:p>
          <a:p>
            <a:pPr marL="454025" fontAlgn="base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Normative Component Architecture </a:t>
            </a:r>
            <a:r>
              <a:rPr lang="en-US" sz="2000" dirty="0"/>
              <a:t>- Common </a:t>
            </a:r>
            <a:r>
              <a:rPr lang="en-US" sz="2000" dirty="0" smtClean="0"/>
              <a:t>Taxonomy </a:t>
            </a:r>
            <a:endParaRPr lang="en-US" sz="2000" dirty="0"/>
          </a:p>
          <a:p>
            <a:pPr marL="454025" fontAlgn="base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Federation of Inherent Threads – </a:t>
            </a:r>
            <a:r>
              <a:rPr lang="en-US" sz="2000" dirty="0" smtClean="0"/>
              <a:t>ICAM</a:t>
            </a:r>
            <a:r>
              <a:rPr lang="en-US" sz="2000" dirty="0"/>
              <a:t>, Cyber, Device, </a:t>
            </a:r>
            <a:r>
              <a:rPr lang="en-US" sz="2000" dirty="0" smtClean="0"/>
              <a:t>Geo</a:t>
            </a:r>
          </a:p>
          <a:p>
            <a:pPr marL="454025" fontAlgn="base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Technology </a:t>
            </a:r>
            <a:r>
              <a:rPr lang="en-US" sz="2000" dirty="0"/>
              <a:t>and Standards Architecture – </a:t>
            </a:r>
            <a:r>
              <a:rPr lang="en-US" sz="2000" dirty="0" smtClean="0"/>
              <a:t>Development SDO</a:t>
            </a:r>
            <a:endParaRPr lang="en-US" sz="2000" dirty="0"/>
          </a:p>
          <a:p>
            <a:pPr marL="454025" fontAlgn="base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Life </a:t>
            </a:r>
            <a:r>
              <a:rPr lang="en-US" sz="2000" dirty="0"/>
              <a:t>Cycle Tools – Acceleration/Body of </a:t>
            </a:r>
            <a:r>
              <a:rPr lang="en-US" sz="2000" dirty="0" smtClean="0"/>
              <a:t>Knowledge</a:t>
            </a:r>
          </a:p>
          <a:p>
            <a:pPr marL="454025" fontAlgn="base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Interoperability Testing and Conformance </a:t>
            </a:r>
            <a:r>
              <a:rPr lang="en-US" sz="2000" dirty="0" smtClean="0"/>
              <a:t>– Deployment (Springboard)</a:t>
            </a:r>
            <a:endParaRPr lang="en-US" sz="2000" dirty="0"/>
          </a:p>
          <a:p>
            <a:pPr marL="454025" fontAlgn="base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Reference Implementations – Applied to Normative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58903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 highlight">
  <a:themeElements>
    <a:clrScheme name="Custom 2">
      <a:dk1>
        <a:srgbClr val="000000"/>
      </a:dk1>
      <a:lt1>
        <a:srgbClr val="FFFFFF"/>
      </a:lt1>
      <a:dk2>
        <a:srgbClr val="0070C0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lue highlight">
  <a:themeElements>
    <a:clrScheme name="Custom 2">
      <a:dk1>
        <a:srgbClr val="000000"/>
      </a:dk1>
      <a:lt1>
        <a:srgbClr val="FFFFFF"/>
      </a:lt1>
      <a:dk2>
        <a:srgbClr val="0070C0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2724</TotalTime>
  <Words>991</Words>
  <Application>Microsoft Office PowerPoint</Application>
  <PresentationFormat>On-screen Show (4:3)</PresentationFormat>
  <Paragraphs>182</Paragraphs>
  <Slides>17</Slides>
  <Notes>8</Notes>
  <HiddenSlides>2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blue highlight</vt:lpstr>
      <vt:lpstr>1_blue highlight</vt:lpstr>
      <vt:lpstr>National Public Safety Telecommunications Council</vt:lpstr>
      <vt:lpstr>IJIS Institute</vt:lpstr>
      <vt:lpstr>PowerPoint Presentation</vt:lpstr>
      <vt:lpstr>IJIS Program Portfolio</vt:lpstr>
      <vt:lpstr>PowerPoint Presentation</vt:lpstr>
      <vt:lpstr>Technology Impacts</vt:lpstr>
      <vt:lpstr>Standards and Technology</vt:lpstr>
      <vt:lpstr>PowerPoint Presentation</vt:lpstr>
      <vt:lpstr>Project Interoperability</vt:lpstr>
      <vt:lpstr>PowerPoint Presentation</vt:lpstr>
      <vt:lpstr>Engaging Industry</vt:lpstr>
      <vt:lpstr>Why Industry?</vt:lpstr>
      <vt:lpstr>IJIS Springboard Program </vt:lpstr>
      <vt:lpstr>Springboard Stakeholder Model </vt:lpstr>
      <vt:lpstr>Impact of Industry</vt:lpstr>
      <vt:lpstr>PowerPoint Presentation</vt:lpstr>
      <vt:lpstr>Stuff to know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NPSTC</dc:title>
  <dc:creator>Steve Ambrosini</dc:creator>
  <cp:lastModifiedBy>Steve Ambrosini</cp:lastModifiedBy>
  <cp:revision>15</cp:revision>
  <dcterms:created xsi:type="dcterms:W3CDTF">2014-05-30T18:46:10Z</dcterms:created>
  <dcterms:modified xsi:type="dcterms:W3CDTF">2014-06-20T18:15:42Z</dcterms:modified>
</cp:coreProperties>
</file>