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5"/>
  </p:sldMasterIdLst>
  <p:notesMasterIdLst>
    <p:notesMasterId r:id="rId53"/>
  </p:notesMasterIdLst>
  <p:handoutMasterIdLst>
    <p:handoutMasterId r:id="rId54"/>
  </p:handoutMasterIdLst>
  <p:sldIdLst>
    <p:sldId id="256" r:id="rId36"/>
    <p:sldId id="394" r:id="rId37"/>
    <p:sldId id="402" r:id="rId38"/>
    <p:sldId id="396" r:id="rId39"/>
    <p:sldId id="431" r:id="rId40"/>
    <p:sldId id="439" r:id="rId41"/>
    <p:sldId id="433" r:id="rId42"/>
    <p:sldId id="438" r:id="rId43"/>
    <p:sldId id="440" r:id="rId44"/>
    <p:sldId id="441" r:id="rId45"/>
    <p:sldId id="442" r:id="rId46"/>
    <p:sldId id="443" r:id="rId47"/>
    <p:sldId id="444" r:id="rId48"/>
    <p:sldId id="445" r:id="rId49"/>
    <p:sldId id="432" r:id="rId50"/>
    <p:sldId id="436" r:id="rId51"/>
    <p:sldId id="418" r:id="rId52"/>
  </p:sldIdLst>
  <p:sldSz cx="12192000" cy="6858000"/>
  <p:notesSz cx="6858000" cy="9144000"/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/>
    </p:ext>
    <p:ext uri="{2D200454-40CA-4A62-9FC3-DE9A4176ACB9}">
      <p15:notesGuideLst xmlns="" xmlns:p15="http://schemas.microsoft.com/office/powerpoint/2012/main" xmlns:mv="urn:schemas-microsoft-com:mac:vml" xmlns:mc="http://schemas.openxmlformats.org/markup-compatibility/2006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l Thomas" initials="JT" lastIdx="1" clrIdx="0">
    <p:extLst/>
  </p:cmAuthor>
  <p:cmAuthor id="2" name="Owner" initials="O" lastIdx="6" clrIdx="1">
    <p:extLst/>
  </p:cmAuthor>
  <p:cmAuthor id="3" name="Angie Van Berkel" initials="AVB" lastIdx="8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E50"/>
    <a:srgbClr val="FFF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8" autoAdjust="0"/>
    <p:restoredTop sz="98757" autoAdjust="0"/>
  </p:normalViewPr>
  <p:slideViewPr>
    <p:cSldViewPr>
      <p:cViewPr>
        <p:scale>
          <a:sx n="100" d="100"/>
          <a:sy n="100" d="100"/>
        </p:scale>
        <p:origin x="-80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50" d="100"/>
          <a:sy n="150" d="100"/>
        </p:scale>
        <p:origin x="10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4" Type="http://schemas.openxmlformats.org/officeDocument/2006/relationships/customXml" Target="../customXml/item14.xml"/><Relationship Id="rId15" Type="http://schemas.openxmlformats.org/officeDocument/2006/relationships/customXml" Target="../customXml/item15.xml"/><Relationship Id="rId16" Type="http://schemas.openxmlformats.org/officeDocument/2006/relationships/customXml" Target="../customXml/item16.xml"/><Relationship Id="rId17" Type="http://schemas.openxmlformats.org/officeDocument/2006/relationships/customXml" Target="../customXml/item17.xml"/><Relationship Id="rId18" Type="http://schemas.openxmlformats.org/officeDocument/2006/relationships/customXml" Target="../customXml/item18.xml"/><Relationship Id="rId19" Type="http://schemas.openxmlformats.org/officeDocument/2006/relationships/customXml" Target="../customXml/item19.xml"/><Relationship Id="rId50" Type="http://schemas.openxmlformats.org/officeDocument/2006/relationships/slide" Target="slides/slide15.xml"/><Relationship Id="rId51" Type="http://schemas.openxmlformats.org/officeDocument/2006/relationships/slide" Target="slides/slide16.xml"/><Relationship Id="rId52" Type="http://schemas.openxmlformats.org/officeDocument/2006/relationships/slide" Target="slides/slide17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5.xml"/><Relationship Id="rId41" Type="http://schemas.openxmlformats.org/officeDocument/2006/relationships/slide" Target="slides/slide6.xml"/><Relationship Id="rId42" Type="http://schemas.openxmlformats.org/officeDocument/2006/relationships/slide" Target="slides/slide7.xml"/><Relationship Id="rId43" Type="http://schemas.openxmlformats.org/officeDocument/2006/relationships/slide" Target="slides/slide8.xml"/><Relationship Id="rId44" Type="http://schemas.openxmlformats.org/officeDocument/2006/relationships/slide" Target="slides/slide9.xml"/><Relationship Id="rId45" Type="http://schemas.openxmlformats.org/officeDocument/2006/relationships/slide" Target="slides/slide10.xml"/><Relationship Id="rId46" Type="http://schemas.openxmlformats.org/officeDocument/2006/relationships/slide" Target="slides/slide11.xml"/><Relationship Id="rId47" Type="http://schemas.openxmlformats.org/officeDocument/2006/relationships/slide" Target="slides/slide12.xml"/><Relationship Id="rId48" Type="http://schemas.openxmlformats.org/officeDocument/2006/relationships/slide" Target="slides/slide13.xml"/><Relationship Id="rId4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6" Type="http://schemas.openxmlformats.org/officeDocument/2006/relationships/customXml" Target="../customXml/item6.xml"/><Relationship Id="rId7" Type="http://schemas.openxmlformats.org/officeDocument/2006/relationships/customXml" Target="../customXml/item7.xml"/><Relationship Id="rId8" Type="http://schemas.openxmlformats.org/officeDocument/2006/relationships/customXml" Target="../customXml/item8.xml"/><Relationship Id="rId9" Type="http://schemas.openxmlformats.org/officeDocument/2006/relationships/customXml" Target="../customXml/item9.xml"/><Relationship Id="rId30" Type="http://schemas.openxmlformats.org/officeDocument/2006/relationships/customXml" Target="../customXml/item30.xml"/><Relationship Id="rId31" Type="http://schemas.openxmlformats.org/officeDocument/2006/relationships/customXml" Target="../customXml/item31.xml"/><Relationship Id="rId32" Type="http://schemas.openxmlformats.org/officeDocument/2006/relationships/customXml" Target="../customXml/item32.xml"/><Relationship Id="rId33" Type="http://schemas.openxmlformats.org/officeDocument/2006/relationships/customXml" Target="../customXml/item33.xml"/><Relationship Id="rId34" Type="http://schemas.openxmlformats.org/officeDocument/2006/relationships/customXml" Target="../customXml/item34.xml"/><Relationship Id="rId35" Type="http://schemas.openxmlformats.org/officeDocument/2006/relationships/slideMaster" Target="slideMasters/slideMaster1.xml"/><Relationship Id="rId36" Type="http://schemas.openxmlformats.org/officeDocument/2006/relationships/slide" Target="slides/slide1.xml"/><Relationship Id="rId37" Type="http://schemas.openxmlformats.org/officeDocument/2006/relationships/slide" Target="slides/slide2.xml"/><Relationship Id="rId38" Type="http://schemas.openxmlformats.org/officeDocument/2006/relationships/slide" Target="slides/slide3.xml"/><Relationship Id="rId39" Type="http://schemas.openxmlformats.org/officeDocument/2006/relationships/slide" Target="slides/slide4.xml"/><Relationship Id="rId20" Type="http://schemas.openxmlformats.org/officeDocument/2006/relationships/customXml" Target="../customXml/item20.xml"/><Relationship Id="rId21" Type="http://schemas.openxmlformats.org/officeDocument/2006/relationships/customXml" Target="../customXml/item21.xml"/><Relationship Id="rId22" Type="http://schemas.openxmlformats.org/officeDocument/2006/relationships/customXml" Target="../customXml/item22.xml"/><Relationship Id="rId23" Type="http://schemas.openxmlformats.org/officeDocument/2006/relationships/customXml" Target="../customXml/item23.xml"/><Relationship Id="rId24" Type="http://schemas.openxmlformats.org/officeDocument/2006/relationships/customXml" Target="../customXml/item24.xml"/><Relationship Id="rId25" Type="http://schemas.openxmlformats.org/officeDocument/2006/relationships/customXml" Target="../customXml/item25.xml"/><Relationship Id="rId26" Type="http://schemas.openxmlformats.org/officeDocument/2006/relationships/customXml" Target="../customXml/item26.xml"/><Relationship Id="rId27" Type="http://schemas.openxmlformats.org/officeDocument/2006/relationships/customXml" Target="../customXml/item27.xml"/><Relationship Id="rId28" Type="http://schemas.openxmlformats.org/officeDocument/2006/relationships/customXml" Target="../customXml/item28.xml"/><Relationship Id="rId29" Type="http://schemas.openxmlformats.org/officeDocument/2006/relationships/customXml" Target="../customXml/item29.xml"/><Relationship Id="rId60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1" Type="http://schemas.openxmlformats.org/officeDocument/2006/relationships/customXml" Target="../customXml/item11.xml"/><Relationship Id="rId12" Type="http://schemas.openxmlformats.org/officeDocument/2006/relationships/customXml" Target="../customXml/item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0B2181-E5A6-44A1-8756-379E11E86230}" type="doc">
      <dgm:prSet loTypeId="urn:microsoft.com/office/officeart/2005/8/layout/radial6" loCatId="cycle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2D019032-8DF9-427F-9EED-A44F575B2797}">
      <dgm:prSet phldrT="[Text]" custT="1"/>
      <dgm:spPr>
        <a:solidFill>
          <a:schemeClr val="tx2">
            <a:lumMod val="50000"/>
          </a:schemeClr>
        </a:solidFill>
        <a:ln>
          <a:solidFill>
            <a:schemeClr val="accent2"/>
          </a:solidFill>
        </a:ln>
      </dgm:spPr>
      <dgm:t>
        <a:bodyPr/>
        <a:lstStyle/>
        <a:p>
          <a:endParaRPr lang="en-US" sz="1600" b="0" i="0" dirty="0" smtClean="0">
            <a:latin typeface="+mj-lt"/>
            <a:cs typeface="Abadi MT Condensed Light"/>
          </a:endParaRPr>
        </a:p>
        <a:p>
          <a:r>
            <a:rPr lang="en-US" sz="2000" b="1" i="0" dirty="0" smtClean="0">
              <a:latin typeface="+mj-lt"/>
              <a:cs typeface="Abadi MT Condensed Light"/>
            </a:rPr>
            <a:t>Data &amp; Information</a:t>
          </a:r>
        </a:p>
        <a:p>
          <a:endParaRPr lang="en-US" sz="1600" b="0" i="1" dirty="0">
            <a:latin typeface="+mj-lt"/>
            <a:cs typeface="Abadi MT Condensed Light"/>
          </a:endParaRPr>
        </a:p>
      </dgm:t>
    </dgm:pt>
    <dgm:pt modelId="{8AA4E754-3065-44F5-9AA8-EF9AEDF6D0CC}" type="parTrans" cxnId="{D9DDA6FC-B3AF-42F0-885F-BC9324E7B391}">
      <dgm:prSet/>
      <dgm:spPr/>
      <dgm:t>
        <a:bodyPr/>
        <a:lstStyle/>
        <a:p>
          <a:endParaRPr lang="en-US"/>
        </a:p>
      </dgm:t>
    </dgm:pt>
    <dgm:pt modelId="{30EE830B-DF74-41F0-84DB-53F31DAABAD3}" type="sibTrans" cxnId="{D9DDA6FC-B3AF-42F0-885F-BC9324E7B391}">
      <dgm:prSet/>
      <dgm:spPr>
        <a:solidFill>
          <a:schemeClr val="accent2">
            <a:alpha val="50000"/>
          </a:schemeClr>
        </a:solidFill>
      </dgm:spPr>
      <dgm:t>
        <a:bodyPr/>
        <a:lstStyle/>
        <a:p>
          <a:endParaRPr lang="en-US"/>
        </a:p>
      </dgm:t>
    </dgm:pt>
    <dgm:pt modelId="{13BDC813-0B90-48F6-A0DA-2BF83E4323AC}">
      <dgm:prSet phldrT="[Text]" custT="1"/>
      <dgm:spPr>
        <a:solidFill>
          <a:schemeClr val="tx2">
            <a:lumMod val="50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en-US" sz="2000" b="1" i="0" dirty="0" smtClean="0">
              <a:latin typeface="+mj-lt"/>
              <a:cs typeface="Abadi MT Condensed Light"/>
            </a:rPr>
            <a:t>Practitioners &amp; Policymakers</a:t>
          </a:r>
          <a:endParaRPr lang="en-US" sz="2000" b="1" i="0" dirty="0">
            <a:latin typeface="+mj-lt"/>
            <a:cs typeface="Abadi MT Condensed Light"/>
          </a:endParaRPr>
        </a:p>
      </dgm:t>
    </dgm:pt>
    <dgm:pt modelId="{E8090202-8229-492D-BC32-089543CCF403}" type="parTrans" cxnId="{4E45A5E4-3491-4C53-85D5-EB0A6F589374}">
      <dgm:prSet/>
      <dgm:spPr/>
      <dgm:t>
        <a:bodyPr/>
        <a:lstStyle/>
        <a:p>
          <a:endParaRPr lang="en-US"/>
        </a:p>
      </dgm:t>
    </dgm:pt>
    <dgm:pt modelId="{430D8C41-AA6A-488F-A2C6-FE86BBA67565}" type="sibTrans" cxnId="{4E45A5E4-3491-4C53-85D5-EB0A6F589374}">
      <dgm:prSet/>
      <dgm:spPr>
        <a:solidFill>
          <a:schemeClr val="accent3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endParaRPr lang="en-US"/>
        </a:p>
      </dgm:t>
    </dgm:pt>
    <dgm:pt modelId="{B69C2618-690B-42BD-8094-89775B7AB89D}">
      <dgm:prSet phldrT="[Text]" custT="1"/>
      <dgm:spPr>
        <a:solidFill>
          <a:schemeClr val="tx2">
            <a:lumMod val="50000"/>
          </a:schemeClr>
        </a:solidFill>
        <a:ln>
          <a:solidFill>
            <a:schemeClr val="accent4"/>
          </a:solidFill>
        </a:ln>
      </dgm:spPr>
      <dgm:t>
        <a:bodyPr/>
        <a:lstStyle/>
        <a:p>
          <a:endParaRPr lang="en-US" sz="1600" b="0" i="0" dirty="0" smtClean="0">
            <a:latin typeface="+mj-lt"/>
            <a:cs typeface="Abadi MT Condensed Light"/>
          </a:endParaRPr>
        </a:p>
        <a:p>
          <a:r>
            <a:rPr lang="en-US" sz="2000" b="1" i="0" dirty="0" smtClean="0">
              <a:latin typeface="+mj-lt"/>
              <a:cs typeface="Abadi MT Condensed Light"/>
            </a:rPr>
            <a:t>Best Practices &amp; Lessons Learned</a:t>
          </a:r>
        </a:p>
        <a:p>
          <a:endParaRPr lang="en-US" sz="1600" b="0" dirty="0">
            <a:latin typeface="+mj-lt"/>
            <a:cs typeface="Abadi MT Condensed Light"/>
          </a:endParaRPr>
        </a:p>
      </dgm:t>
    </dgm:pt>
    <dgm:pt modelId="{42D28648-708A-480E-87B5-ED6BB14FCE43}" type="parTrans" cxnId="{A63ACAD1-AF14-454B-8F2D-1BB2DA64D7F5}">
      <dgm:prSet/>
      <dgm:spPr/>
      <dgm:t>
        <a:bodyPr/>
        <a:lstStyle/>
        <a:p>
          <a:endParaRPr lang="en-US"/>
        </a:p>
      </dgm:t>
    </dgm:pt>
    <dgm:pt modelId="{D590987A-3E82-41C4-96C2-43795618FC36}" type="sibTrans" cxnId="{A63ACAD1-AF14-454B-8F2D-1BB2DA64D7F5}">
      <dgm:prSet/>
      <dgm:spPr>
        <a:solidFill>
          <a:schemeClr val="accent4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endParaRPr lang="en-US"/>
        </a:p>
      </dgm:t>
    </dgm:pt>
    <dgm:pt modelId="{C3490C4B-C444-404A-B7CF-C9FC6F58AA3D}">
      <dgm:prSet phldrT="[Text]" custT="1"/>
      <dgm:spPr>
        <a:solidFill>
          <a:schemeClr val="tx2">
            <a:lumMod val="5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en-US" sz="2000" b="1" i="0" dirty="0" smtClean="0">
              <a:latin typeface="+mj-lt"/>
              <a:cs typeface="Abadi MT Condensed Light"/>
            </a:rPr>
            <a:t>Tools &amp; Applications</a:t>
          </a:r>
        </a:p>
      </dgm:t>
    </dgm:pt>
    <dgm:pt modelId="{78A302D9-8345-4BD1-8083-1E6F3C4BE390}" type="parTrans" cxnId="{88C44427-1F5E-4934-9861-5B003D6504B8}">
      <dgm:prSet/>
      <dgm:spPr/>
      <dgm:t>
        <a:bodyPr/>
        <a:lstStyle/>
        <a:p>
          <a:endParaRPr lang="en-US"/>
        </a:p>
      </dgm:t>
    </dgm:pt>
    <dgm:pt modelId="{B827F783-0AA5-4B28-8057-718225010452}" type="sibTrans" cxnId="{88C44427-1F5E-4934-9861-5B003D6504B8}">
      <dgm:prSet/>
      <dgm:spPr>
        <a:solidFill>
          <a:schemeClr val="accent5">
            <a:alpha val="50000"/>
          </a:schemeClr>
        </a:solidFill>
      </dgm:spPr>
      <dgm:t>
        <a:bodyPr/>
        <a:lstStyle/>
        <a:p>
          <a:endParaRPr lang="en-US"/>
        </a:p>
      </dgm:t>
    </dgm:pt>
    <dgm:pt modelId="{E285215F-F7D3-426D-869F-A205F1C4BF2E}">
      <dgm:prSet phldrT="[Text]" custT="1"/>
      <dgm:spPr>
        <a:noFill/>
        <a:ln>
          <a:noFill/>
        </a:ln>
      </dgm:spPr>
      <dgm:t>
        <a:bodyPr/>
        <a:lstStyle/>
        <a:p>
          <a:endParaRPr lang="en-US" sz="2800" b="0" dirty="0" smtClean="0">
            <a:solidFill>
              <a:srgbClr val="FFFF00"/>
            </a:solidFill>
            <a:latin typeface="+mj-lt"/>
          </a:endParaRPr>
        </a:p>
        <a:p>
          <a:endParaRPr lang="en-US" sz="1600" b="0" i="0" dirty="0">
            <a:solidFill>
              <a:schemeClr val="accent5">
                <a:lumMod val="40000"/>
                <a:lumOff val="60000"/>
              </a:schemeClr>
            </a:solidFill>
            <a:latin typeface="+mj-lt"/>
          </a:endParaRPr>
        </a:p>
      </dgm:t>
    </dgm:pt>
    <dgm:pt modelId="{8F134DCA-F37E-4B6B-8D99-CDA93A04CBF7}" type="sibTrans" cxnId="{712F59E6-9F77-49BE-896E-6AB661489231}">
      <dgm:prSet/>
      <dgm:spPr/>
      <dgm:t>
        <a:bodyPr/>
        <a:lstStyle/>
        <a:p>
          <a:endParaRPr lang="en-US"/>
        </a:p>
      </dgm:t>
    </dgm:pt>
    <dgm:pt modelId="{C88ED351-B087-4B5B-B036-8A79F85B9430}" type="parTrans" cxnId="{712F59E6-9F77-49BE-896E-6AB661489231}">
      <dgm:prSet/>
      <dgm:spPr/>
      <dgm:t>
        <a:bodyPr/>
        <a:lstStyle/>
        <a:p>
          <a:endParaRPr lang="en-US"/>
        </a:p>
      </dgm:t>
    </dgm:pt>
    <dgm:pt modelId="{2649653A-4720-4EB7-8DD4-6D5A77CB7B06}" type="pres">
      <dgm:prSet presAssocID="{A50B2181-E5A6-44A1-8756-379E11E8623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2E0E08-B6C7-4799-A90C-E924B43D56DE}" type="pres">
      <dgm:prSet presAssocID="{E285215F-F7D3-426D-869F-A205F1C4BF2E}" presName="centerShape" presStyleLbl="node0" presStyleIdx="0" presStyleCnt="1" custScaleX="113651" custScaleY="105711" custLinFactNeighborX="182" custLinFactNeighborY="-495"/>
      <dgm:spPr/>
      <dgm:t>
        <a:bodyPr/>
        <a:lstStyle/>
        <a:p>
          <a:endParaRPr lang="en-US"/>
        </a:p>
      </dgm:t>
    </dgm:pt>
    <dgm:pt modelId="{D4908E01-F2B7-4F9E-9EC6-ED8469A2C9D8}" type="pres">
      <dgm:prSet presAssocID="{2D019032-8DF9-427F-9EED-A44F575B2797}" presName="node" presStyleLbl="node1" presStyleIdx="0" presStyleCnt="4" custScaleX="171825" custScaleY="151192" custRadScaleRad="100001" custRadScaleInc="10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0A2638-823C-4746-A333-419392B4D739}" type="pres">
      <dgm:prSet presAssocID="{2D019032-8DF9-427F-9EED-A44F575B2797}" presName="dummy" presStyleCnt="0"/>
      <dgm:spPr/>
      <dgm:t>
        <a:bodyPr/>
        <a:lstStyle/>
        <a:p>
          <a:endParaRPr lang="en-US"/>
        </a:p>
      </dgm:t>
    </dgm:pt>
    <dgm:pt modelId="{B7CC2BF4-B426-4C0A-9F88-D6F68F93163C}" type="pres">
      <dgm:prSet presAssocID="{30EE830B-DF74-41F0-84DB-53F31DAABAD3}" presName="sibTrans" presStyleLbl="sibTrans2D1" presStyleIdx="0" presStyleCnt="4" custScaleX="107764" custScaleY="108830"/>
      <dgm:spPr/>
      <dgm:t>
        <a:bodyPr/>
        <a:lstStyle/>
        <a:p>
          <a:endParaRPr lang="en-US"/>
        </a:p>
      </dgm:t>
    </dgm:pt>
    <dgm:pt modelId="{057450D4-1C3F-4FDC-A919-D29F56FE9878}" type="pres">
      <dgm:prSet presAssocID="{13BDC813-0B90-48F6-A0DA-2BF83E4323AC}" presName="node" presStyleLbl="node1" presStyleIdx="1" presStyleCnt="4" custScaleX="167923" custScaleY="156497" custRadScaleRad="115172" custRadScaleInc="89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C082A-6AA0-4ACB-9283-89E64CEEEADF}" type="pres">
      <dgm:prSet presAssocID="{13BDC813-0B90-48F6-A0DA-2BF83E4323AC}" presName="dummy" presStyleCnt="0"/>
      <dgm:spPr/>
      <dgm:t>
        <a:bodyPr/>
        <a:lstStyle/>
        <a:p>
          <a:endParaRPr lang="en-US"/>
        </a:p>
      </dgm:t>
    </dgm:pt>
    <dgm:pt modelId="{183CB5AB-0B5B-4A49-99CF-3620571BD442}" type="pres">
      <dgm:prSet presAssocID="{430D8C41-AA6A-488F-A2C6-FE86BBA67565}" presName="sibTrans" presStyleLbl="sibTrans2D1" presStyleIdx="1" presStyleCnt="4" custScaleX="102413" custScaleY="112012"/>
      <dgm:spPr/>
      <dgm:t>
        <a:bodyPr/>
        <a:lstStyle/>
        <a:p>
          <a:endParaRPr lang="en-US"/>
        </a:p>
      </dgm:t>
    </dgm:pt>
    <dgm:pt modelId="{0B3177E8-9A10-4D7D-85B4-F86286F99741}" type="pres">
      <dgm:prSet presAssocID="{B69C2618-690B-42BD-8094-89775B7AB89D}" presName="node" presStyleLbl="node1" presStyleIdx="2" presStyleCnt="4" custScaleX="165593" custScaleY="145794" custRadScaleRad="97432" custRadScaleInc="-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6EC0BE-EB46-41FE-970E-9266155FB27D}" type="pres">
      <dgm:prSet presAssocID="{B69C2618-690B-42BD-8094-89775B7AB89D}" presName="dummy" presStyleCnt="0"/>
      <dgm:spPr/>
      <dgm:t>
        <a:bodyPr/>
        <a:lstStyle/>
        <a:p>
          <a:endParaRPr lang="en-US"/>
        </a:p>
      </dgm:t>
    </dgm:pt>
    <dgm:pt modelId="{E089738C-EB29-4AC3-92F4-18D8041E5AB6}" type="pres">
      <dgm:prSet presAssocID="{D590987A-3E82-41C4-96C2-43795618FC36}" presName="sibTrans" presStyleLbl="sibTrans2D1" presStyleIdx="2" presStyleCnt="4" custScaleX="107336" custScaleY="109537"/>
      <dgm:spPr/>
      <dgm:t>
        <a:bodyPr/>
        <a:lstStyle/>
        <a:p>
          <a:endParaRPr lang="en-US"/>
        </a:p>
      </dgm:t>
    </dgm:pt>
    <dgm:pt modelId="{CDFFB932-12CA-42F1-9C09-3448F12E4F9B}" type="pres">
      <dgm:prSet presAssocID="{C3490C4B-C444-404A-B7CF-C9FC6F58AA3D}" presName="node" presStyleLbl="node1" presStyleIdx="3" presStyleCnt="4" custScaleX="165341" custScaleY="159021" custRadScaleRad="95921" custRadScaleInc="-48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D51466-31DD-4DF4-B123-4D94CDF5F84F}" type="pres">
      <dgm:prSet presAssocID="{C3490C4B-C444-404A-B7CF-C9FC6F58AA3D}" presName="dummy" presStyleCnt="0"/>
      <dgm:spPr/>
      <dgm:t>
        <a:bodyPr/>
        <a:lstStyle/>
        <a:p>
          <a:endParaRPr lang="en-US"/>
        </a:p>
      </dgm:t>
    </dgm:pt>
    <dgm:pt modelId="{8F0B74CC-5224-4E07-89D7-8568A844F709}" type="pres">
      <dgm:prSet presAssocID="{B827F783-0AA5-4B28-8057-718225010452}" presName="sibTrans" presStyleLbl="sibTrans2D1" presStyleIdx="3" presStyleCnt="4" custScaleX="101395" custScaleY="107848"/>
      <dgm:spPr/>
      <dgm:t>
        <a:bodyPr/>
        <a:lstStyle/>
        <a:p>
          <a:endParaRPr lang="en-US"/>
        </a:p>
      </dgm:t>
    </dgm:pt>
  </dgm:ptLst>
  <dgm:cxnLst>
    <dgm:cxn modelId="{89C7D2D0-4FB0-B84D-B2B9-655CF34EAB7B}" type="presOf" srcId="{B69C2618-690B-42BD-8094-89775B7AB89D}" destId="{0B3177E8-9A10-4D7D-85B4-F86286F99741}" srcOrd="0" destOrd="0" presId="urn:microsoft.com/office/officeart/2005/8/layout/radial6"/>
    <dgm:cxn modelId="{2E19D944-27E4-A546-BC2A-0AC818A5F552}" type="presOf" srcId="{E285215F-F7D3-426D-869F-A205F1C4BF2E}" destId="{022E0E08-B6C7-4799-A90C-E924B43D56DE}" srcOrd="0" destOrd="0" presId="urn:microsoft.com/office/officeart/2005/8/layout/radial6"/>
    <dgm:cxn modelId="{EE561368-D998-1144-A901-04B7F0737327}" type="presOf" srcId="{C3490C4B-C444-404A-B7CF-C9FC6F58AA3D}" destId="{CDFFB932-12CA-42F1-9C09-3448F12E4F9B}" srcOrd="0" destOrd="0" presId="urn:microsoft.com/office/officeart/2005/8/layout/radial6"/>
    <dgm:cxn modelId="{D9DDA6FC-B3AF-42F0-885F-BC9324E7B391}" srcId="{E285215F-F7D3-426D-869F-A205F1C4BF2E}" destId="{2D019032-8DF9-427F-9EED-A44F575B2797}" srcOrd="0" destOrd="0" parTransId="{8AA4E754-3065-44F5-9AA8-EF9AEDF6D0CC}" sibTransId="{30EE830B-DF74-41F0-84DB-53F31DAABAD3}"/>
    <dgm:cxn modelId="{2B2AF351-527A-DF46-BB02-97E9FFD3F1B1}" type="presOf" srcId="{D590987A-3E82-41C4-96C2-43795618FC36}" destId="{E089738C-EB29-4AC3-92F4-18D8041E5AB6}" srcOrd="0" destOrd="0" presId="urn:microsoft.com/office/officeart/2005/8/layout/radial6"/>
    <dgm:cxn modelId="{B2124DC3-6F4C-B14C-B79F-102058E0C829}" type="presOf" srcId="{2D019032-8DF9-427F-9EED-A44F575B2797}" destId="{D4908E01-F2B7-4F9E-9EC6-ED8469A2C9D8}" srcOrd="0" destOrd="0" presId="urn:microsoft.com/office/officeart/2005/8/layout/radial6"/>
    <dgm:cxn modelId="{4E45A5E4-3491-4C53-85D5-EB0A6F589374}" srcId="{E285215F-F7D3-426D-869F-A205F1C4BF2E}" destId="{13BDC813-0B90-48F6-A0DA-2BF83E4323AC}" srcOrd="1" destOrd="0" parTransId="{E8090202-8229-492D-BC32-089543CCF403}" sibTransId="{430D8C41-AA6A-488F-A2C6-FE86BBA67565}"/>
    <dgm:cxn modelId="{712F59E6-9F77-49BE-896E-6AB661489231}" srcId="{A50B2181-E5A6-44A1-8756-379E11E86230}" destId="{E285215F-F7D3-426D-869F-A205F1C4BF2E}" srcOrd="0" destOrd="0" parTransId="{C88ED351-B087-4B5B-B036-8A79F85B9430}" sibTransId="{8F134DCA-F37E-4B6B-8D99-CDA93A04CBF7}"/>
    <dgm:cxn modelId="{B2BE7ACC-D0B3-7545-B809-3662D2BF50C8}" type="presOf" srcId="{A50B2181-E5A6-44A1-8756-379E11E86230}" destId="{2649653A-4720-4EB7-8DD4-6D5A77CB7B06}" srcOrd="0" destOrd="0" presId="urn:microsoft.com/office/officeart/2005/8/layout/radial6"/>
    <dgm:cxn modelId="{73391E5C-53FA-CC43-A228-48A20E22EFCD}" type="presOf" srcId="{13BDC813-0B90-48F6-A0DA-2BF83E4323AC}" destId="{057450D4-1C3F-4FDC-A919-D29F56FE9878}" srcOrd="0" destOrd="0" presId="urn:microsoft.com/office/officeart/2005/8/layout/radial6"/>
    <dgm:cxn modelId="{88C44427-1F5E-4934-9861-5B003D6504B8}" srcId="{E285215F-F7D3-426D-869F-A205F1C4BF2E}" destId="{C3490C4B-C444-404A-B7CF-C9FC6F58AA3D}" srcOrd="3" destOrd="0" parTransId="{78A302D9-8345-4BD1-8083-1E6F3C4BE390}" sibTransId="{B827F783-0AA5-4B28-8057-718225010452}"/>
    <dgm:cxn modelId="{FA8F901F-1658-CD4F-9365-F5DFB632239F}" type="presOf" srcId="{30EE830B-DF74-41F0-84DB-53F31DAABAD3}" destId="{B7CC2BF4-B426-4C0A-9F88-D6F68F93163C}" srcOrd="0" destOrd="0" presId="urn:microsoft.com/office/officeart/2005/8/layout/radial6"/>
    <dgm:cxn modelId="{F26DE6EA-D720-794E-99D4-FF9B95A4E780}" type="presOf" srcId="{430D8C41-AA6A-488F-A2C6-FE86BBA67565}" destId="{183CB5AB-0B5B-4A49-99CF-3620571BD442}" srcOrd="0" destOrd="0" presId="urn:microsoft.com/office/officeart/2005/8/layout/radial6"/>
    <dgm:cxn modelId="{3480E337-B51E-2E44-8D50-9DA4178C9B02}" type="presOf" srcId="{B827F783-0AA5-4B28-8057-718225010452}" destId="{8F0B74CC-5224-4E07-89D7-8568A844F709}" srcOrd="0" destOrd="0" presId="urn:microsoft.com/office/officeart/2005/8/layout/radial6"/>
    <dgm:cxn modelId="{A63ACAD1-AF14-454B-8F2D-1BB2DA64D7F5}" srcId="{E285215F-F7D3-426D-869F-A205F1C4BF2E}" destId="{B69C2618-690B-42BD-8094-89775B7AB89D}" srcOrd="2" destOrd="0" parTransId="{42D28648-708A-480E-87B5-ED6BB14FCE43}" sibTransId="{D590987A-3E82-41C4-96C2-43795618FC36}"/>
    <dgm:cxn modelId="{5E64AABA-2076-9443-930E-6991D5246C22}" type="presParOf" srcId="{2649653A-4720-4EB7-8DD4-6D5A77CB7B06}" destId="{022E0E08-B6C7-4799-A90C-E924B43D56DE}" srcOrd="0" destOrd="0" presId="urn:microsoft.com/office/officeart/2005/8/layout/radial6"/>
    <dgm:cxn modelId="{F26C1201-8B2C-F346-8BD3-8C80233211AD}" type="presParOf" srcId="{2649653A-4720-4EB7-8DD4-6D5A77CB7B06}" destId="{D4908E01-F2B7-4F9E-9EC6-ED8469A2C9D8}" srcOrd="1" destOrd="0" presId="urn:microsoft.com/office/officeart/2005/8/layout/radial6"/>
    <dgm:cxn modelId="{0390A917-2655-7442-A0CC-8AAA64F17611}" type="presParOf" srcId="{2649653A-4720-4EB7-8DD4-6D5A77CB7B06}" destId="{470A2638-823C-4746-A333-419392B4D739}" srcOrd="2" destOrd="0" presId="urn:microsoft.com/office/officeart/2005/8/layout/radial6"/>
    <dgm:cxn modelId="{641A806C-F4E8-494D-A0B6-A5471F8EEBB4}" type="presParOf" srcId="{2649653A-4720-4EB7-8DD4-6D5A77CB7B06}" destId="{B7CC2BF4-B426-4C0A-9F88-D6F68F93163C}" srcOrd="3" destOrd="0" presId="urn:microsoft.com/office/officeart/2005/8/layout/radial6"/>
    <dgm:cxn modelId="{13689A5E-EE1A-7641-8D7C-6CFDE66BE319}" type="presParOf" srcId="{2649653A-4720-4EB7-8DD4-6D5A77CB7B06}" destId="{057450D4-1C3F-4FDC-A919-D29F56FE9878}" srcOrd="4" destOrd="0" presId="urn:microsoft.com/office/officeart/2005/8/layout/radial6"/>
    <dgm:cxn modelId="{3638C0DA-7840-BE41-902C-FDA3BC9D3DE3}" type="presParOf" srcId="{2649653A-4720-4EB7-8DD4-6D5A77CB7B06}" destId="{FD1C082A-6AA0-4ACB-9283-89E64CEEEADF}" srcOrd="5" destOrd="0" presId="urn:microsoft.com/office/officeart/2005/8/layout/radial6"/>
    <dgm:cxn modelId="{B96088D3-3746-9341-83B7-779A83F55630}" type="presParOf" srcId="{2649653A-4720-4EB7-8DD4-6D5A77CB7B06}" destId="{183CB5AB-0B5B-4A49-99CF-3620571BD442}" srcOrd="6" destOrd="0" presId="urn:microsoft.com/office/officeart/2005/8/layout/radial6"/>
    <dgm:cxn modelId="{0CF5FF82-89F2-A646-8105-1FDC0888D961}" type="presParOf" srcId="{2649653A-4720-4EB7-8DD4-6D5A77CB7B06}" destId="{0B3177E8-9A10-4D7D-85B4-F86286F99741}" srcOrd="7" destOrd="0" presId="urn:microsoft.com/office/officeart/2005/8/layout/radial6"/>
    <dgm:cxn modelId="{C6298501-2952-A246-9D3E-91F1392C952F}" type="presParOf" srcId="{2649653A-4720-4EB7-8DD4-6D5A77CB7B06}" destId="{CF6EC0BE-EB46-41FE-970E-9266155FB27D}" srcOrd="8" destOrd="0" presId="urn:microsoft.com/office/officeart/2005/8/layout/radial6"/>
    <dgm:cxn modelId="{EA9FEFFF-5F6C-EF4B-96C1-2D97E144C6F6}" type="presParOf" srcId="{2649653A-4720-4EB7-8DD4-6D5A77CB7B06}" destId="{E089738C-EB29-4AC3-92F4-18D8041E5AB6}" srcOrd="9" destOrd="0" presId="urn:microsoft.com/office/officeart/2005/8/layout/radial6"/>
    <dgm:cxn modelId="{35096EEC-31C0-3346-9DD6-C585C10BAEC8}" type="presParOf" srcId="{2649653A-4720-4EB7-8DD4-6D5A77CB7B06}" destId="{CDFFB932-12CA-42F1-9C09-3448F12E4F9B}" srcOrd="10" destOrd="0" presId="urn:microsoft.com/office/officeart/2005/8/layout/radial6"/>
    <dgm:cxn modelId="{1652882D-E0D8-654A-9D3E-D14D83FC93A5}" type="presParOf" srcId="{2649653A-4720-4EB7-8DD4-6D5A77CB7B06}" destId="{4AD51466-31DD-4DF4-B123-4D94CDF5F84F}" srcOrd="11" destOrd="0" presId="urn:microsoft.com/office/officeart/2005/8/layout/radial6"/>
    <dgm:cxn modelId="{7200611C-3059-8E48-8E68-D0DD04E10933}" type="presParOf" srcId="{2649653A-4720-4EB7-8DD4-6D5A77CB7B06}" destId="{8F0B74CC-5224-4E07-89D7-8568A844F709}" srcOrd="12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0B74CC-5224-4E07-89D7-8568A844F709}">
      <dsp:nvSpPr>
        <dsp:cNvPr id="0" name=""/>
        <dsp:cNvSpPr/>
      </dsp:nvSpPr>
      <dsp:spPr>
        <a:xfrm>
          <a:off x="1081401" y="495940"/>
          <a:ext cx="4392573" cy="4672126"/>
        </a:xfrm>
        <a:prstGeom prst="blockArc">
          <a:avLst>
            <a:gd name="adj1" fmla="val 10714543"/>
            <a:gd name="adj2" fmla="val 16078011"/>
            <a:gd name="adj3" fmla="val 4640"/>
          </a:avLst>
        </a:prstGeom>
        <a:solidFill>
          <a:schemeClr val="accent5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9738C-EB29-4AC3-92F4-18D8041E5AB6}">
      <dsp:nvSpPr>
        <dsp:cNvPr id="0" name=""/>
        <dsp:cNvSpPr/>
      </dsp:nvSpPr>
      <dsp:spPr>
        <a:xfrm>
          <a:off x="950806" y="407840"/>
          <a:ext cx="4649945" cy="4745296"/>
        </a:xfrm>
        <a:prstGeom prst="blockArc">
          <a:avLst>
            <a:gd name="adj1" fmla="val 5529516"/>
            <a:gd name="adj2" fmla="val 10630783"/>
            <a:gd name="adj3" fmla="val 4640"/>
          </a:avLst>
        </a:prstGeom>
        <a:solidFill>
          <a:schemeClr val="accent4">
            <a:hueOff val="0"/>
            <a:satOff val="0"/>
            <a:lumOff val="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CB5AB-0B5B-4A49-99CF-3620571BD442}">
      <dsp:nvSpPr>
        <dsp:cNvPr id="0" name=""/>
        <dsp:cNvSpPr/>
      </dsp:nvSpPr>
      <dsp:spPr>
        <a:xfrm>
          <a:off x="979812" y="352730"/>
          <a:ext cx="4436674" cy="4852516"/>
        </a:xfrm>
        <a:prstGeom prst="blockArc">
          <a:avLst>
            <a:gd name="adj1" fmla="val 274863"/>
            <a:gd name="adj2" fmla="val 5403353"/>
            <a:gd name="adj3" fmla="val 4640"/>
          </a:avLst>
        </a:prstGeom>
        <a:solidFill>
          <a:schemeClr val="accent3">
            <a:hueOff val="0"/>
            <a:satOff val="0"/>
            <a:lumOff val="0"/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C2BF4-B426-4C0A-9F88-D6F68F93163C}">
      <dsp:nvSpPr>
        <dsp:cNvPr id="0" name=""/>
        <dsp:cNvSpPr/>
      </dsp:nvSpPr>
      <dsp:spPr>
        <a:xfrm>
          <a:off x="860255" y="475986"/>
          <a:ext cx="4668487" cy="4714667"/>
        </a:xfrm>
        <a:prstGeom prst="blockArc">
          <a:avLst>
            <a:gd name="adj1" fmla="val 16213201"/>
            <a:gd name="adj2" fmla="val 186384"/>
            <a:gd name="adj3" fmla="val 4640"/>
          </a:avLst>
        </a:prstGeom>
        <a:solidFill>
          <a:schemeClr val="accent2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2E0E08-B6C7-4799-A90C-E924B43D56DE}">
      <dsp:nvSpPr>
        <dsp:cNvPr id="0" name=""/>
        <dsp:cNvSpPr/>
      </dsp:nvSpPr>
      <dsp:spPr>
        <a:xfrm>
          <a:off x="2065991" y="1758442"/>
          <a:ext cx="2266200" cy="2107876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0" kern="1200" dirty="0" smtClean="0">
            <a:solidFill>
              <a:srgbClr val="FFFF00"/>
            </a:solidFill>
            <a:latin typeface="+mj-lt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0" kern="1200" dirty="0">
            <a:solidFill>
              <a:schemeClr val="accent5">
                <a:lumMod val="40000"/>
                <a:lumOff val="60000"/>
              </a:schemeClr>
            </a:solidFill>
            <a:latin typeface="+mj-lt"/>
          </a:endParaRPr>
        </a:p>
      </dsp:txBody>
      <dsp:txXfrm>
        <a:off x="2397868" y="2067133"/>
        <a:ext cx="1602446" cy="1490494"/>
      </dsp:txXfrm>
    </dsp:sp>
    <dsp:sp modelId="{D4908E01-F2B7-4F9E-9EC6-ED8469A2C9D8}">
      <dsp:nvSpPr>
        <dsp:cNvPr id="0" name=""/>
        <dsp:cNvSpPr/>
      </dsp:nvSpPr>
      <dsp:spPr>
        <a:xfrm>
          <a:off x="2003457" y="-337653"/>
          <a:ext cx="2398332" cy="2110337"/>
        </a:xfrm>
        <a:prstGeom prst="ellipse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0" kern="1200" dirty="0" smtClean="0">
            <a:latin typeface="+mj-lt"/>
            <a:cs typeface="Abadi MT Condensed Ligh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latin typeface="+mj-lt"/>
              <a:cs typeface="Abadi MT Condensed Light"/>
            </a:rPr>
            <a:t>Data &amp; Information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1" kern="1200" dirty="0">
            <a:latin typeface="+mj-lt"/>
            <a:cs typeface="Abadi MT Condensed Light"/>
          </a:endParaRPr>
        </a:p>
      </dsp:txBody>
      <dsp:txXfrm>
        <a:off x="2354685" y="-28601"/>
        <a:ext cx="1695876" cy="1492233"/>
      </dsp:txXfrm>
    </dsp:sp>
    <dsp:sp modelId="{057450D4-1C3F-4FDC-A919-D29F56FE9878}">
      <dsp:nvSpPr>
        <dsp:cNvPr id="0" name=""/>
        <dsp:cNvSpPr/>
      </dsp:nvSpPr>
      <dsp:spPr>
        <a:xfrm>
          <a:off x="4135277" y="1855785"/>
          <a:ext cx="2343868" cy="2184384"/>
        </a:xfrm>
        <a:prstGeom prst="ellipse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latin typeface="+mj-lt"/>
              <a:cs typeface="Abadi MT Condensed Light"/>
            </a:rPr>
            <a:t>Practitioners &amp; Policymakers</a:t>
          </a:r>
          <a:endParaRPr lang="en-US" sz="2000" b="1" i="0" kern="1200" dirty="0">
            <a:latin typeface="+mj-lt"/>
            <a:cs typeface="Abadi MT Condensed Light"/>
          </a:endParaRPr>
        </a:p>
      </dsp:txBody>
      <dsp:txXfrm>
        <a:off x="4478529" y="2175681"/>
        <a:ext cx="1657364" cy="1544592"/>
      </dsp:txXfrm>
    </dsp:sp>
    <dsp:sp modelId="{0B3177E8-9A10-4D7D-85B4-F86286F99741}">
      <dsp:nvSpPr>
        <dsp:cNvPr id="0" name=""/>
        <dsp:cNvSpPr/>
      </dsp:nvSpPr>
      <dsp:spPr>
        <a:xfrm>
          <a:off x="2040412" y="3877312"/>
          <a:ext cx="2311346" cy="2034991"/>
        </a:xfrm>
        <a:prstGeom prst="ellipse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i="0" kern="1200" dirty="0" smtClean="0">
            <a:latin typeface="+mj-lt"/>
            <a:cs typeface="Abadi MT Condensed Ligh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latin typeface="+mj-lt"/>
              <a:cs typeface="Abadi MT Condensed Light"/>
            </a:rPr>
            <a:t>Best Practices &amp; Lessons Learned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b="0" kern="1200" dirty="0">
            <a:latin typeface="+mj-lt"/>
            <a:cs typeface="Abadi MT Condensed Light"/>
          </a:endParaRPr>
        </a:p>
      </dsp:txBody>
      <dsp:txXfrm>
        <a:off x="2378901" y="4175330"/>
        <a:ext cx="1634368" cy="1438955"/>
      </dsp:txXfrm>
    </dsp:sp>
    <dsp:sp modelId="{CDFFB932-12CA-42F1-9C09-3448F12E4F9B}">
      <dsp:nvSpPr>
        <dsp:cNvPr id="0" name=""/>
        <dsp:cNvSpPr/>
      </dsp:nvSpPr>
      <dsp:spPr>
        <a:xfrm>
          <a:off x="8606" y="1774787"/>
          <a:ext cx="2307828" cy="2219614"/>
        </a:xfrm>
        <a:prstGeom prst="ellipse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>
              <a:latin typeface="+mj-lt"/>
              <a:cs typeface="Abadi MT Condensed Light"/>
            </a:rPr>
            <a:t>Tools &amp; Applications</a:t>
          </a:r>
        </a:p>
      </dsp:txBody>
      <dsp:txXfrm>
        <a:off x="346580" y="2099842"/>
        <a:ext cx="1631880" cy="1569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0E722-2AC8-4F92-A00B-9193AD8AD7C3}" type="datetimeFigureOut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70B03-AA01-443C-9EC8-A0057F1511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920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45DF2-17CC-4E05-88AC-20ACBC1AD1DA}" type="datetimeFigureOut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1113C-DDAF-4EDD-BC6F-45BB1D5779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88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5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From practitioners to policy – a cycle</a:t>
            </a:r>
            <a:r>
              <a:rPr lang="en-US" baseline="0" dirty="0" smtClean="0"/>
              <a:t> for ensuring that national efforts and industry developments are DRIVEN by practitioner needs.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361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6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9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Who</a:t>
            </a:r>
            <a:r>
              <a:rPr lang="en-US" sz="1200" b="1" baseline="0" dirty="0" smtClean="0"/>
              <a:t> are we? All sectors</a:t>
            </a:r>
            <a:endParaRPr lang="en-US" sz="1200" b="1" dirty="0" smtClean="0"/>
          </a:p>
          <a:p>
            <a:pPr marL="0" marR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/>
          </a:p>
          <a:p>
            <a:r>
              <a:rPr lang="en-US" dirty="0" smtClean="0"/>
              <a:t>NISC is unique: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ground-up philosophy – local, pushing out to national; everything builds on local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 just government – private sector as well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5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are we</a:t>
            </a:r>
            <a:r>
              <a:rPr lang="en-US" b="1" baseline="0" dirty="0" smtClean="0"/>
              <a:t> about?</a:t>
            </a:r>
            <a:endParaRPr lang="en-US" b="1" dirty="0" smtClean="0"/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In a word: ACCESS</a:t>
            </a:r>
          </a:p>
          <a:p>
            <a:pPr lvl="1"/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– maximizing access to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nationally relevant data through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partnerships and use of a suite of tools – ArcGIS Online being one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Practitioners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Policymakers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peer-to-peer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capacity building; influence on national policy and activities (IMIS-SC as an example)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Best Practices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Lessons Learned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efforts and outcomes (CAPSTONE-14 AGOL report as an example of technical focus; data creation and publication guidance as a result of CAPSTONE-14 as an operational example)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27" lvl="1" indent="-171450">
              <a:buFont typeface="Arial" panose="020B0604020202020204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 and Applications –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on best ways to maximize access to technologies,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code, etc.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3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How</a:t>
            </a:r>
            <a:r>
              <a:rPr lang="en-US" b="1" baseline="0" dirty="0" smtClean="0"/>
              <a:t> will we do it?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7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How</a:t>
            </a:r>
            <a:r>
              <a:rPr lang="en-US" b="1" baseline="0" dirty="0" smtClean="0"/>
              <a:t> will we do it?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37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Technology-related lessons from CAPSTONE-14 (which Director Monken will present on later this afternoon) will play a pivotal part in the evolution of the Virtual USA Program and the technologies that are able to uphold its principles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NISC will develop an after action report that will evaluate the use of ArcGIS Online as a backbone for data creation, publishing, and sharing during the exercise. Additionally, NISC will examine use of other technologies including </a:t>
            </a:r>
            <a:r>
              <a:rPr lang="en-US" baseline="0" dirty="0" err="1" smtClean="0"/>
              <a:t>Esri’s</a:t>
            </a:r>
            <a:r>
              <a:rPr lang="en-US" baseline="0" dirty="0" smtClean="0"/>
              <a:t> Collector App, Briefing Book, and an information management system called VIISE </a:t>
            </a:r>
            <a:r>
              <a:rPr lang="en-US" baseline="0" dirty="0" err="1" smtClean="0"/>
              <a:t>SitRoom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016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Watch – see what’s been done; what this could look like on a national level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361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1113C-DDAF-4EDD-BC6F-45BB1D5779D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5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51E0-51C6-4907-AD57-65E5CBFCFCF3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4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CED1-1D53-494D-A521-08A0705D0DC1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18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EE78-DA31-43F8-B370-4A8C282837B3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33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68129-2712-4FBC-964B-9F3A805C75DB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04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1F397-B21D-4CA8-B605-82D396BCF302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05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9B9A0-90DA-4333-BCC4-05F5F6216D31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30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C7F4A-7BA3-4AA7-A011-979037CAE29F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37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5E6B-EB46-49BF-B08F-F5B9304115D0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0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0F77-09C1-44CB-8354-59B3C8390B43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79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71EB-4792-440F-A035-10E6DBD109DE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141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D0727-A759-4A30-87E6-545BF8D6AA09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8DD73-3787-4D43-B279-1E4534133A71}" type="datetime1">
              <a:rPr lang="en-US" smtClean="0"/>
              <a:pPr/>
              <a:t>4/20/15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73E1C-AE34-4ACD-B2D3-177B61C003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03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9733"/>
            <a:ext cx="4530390" cy="1066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371600"/>
            <a:ext cx="12192000" cy="5486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ts val="2000"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69995" y="1371600"/>
            <a:ext cx="9144000" cy="300081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endParaRPr lang="en-US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r"/>
            <a:r>
              <a:rPr lang="en-US" sz="6600" b="1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Implementing Critical Information Sharing</a:t>
            </a:r>
            <a:endParaRPr lang="en-US" sz="6600" i="1" dirty="0">
              <a:solidFill>
                <a:schemeClr val="accent1">
                  <a:lumMod val="60000"/>
                  <a:lumOff val="40000"/>
                </a:schemeClr>
              </a:solidFill>
              <a:cs typeface="Avenir Book"/>
            </a:endParaRPr>
          </a:p>
          <a:p>
            <a:pPr algn="r"/>
            <a:r>
              <a:rPr lang="en-US" sz="2400" dirty="0" smtClean="0">
                <a:solidFill>
                  <a:schemeClr val="bg1"/>
                </a:solidFill>
                <a:cs typeface="Avenir Book"/>
              </a:rPr>
              <a:t>NPSTC Meeting - Wednesday, May 6, 2015 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608" y="4987542"/>
            <a:ext cx="7467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1800"/>
              </a:spcAft>
            </a:pPr>
            <a:r>
              <a:rPr lang="en-US" sz="3200" b="1" dirty="0">
                <a:solidFill>
                  <a:schemeClr val="bg1"/>
                </a:solidFill>
                <a:cs typeface="Avenir Book"/>
              </a:rPr>
              <a:t>Charles Werner, NISC Chair</a:t>
            </a:r>
            <a:br>
              <a:rPr lang="en-US" sz="3200" b="1" dirty="0">
                <a:solidFill>
                  <a:schemeClr val="bg1"/>
                </a:solidFill>
                <a:cs typeface="Avenir Book"/>
              </a:rPr>
            </a:b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Chief, Charlottesville, VA </a:t>
            </a:r>
            <a:b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</a:b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Fire Department</a:t>
            </a:r>
          </a:p>
        </p:txBody>
      </p:sp>
    </p:spTree>
    <p:extLst>
      <p:ext uri="{BB962C8B-B14F-4D97-AF65-F5344CB8AC3E}">
        <p14:creationId xmlns:p14="http://schemas.microsoft.com/office/powerpoint/2010/main" val="252889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11 at 11.5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07632"/>
          </a:xfrm>
          <a:prstGeom prst="rect">
            <a:avLst/>
          </a:prstGeom>
        </p:spPr>
      </p:pic>
      <p:pic>
        <p:nvPicPr>
          <p:cNvPr id="3" name="Picture 2" descr="active 9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/>
          <a:stretch/>
        </p:blipFill>
        <p:spPr>
          <a:xfrm>
            <a:off x="0" y="400467"/>
            <a:ext cx="12192000" cy="4707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917" y="5778169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911 with AVL Feed for Charlottesville Fire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11 at 11.5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07632"/>
          </a:xfrm>
          <a:prstGeom prst="rect">
            <a:avLst/>
          </a:prstGeom>
        </p:spPr>
      </p:pic>
      <p:pic>
        <p:nvPicPr>
          <p:cNvPr id="3" name="Picture 2" descr="active 9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/>
          <a:stretch/>
        </p:blipFill>
        <p:spPr>
          <a:xfrm>
            <a:off x="0" y="400467"/>
            <a:ext cx="12192000" cy="4707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918" y="5778169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Broadcastify</a:t>
            </a:r>
            <a:r>
              <a:rPr lang="en-US" dirty="0" smtClean="0"/>
              <a:t> with AVL Feed for Charlottesville Fire Department</a:t>
            </a:r>
            <a:endParaRPr lang="en-US" dirty="0"/>
          </a:p>
        </p:txBody>
      </p:sp>
      <p:pic>
        <p:nvPicPr>
          <p:cNvPr id="5" name="Picture 4" descr="Charlottesville Broadcastif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918" y="5778169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Broadcastify</a:t>
            </a:r>
            <a:r>
              <a:rPr lang="en-US" dirty="0" smtClean="0"/>
              <a:t> with AVL Feed for Charlottesville Fire Department</a:t>
            </a:r>
            <a:endParaRPr lang="en-US" dirty="0"/>
          </a:p>
        </p:txBody>
      </p:sp>
      <p:pic>
        <p:nvPicPr>
          <p:cNvPr id="6" name="Picture 5" descr="Screen Shot 2014-07-12 at 12.38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49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6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7-11 at 11.5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07632"/>
          </a:xfrm>
          <a:prstGeom prst="rect">
            <a:avLst/>
          </a:prstGeom>
        </p:spPr>
      </p:pic>
      <p:pic>
        <p:nvPicPr>
          <p:cNvPr id="3" name="Picture 2" descr="active 91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"/>
          <a:stretch/>
        </p:blipFill>
        <p:spPr>
          <a:xfrm>
            <a:off x="0" y="400467"/>
            <a:ext cx="12192000" cy="4707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4918" y="5778169"/>
            <a:ext cx="2857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Extreme weather in Virginia: </a:t>
            </a:r>
            <a:endParaRPr lang="en-US" dirty="0"/>
          </a:p>
        </p:txBody>
      </p:sp>
      <p:pic>
        <p:nvPicPr>
          <p:cNvPr id="5" name="Picture 4" descr="Screen Shot 2014-07-12 at 12.11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467"/>
            <a:ext cx="12192000" cy="47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918" y="5778170"/>
            <a:ext cx="3877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Regional Situational Awareness	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78183" cy="49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21336" y="5858796"/>
            <a:ext cx="12192000" cy="99511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ts val="2000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2664" y="58584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Private Sector Symposium</a:t>
            </a:r>
          </a:p>
        </p:txBody>
      </p:sp>
      <p:pic>
        <p:nvPicPr>
          <p:cNvPr id="2050" name="Picture 3" descr="image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929"/>
            <a:ext cx="12184063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59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4511"/>
            <a:ext cx="12192000" cy="175883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ts val="2000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Incident Management Information Sharing Sub-committee</a:t>
            </a:r>
          </a:p>
        </p:txBody>
      </p:sp>
      <p:sp>
        <p:nvSpPr>
          <p:cNvPr id="2" name="Round Diagonal Corner Rectangle 1"/>
          <p:cNvSpPr/>
          <p:nvPr/>
        </p:nvSpPr>
        <p:spPr>
          <a:xfrm>
            <a:off x="381000" y="2287817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Use Case / Requirements Development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&amp; Landscape Review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3200400" y="2287817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Interoperability &amp; Information Sharing: data/models, SOPs, technology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019800" y="2287817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Future State: continuum, maturity model, transition, sustainment</a:t>
            </a:r>
          </a:p>
        </p:txBody>
      </p:sp>
      <p:sp>
        <p:nvSpPr>
          <p:cNvPr id="11" name="Arc 10"/>
          <p:cNvSpPr/>
          <p:nvPr/>
        </p:nvSpPr>
        <p:spPr>
          <a:xfrm rot="283751">
            <a:off x="3001650" y="2093928"/>
            <a:ext cx="917570" cy="762000"/>
          </a:xfrm>
          <a:prstGeom prst="arc">
            <a:avLst>
              <a:gd name="adj1" fmla="val 11859585"/>
              <a:gd name="adj2" fmla="val 19126032"/>
            </a:avLst>
          </a:prstGeom>
          <a:ln w="57150">
            <a:solidFill>
              <a:srgbClr val="8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/>
        </p:nvSpPr>
        <p:spPr>
          <a:xfrm>
            <a:off x="381000" y="5334000"/>
            <a:ext cx="8229600" cy="1024958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Communications &amp;</a:t>
            </a:r>
          </a:p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Partner Engagement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8" name="Arc 17"/>
          <p:cNvSpPr/>
          <p:nvPr/>
        </p:nvSpPr>
        <p:spPr>
          <a:xfrm rot="283751">
            <a:off x="5821049" y="2093929"/>
            <a:ext cx="917570" cy="762000"/>
          </a:xfrm>
          <a:prstGeom prst="arc">
            <a:avLst>
              <a:gd name="adj1" fmla="val 11859585"/>
              <a:gd name="adj2" fmla="val 19126032"/>
            </a:avLst>
          </a:prstGeom>
          <a:ln w="57150">
            <a:solidFill>
              <a:srgbClr val="8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Left Brace 19"/>
          <p:cNvSpPr/>
          <p:nvPr/>
        </p:nvSpPr>
        <p:spPr>
          <a:xfrm rot="16200000">
            <a:off x="4457700" y="2095501"/>
            <a:ext cx="457200" cy="5867400"/>
          </a:xfrm>
          <a:prstGeom prst="leftBrace">
            <a:avLst>
              <a:gd name="adj1" fmla="val 8333"/>
              <a:gd name="adj2" fmla="val 49832"/>
            </a:avLst>
          </a:prstGeom>
          <a:ln w="53975">
            <a:solidFill>
              <a:srgbClr val="8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839200" y="3352800"/>
            <a:ext cx="29560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cap="all" dirty="0" smtClean="0">
                <a:solidFill>
                  <a:schemeClr val="accent4">
                    <a:lumMod val="50000"/>
                  </a:schemeClr>
                </a:solidFill>
              </a:rPr>
              <a:t>POLICY RECOMMENDATIONS</a:t>
            </a:r>
          </a:p>
          <a:p>
            <a:pPr algn="ctr"/>
            <a:endParaRPr lang="en-US" b="1" cap="all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b="1" cap="all" dirty="0" smtClean="0">
                <a:solidFill>
                  <a:schemeClr val="accent4">
                    <a:lumMod val="50000"/>
                  </a:schemeClr>
                </a:solidFill>
              </a:rPr>
              <a:t>GRANT GUIDANCE</a:t>
            </a:r>
          </a:p>
          <a:p>
            <a:pPr algn="ctr"/>
            <a:endParaRPr lang="en-US" b="1" cap="all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b="1" cap="all" dirty="0" smtClean="0">
                <a:solidFill>
                  <a:schemeClr val="accent4">
                    <a:lumMod val="50000"/>
                  </a:schemeClr>
                </a:solidFill>
              </a:rPr>
              <a:t>NATIONAL BASELINE</a:t>
            </a:r>
            <a:endParaRPr lang="en-US" b="1" cap="all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45720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ts val="2000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 flipH="1">
            <a:off x="520975" y="4222869"/>
            <a:ext cx="29909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SzPts val="2000"/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Request the NISC Memorandum of Agreement</a:t>
            </a:r>
          </a:p>
          <a:p>
            <a:pPr lvl="1">
              <a:buSzPts val="2000"/>
            </a:pP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SzPts val="2000"/>
            </a:pPr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www.nisconsortium.org</a:t>
            </a:r>
          </a:p>
          <a:p>
            <a:pPr lvl="1">
              <a:buSzPts val="2000"/>
            </a:pPr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info@nisconsortium.org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2362200"/>
            <a:ext cx="695443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>
              <a:spcAft>
                <a:spcPts val="1200"/>
              </a:spcAft>
              <a:buSzPts val="2000"/>
            </a:pPr>
            <a:r>
              <a:rPr lang="en-US" sz="8000" dirty="0" smtClean="0">
                <a:solidFill>
                  <a:schemeClr val="tx2">
                    <a:lumMod val="50000"/>
                  </a:schemeClr>
                </a:solidFill>
              </a:rPr>
              <a:t>Questions?</a:t>
            </a:r>
          </a:p>
          <a:p>
            <a:pPr lvl="1" algn="r">
              <a:spcAft>
                <a:spcPts val="1200"/>
              </a:spcAft>
              <a:buSzPts val="2000"/>
            </a:pPr>
            <a:r>
              <a:rPr lang="en-US" sz="8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8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Teardrop 32"/>
          <p:cNvSpPr/>
          <p:nvPr/>
        </p:nvSpPr>
        <p:spPr>
          <a:xfrm rot="10800000">
            <a:off x="181237" y="3252422"/>
            <a:ext cx="3744448" cy="3681778"/>
          </a:xfrm>
          <a:prstGeom prst="teardrop">
            <a:avLst/>
          </a:prstGeom>
          <a:noFill/>
          <a:ln w="50800">
            <a:solidFill>
              <a:schemeClr val="accent1">
                <a:lumMod val="60000"/>
                <a:lumOff val="4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1" y="-106006"/>
            <a:ext cx="35990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join us</a:t>
            </a:r>
            <a:br>
              <a:rPr lang="en-US" sz="720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</a:br>
            <a:r>
              <a:rPr lang="en-US" sz="320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on behalf of your organization or company</a:t>
            </a:r>
          </a:p>
        </p:txBody>
      </p:sp>
      <p:sp>
        <p:nvSpPr>
          <p:cNvPr id="19" name="Teardrop 18"/>
          <p:cNvSpPr/>
          <p:nvPr/>
        </p:nvSpPr>
        <p:spPr>
          <a:xfrm rot="10800000">
            <a:off x="2" y="2587468"/>
            <a:ext cx="4343400" cy="4346733"/>
          </a:xfrm>
          <a:prstGeom prst="teardrop">
            <a:avLst/>
          </a:prstGeom>
          <a:noFill/>
          <a:ln w="50800">
            <a:solidFill>
              <a:schemeClr val="accent1">
                <a:lumMod val="60000"/>
                <a:lumOff val="40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ardrop 19"/>
          <p:cNvSpPr/>
          <p:nvPr/>
        </p:nvSpPr>
        <p:spPr>
          <a:xfrm rot="10800000">
            <a:off x="-380999" y="1905000"/>
            <a:ext cx="4909576" cy="5021916"/>
          </a:xfrm>
          <a:prstGeom prst="teardrop">
            <a:avLst/>
          </a:prstGeom>
          <a:noFill/>
          <a:ln w="50800">
            <a:solidFill>
              <a:schemeClr val="accent1">
                <a:lumMod val="60000"/>
                <a:lumOff val="4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3" y="152399"/>
            <a:ext cx="5517064" cy="12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9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990600" y="309011"/>
            <a:ext cx="6546639" cy="6266479"/>
            <a:chOff x="371669" y="402516"/>
            <a:chExt cx="6094573" cy="5833759"/>
          </a:xfrm>
        </p:grpSpPr>
        <p:sp>
          <p:nvSpPr>
            <p:cNvPr id="6" name="Oval 5"/>
            <p:cNvSpPr/>
            <p:nvPr/>
          </p:nvSpPr>
          <p:spPr>
            <a:xfrm>
              <a:off x="1658798" y="402516"/>
              <a:ext cx="1956190" cy="1726050"/>
            </a:xfrm>
            <a:prstGeom prst="ellipse">
              <a:avLst/>
            </a:prstGeom>
            <a:noFill/>
            <a:ln w="63500">
              <a:solidFill>
                <a:schemeClr val="accent3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Fire, EMS, Law Enforcement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637511" y="635343"/>
              <a:ext cx="1956190" cy="1726050"/>
            </a:xfrm>
            <a:prstGeom prst="ellipse">
              <a:avLst/>
            </a:prstGeom>
            <a:noFill/>
            <a:ln w="63500">
              <a:solidFill>
                <a:schemeClr val="accent3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Emergency Management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278896" y="4510225"/>
              <a:ext cx="1956190" cy="1726050"/>
            </a:xfrm>
            <a:prstGeom prst="ellipse">
              <a:avLst/>
            </a:prstGeom>
            <a:noFill/>
            <a:ln w="63500">
              <a:solidFill>
                <a:schemeClr val="accent3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GIS &amp; Information Sharing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4510052" y="2222814"/>
              <a:ext cx="1956190" cy="1726050"/>
            </a:xfrm>
            <a:prstGeom prst="ellipse">
              <a:avLst/>
            </a:prstGeom>
            <a:noFill/>
            <a:ln w="63500">
              <a:solidFill>
                <a:schemeClr val="accent3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IT &amp; </a:t>
              </a:r>
            </a:p>
            <a:p>
              <a:pPr algn="ctr"/>
              <a:r>
                <a:rPr lang="en-US" sz="1600" dirty="0" err="1"/>
                <a:t>Comms</a:t>
              </a:r>
              <a:endParaRPr lang="en-US" sz="16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4170113" y="3956577"/>
              <a:ext cx="1956190" cy="1726050"/>
            </a:xfrm>
            <a:prstGeom prst="ellipse">
              <a:avLst/>
            </a:prstGeom>
            <a:noFill/>
            <a:ln w="63500">
              <a:solidFill>
                <a:schemeClr val="accent3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Military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36302" y="3505512"/>
              <a:ext cx="1956190" cy="1726050"/>
            </a:xfrm>
            <a:prstGeom prst="ellipse">
              <a:avLst/>
            </a:prstGeom>
            <a:noFill/>
            <a:ln w="63500">
              <a:solidFill>
                <a:schemeClr val="accent3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Homeland Security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371669" y="1745310"/>
              <a:ext cx="1956190" cy="1726050"/>
            </a:xfrm>
            <a:prstGeom prst="ellipse">
              <a:avLst/>
            </a:prstGeom>
            <a:noFill/>
            <a:ln w="63500">
              <a:solidFill>
                <a:schemeClr val="accent3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Private Industry &amp; Critical Infrastructure 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3383556" y="3303234"/>
              <a:ext cx="789806" cy="1756506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3"/>
                  </a:gs>
                  <a:gs pos="99000">
                    <a:schemeClr val="accent3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383557" y="3313360"/>
              <a:ext cx="1950443" cy="643217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3"/>
                  </a:gs>
                  <a:gs pos="99000">
                    <a:schemeClr val="accent3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3383557" y="2301486"/>
              <a:ext cx="1698714" cy="1034944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3"/>
                  </a:gs>
                  <a:gs pos="99000">
                    <a:schemeClr val="accent3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3383557" y="1371600"/>
              <a:ext cx="220673" cy="1953297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3"/>
                  </a:gs>
                  <a:gs pos="99000">
                    <a:schemeClr val="accent3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449885" y="3324895"/>
              <a:ext cx="933672" cy="1532189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3"/>
                  </a:gs>
                  <a:gs pos="99000">
                    <a:schemeClr val="accent3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1516213" y="3313360"/>
              <a:ext cx="1867345" cy="169338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3"/>
                  </a:gs>
                  <a:gs pos="99000">
                    <a:schemeClr val="accent3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1982907" y="1913189"/>
              <a:ext cx="1411752" cy="1410588"/>
            </a:xfrm>
            <a:prstGeom prst="line">
              <a:avLst/>
            </a:prstGeom>
            <a:ln w="22225">
              <a:gradFill flip="none" rotWithShape="1">
                <a:gsLst>
                  <a:gs pos="0">
                    <a:schemeClr val="accent3"/>
                  </a:gs>
                  <a:gs pos="99000">
                    <a:schemeClr val="accent3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5881196" y="1046053"/>
            <a:ext cx="5638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gov’t</a:t>
            </a:r>
          </a:p>
          <a:p>
            <a:pPr lvl="0" algn="r"/>
            <a:r>
              <a:rPr lang="en-US" sz="7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industry</a:t>
            </a:r>
          </a:p>
          <a:p>
            <a:pPr lvl="0" algn="r"/>
            <a:r>
              <a:rPr lang="en-US" sz="7200" i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ngos</a:t>
            </a:r>
            <a:endParaRPr lang="en-US" sz="7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0" algn="r"/>
            <a:r>
              <a:rPr lang="en-US" sz="7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academia</a:t>
            </a:r>
          </a:p>
        </p:txBody>
      </p:sp>
    </p:spTree>
    <p:extLst>
      <p:ext uri="{BB962C8B-B14F-4D97-AF65-F5344CB8AC3E}">
        <p14:creationId xmlns:p14="http://schemas.microsoft.com/office/powerpoint/2010/main" val="103351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354267" y="206276"/>
            <a:ext cx="8335505" cy="6727925"/>
            <a:chOff x="2230699" y="213406"/>
            <a:chExt cx="6940421" cy="6443077"/>
          </a:xfrm>
        </p:grpSpPr>
        <p:sp>
          <p:nvSpPr>
            <p:cNvPr id="5" name="Oval 4"/>
            <p:cNvSpPr/>
            <p:nvPr/>
          </p:nvSpPr>
          <p:spPr>
            <a:xfrm rot="20222294">
              <a:off x="2643102" y="3396803"/>
              <a:ext cx="2520326" cy="1670788"/>
            </a:xfrm>
            <a:prstGeom prst="ellipse">
              <a:avLst/>
            </a:prstGeom>
            <a:no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/>
            <p:cNvSpPr/>
            <p:nvPr/>
          </p:nvSpPr>
          <p:spPr>
            <a:xfrm rot="20293504">
              <a:off x="2358848" y="2616761"/>
              <a:ext cx="3984464" cy="2733825"/>
            </a:xfrm>
            <a:prstGeom prst="ellipse">
              <a:avLst/>
            </a:prstGeom>
            <a:noFill/>
            <a:ln w="1270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 rot="20292327">
              <a:off x="2265931" y="213406"/>
              <a:ext cx="6905189" cy="6443077"/>
            </a:xfrm>
            <a:prstGeom prst="ellipse">
              <a:avLst/>
            </a:prstGeom>
            <a:noFill/>
            <a:ln w="254000">
              <a:solidFill>
                <a:schemeClr val="accent2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586682" y="3664556"/>
              <a:ext cx="1378831" cy="383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>
                  <a:solidFill>
                    <a:schemeClr val="bg1"/>
                  </a:solidFill>
                  <a:latin typeface="+mj-lt"/>
                </a:rPr>
                <a:t>l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ocal &amp; tribal</a:t>
              </a:r>
              <a:endParaRPr lang="en-US" sz="20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20482935">
              <a:off x="2230699" y="1577787"/>
              <a:ext cx="5578094" cy="4355800"/>
            </a:xfrm>
            <a:prstGeom prst="ellipse">
              <a:avLst/>
            </a:prstGeom>
            <a:noFill/>
            <a:ln w="1778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950334" y="2932428"/>
              <a:ext cx="1146464" cy="383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>
                  <a:solidFill>
                    <a:schemeClr val="bg1">
                      <a:alpha val="60000"/>
                    </a:schemeClr>
                  </a:solidFill>
                  <a:latin typeface="+mj-lt"/>
                </a:rPr>
                <a:t>state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31779" y="2205079"/>
              <a:ext cx="1371600" cy="383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>
                  <a:solidFill>
                    <a:schemeClr val="bg1">
                      <a:alpha val="40000"/>
                    </a:schemeClr>
                  </a:solidFill>
                  <a:latin typeface="+mj-lt"/>
                </a:rPr>
                <a:t>regional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62525" y="1402367"/>
              <a:ext cx="1282894" cy="3831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dirty="0">
                  <a:solidFill>
                    <a:schemeClr val="bg1">
                      <a:alpha val="20000"/>
                    </a:schemeClr>
                  </a:solidFill>
                  <a:latin typeface="+mj-lt"/>
                </a:rPr>
                <a:t>national</a:t>
              </a:r>
            </a:p>
          </p:txBody>
        </p:sp>
      </p:grpSp>
      <p:sp>
        <p:nvSpPr>
          <p:cNvPr id="72" name="Oval 71"/>
          <p:cNvSpPr/>
          <p:nvPr/>
        </p:nvSpPr>
        <p:spPr>
          <a:xfrm>
            <a:off x="1870332" y="4226546"/>
            <a:ext cx="1632712" cy="13237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6"/>
          <a:stretch/>
        </p:blipFill>
        <p:spPr>
          <a:xfrm>
            <a:off x="2003204" y="4619268"/>
            <a:ext cx="1349597" cy="562332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sp>
        <p:nvSpPr>
          <p:cNvPr id="19" name="Rectangle 18"/>
          <p:cNvSpPr/>
          <p:nvPr/>
        </p:nvSpPr>
        <p:spPr>
          <a:xfrm>
            <a:off x="6018965" y="5122442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private </a:t>
            </a:r>
            <a:r>
              <a:rPr lang="en-US" sz="7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sectors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8091" y="181652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whole of </a:t>
            </a:r>
            <a:endParaRPr lang="en-US" sz="7200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1420" y="949483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7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community</a:t>
            </a:r>
            <a:endParaRPr lang="en-US" sz="7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39473" y="4362937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public &amp; </a:t>
            </a:r>
          </a:p>
        </p:txBody>
      </p:sp>
    </p:spTree>
    <p:extLst>
      <p:ext uri="{BB962C8B-B14F-4D97-AF65-F5344CB8AC3E}">
        <p14:creationId xmlns:p14="http://schemas.microsoft.com/office/powerpoint/2010/main" val="1033518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994400" y="762000"/>
            <a:ext cx="2844800" cy="365125"/>
          </a:xfrm>
        </p:spPr>
        <p:txBody>
          <a:bodyPr/>
          <a:lstStyle/>
          <a:p>
            <a:fld id="{0D273E1C-AE34-4ACD-B2D3-177B61C00326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Content Placeholder 2" descr="Hexagon Radial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271677"/>
              </p:ext>
            </p:extLst>
          </p:nvPr>
        </p:nvGraphicFramePr>
        <p:xfrm>
          <a:off x="5562600" y="657807"/>
          <a:ext cx="6400800" cy="5628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7546" y="2138838"/>
            <a:ext cx="5160131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access</a:t>
            </a:r>
          </a:p>
        </p:txBody>
      </p:sp>
      <p:sp>
        <p:nvSpPr>
          <p:cNvPr id="3" name="Oval 2"/>
          <p:cNvSpPr/>
          <p:nvPr/>
        </p:nvSpPr>
        <p:spPr>
          <a:xfrm>
            <a:off x="7363407" y="304800"/>
            <a:ext cx="2819400" cy="2438400"/>
          </a:xfrm>
          <a:prstGeom prst="ellipse">
            <a:avLst/>
          </a:prstGeom>
          <a:noFill/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162800" y="310582"/>
            <a:ext cx="3200400" cy="2779407"/>
          </a:xfrm>
          <a:prstGeom prst="ellipse">
            <a:avLst/>
          </a:prstGeom>
          <a:noFill/>
          <a:ln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192207" y="2385970"/>
            <a:ext cx="2819400" cy="2438400"/>
          </a:xfrm>
          <a:prstGeom prst="ellipse">
            <a:avLst/>
          </a:prstGeom>
          <a:noFill/>
          <a:ln>
            <a:solidFill>
              <a:schemeClr val="accent3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839200" y="2311000"/>
            <a:ext cx="3200400" cy="2629884"/>
          </a:xfrm>
          <a:prstGeom prst="ellipse">
            <a:avLst/>
          </a:prstGeom>
          <a:noFill/>
          <a:ln>
            <a:solidFill>
              <a:schemeClr val="accent3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313648" y="4124131"/>
            <a:ext cx="2819400" cy="2438400"/>
          </a:xfrm>
          <a:prstGeom prst="ellipse">
            <a:avLst/>
          </a:prstGeom>
          <a:noFill/>
          <a:ln>
            <a:solidFill>
              <a:schemeClr val="accent4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172137" y="3793791"/>
            <a:ext cx="3200400" cy="2779407"/>
          </a:xfrm>
          <a:prstGeom prst="ellipse">
            <a:avLst/>
          </a:prstGeom>
          <a:noFill/>
          <a:ln>
            <a:solidFill>
              <a:schemeClr val="accent4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5554861" y="2403969"/>
            <a:ext cx="2816256" cy="2311100"/>
          </a:xfrm>
          <a:prstGeom prst="ellipse">
            <a:avLst/>
          </a:prstGeom>
          <a:noFill/>
          <a:ln>
            <a:solidFill>
              <a:schemeClr val="accent5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564181" y="2138838"/>
            <a:ext cx="3166164" cy="2802046"/>
          </a:xfrm>
          <a:prstGeom prst="ellipse">
            <a:avLst/>
          </a:prstGeom>
          <a:noFill/>
          <a:ln>
            <a:solidFill>
              <a:schemeClr val="accent5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096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-1533995" y="1812321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>
              <a:buSzPts val="2000"/>
            </a:pPr>
            <a:r>
              <a:rPr lang="en-US" sz="1600" b="1" dirty="0">
                <a:solidFill>
                  <a:schemeClr val="accent2"/>
                </a:solidFill>
                <a:latin typeface="Avenir Book"/>
              </a:rPr>
              <a:t>Needs &amp; </a:t>
            </a:r>
          </a:p>
          <a:p>
            <a:pPr lvl="1" algn="r">
              <a:buSzPts val="2000"/>
            </a:pPr>
            <a:r>
              <a:rPr lang="en-US" sz="1600" b="1" dirty="0">
                <a:solidFill>
                  <a:schemeClr val="accent2"/>
                </a:solidFill>
                <a:latin typeface="Avenir Book"/>
              </a:rPr>
              <a:t>Requirements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-170112" y="2273273"/>
            <a:ext cx="1979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>
              <a:buSzPts val="2000"/>
            </a:pP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technical &amp; </a:t>
            </a:r>
          </a:p>
          <a:p>
            <a:pPr lvl="1" algn="r">
              <a:buSzPts val="2000"/>
            </a:pP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operational </a:t>
            </a:r>
          </a:p>
          <a:p>
            <a:pPr lvl="1" algn="r">
              <a:buSzPts val="2000"/>
            </a:pP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workflows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-1905000" y="452561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>
              <a:buSzPts val="2000"/>
            </a:pPr>
            <a:r>
              <a:rPr lang="en-US" sz="1600" b="1" dirty="0">
                <a:solidFill>
                  <a:schemeClr val="accent6"/>
                </a:solidFill>
                <a:latin typeface="Avenir Book"/>
              </a:rPr>
              <a:t>Policy &amp;</a:t>
            </a:r>
            <a:br>
              <a:rPr lang="en-US" sz="1600" b="1" dirty="0">
                <a:solidFill>
                  <a:schemeClr val="accent6"/>
                </a:solidFill>
                <a:latin typeface="Avenir Book"/>
              </a:rPr>
            </a:br>
            <a:r>
              <a:rPr lang="en-US" sz="1600" b="1" dirty="0">
                <a:solidFill>
                  <a:schemeClr val="accent6"/>
                </a:solidFill>
                <a:latin typeface="Avenir Book"/>
              </a:rPr>
              <a:t>Grant Guidance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-1600200" y="5008411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>
              <a:buSzPts val="2000"/>
            </a:pP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standardized</a:t>
            </a: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technical</a:t>
            </a: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&amp; operational</a:t>
            </a:r>
            <a:b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workflows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58709" y="503640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2000"/>
            </a:pP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information access, </a:t>
            </a:r>
          </a:p>
          <a:p>
            <a:pPr lvl="1">
              <a:buSzPts val="2000"/>
            </a:pP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sharing &amp; </a:t>
            </a:r>
          </a:p>
          <a:p>
            <a:pPr lvl="1">
              <a:buSzPts val="2000"/>
            </a:pP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management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58709" y="4525612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2000"/>
            </a:pPr>
            <a:r>
              <a:rPr lang="en-US" sz="1600" b="1" dirty="0">
                <a:solidFill>
                  <a:schemeClr val="accent3"/>
                </a:solidFill>
                <a:latin typeface="Avenir Book"/>
              </a:rPr>
              <a:t>Situational Awareness</a:t>
            </a:r>
          </a:p>
          <a:p>
            <a:pPr lvl="1">
              <a:buSzPts val="2000"/>
            </a:pPr>
            <a:r>
              <a:rPr lang="en-US" sz="1600" b="1" dirty="0">
                <a:solidFill>
                  <a:schemeClr val="accent3"/>
                </a:solidFill>
                <a:latin typeface="Avenir Book"/>
              </a:rPr>
              <a:t>Capabilities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98884" y="6356352"/>
            <a:ext cx="2844800" cy="365125"/>
          </a:xfrm>
        </p:spPr>
        <p:txBody>
          <a:bodyPr/>
          <a:lstStyle/>
          <a:p>
            <a:fld id="{0D273E1C-AE34-4ACD-B2D3-177B61C0032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046197" y="227327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2000"/>
            </a:pP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governance, SOPs, </a:t>
            </a:r>
            <a:b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training, technology,</a:t>
            </a:r>
            <a:b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16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&amp; usage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025948" y="1812321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2000"/>
            </a:pPr>
            <a:r>
              <a:rPr lang="en-US" sz="1600" b="1" dirty="0">
                <a:solidFill>
                  <a:schemeClr val="accent4"/>
                </a:solidFill>
                <a:latin typeface="Avenir Book"/>
              </a:rPr>
              <a:t>Emerging Gaps &amp; </a:t>
            </a:r>
            <a:br>
              <a:rPr lang="en-US" sz="1600" b="1" dirty="0">
                <a:solidFill>
                  <a:schemeClr val="accent4"/>
                </a:solidFill>
                <a:latin typeface="Avenir Book"/>
              </a:rPr>
            </a:br>
            <a:r>
              <a:rPr lang="en-US" sz="1600" b="1" dirty="0">
                <a:solidFill>
                  <a:schemeClr val="accent4"/>
                </a:solidFill>
                <a:latin typeface="Avenir Book"/>
              </a:rPr>
              <a:t>Best Practices</a:t>
            </a:r>
          </a:p>
        </p:txBody>
      </p:sp>
      <p:sp>
        <p:nvSpPr>
          <p:cNvPr id="97" name="Teardrop 96"/>
          <p:cNvSpPr/>
          <p:nvPr/>
        </p:nvSpPr>
        <p:spPr>
          <a:xfrm rot="10800000">
            <a:off x="4193700" y="1295402"/>
            <a:ext cx="2273385" cy="2273385"/>
          </a:xfrm>
          <a:prstGeom prst="teardrop">
            <a:avLst/>
          </a:prstGeom>
          <a:noFill/>
          <a:ln w="50800">
            <a:solidFill>
              <a:schemeClr val="accent4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1600" dirty="0"/>
          </a:p>
        </p:txBody>
      </p:sp>
      <p:sp>
        <p:nvSpPr>
          <p:cNvPr id="98" name="Teardrop 97"/>
          <p:cNvSpPr/>
          <p:nvPr/>
        </p:nvSpPr>
        <p:spPr>
          <a:xfrm rot="16200000">
            <a:off x="4164459" y="3761640"/>
            <a:ext cx="2273385" cy="2192480"/>
          </a:xfrm>
          <a:prstGeom prst="teardrop">
            <a:avLst/>
          </a:prstGeom>
          <a:noFill/>
          <a:ln w="50800">
            <a:solidFill>
              <a:schemeClr val="accent3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>
              <a:spcAft>
                <a:spcPts val="800"/>
              </a:spcAft>
            </a:pPr>
            <a:r>
              <a:rPr lang="en-US" sz="1600" dirty="0"/>
              <a:t>Virtual USA®</a:t>
            </a:r>
          </a:p>
          <a:p>
            <a:pPr>
              <a:spcAft>
                <a:spcPts val="800"/>
              </a:spcAft>
            </a:pPr>
            <a:r>
              <a:rPr lang="en-US" sz="1600" dirty="0"/>
              <a:t>NISC Information Sharing Environment</a:t>
            </a:r>
          </a:p>
        </p:txBody>
      </p:sp>
      <p:sp>
        <p:nvSpPr>
          <p:cNvPr id="99" name="Teardrop 98"/>
          <p:cNvSpPr/>
          <p:nvPr/>
        </p:nvSpPr>
        <p:spPr>
          <a:xfrm>
            <a:off x="1754895" y="3721187"/>
            <a:ext cx="2273385" cy="2271507"/>
          </a:xfrm>
          <a:prstGeom prst="teardrop">
            <a:avLst/>
          </a:prstGeom>
          <a:noFill/>
          <a:ln w="50800">
            <a:solidFill>
              <a:schemeClr val="accent6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800"/>
              </a:spcAft>
            </a:pPr>
            <a:r>
              <a:rPr lang="en-US" sz="1600" dirty="0"/>
              <a:t>White House Incident Management Information Sharing Committee</a:t>
            </a:r>
          </a:p>
        </p:txBody>
      </p:sp>
      <p:sp>
        <p:nvSpPr>
          <p:cNvPr id="100" name="Teardrop 99"/>
          <p:cNvSpPr/>
          <p:nvPr/>
        </p:nvSpPr>
        <p:spPr>
          <a:xfrm rot="5400000">
            <a:off x="1793053" y="1335853"/>
            <a:ext cx="2273385" cy="2192480"/>
          </a:xfrm>
          <a:prstGeom prst="teardrop">
            <a:avLst/>
          </a:prstGeom>
          <a:noFill/>
          <a:ln w="50800">
            <a:solidFill>
              <a:schemeClr val="accent2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r">
              <a:spcAft>
                <a:spcPts val="800"/>
              </a:spcAft>
            </a:pPr>
            <a:r>
              <a:rPr lang="en-US" sz="1600" dirty="0"/>
              <a:t>Working Groups</a:t>
            </a:r>
          </a:p>
          <a:p>
            <a:pPr algn="r">
              <a:spcAft>
                <a:spcPts val="800"/>
              </a:spcAft>
            </a:pPr>
            <a:r>
              <a:rPr lang="en-US" sz="1600" dirty="0"/>
              <a:t>Advisory Councils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4409684" y="1862541"/>
            <a:ext cx="1905000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</a:rPr>
              <a:t>Implementation Projects Program</a:t>
            </a: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</a:rPr>
              <a:t>CAUSE III</a:t>
            </a: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chemeClr val="bg1"/>
                </a:solidFill>
              </a:rPr>
              <a:t>CAPSTONE-14</a:t>
            </a:r>
          </a:p>
        </p:txBody>
      </p:sp>
      <p:sp>
        <p:nvSpPr>
          <p:cNvPr id="109" name="Teardrop 108"/>
          <p:cNvSpPr/>
          <p:nvPr/>
        </p:nvSpPr>
        <p:spPr>
          <a:xfrm rot="5400000">
            <a:off x="1315725" y="879198"/>
            <a:ext cx="2682501" cy="2745206"/>
          </a:xfrm>
          <a:prstGeom prst="teardrop">
            <a:avLst/>
          </a:prstGeom>
          <a:noFill/>
          <a:ln w="508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800"/>
              </a:spcAft>
            </a:pPr>
            <a:endParaRPr lang="en-US" sz="1600" dirty="0"/>
          </a:p>
        </p:txBody>
      </p:sp>
      <p:sp>
        <p:nvSpPr>
          <p:cNvPr id="110" name="Teardrop 109"/>
          <p:cNvSpPr/>
          <p:nvPr/>
        </p:nvSpPr>
        <p:spPr>
          <a:xfrm rot="5400000">
            <a:off x="732028" y="292648"/>
            <a:ext cx="3343718" cy="3278606"/>
          </a:xfrm>
          <a:prstGeom prst="teardrop">
            <a:avLst/>
          </a:prstGeom>
          <a:noFill/>
          <a:ln w="50800">
            <a:solidFill>
              <a:schemeClr val="accent2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spcAft>
                <a:spcPts val="800"/>
              </a:spcAft>
            </a:pPr>
            <a:endParaRPr lang="en-US" sz="1600" dirty="0"/>
          </a:p>
        </p:txBody>
      </p:sp>
      <p:sp>
        <p:nvSpPr>
          <p:cNvPr id="111" name="Teardrop 110"/>
          <p:cNvSpPr/>
          <p:nvPr/>
        </p:nvSpPr>
        <p:spPr>
          <a:xfrm rot="10800000">
            <a:off x="4166578" y="911180"/>
            <a:ext cx="2659090" cy="2681872"/>
          </a:xfrm>
          <a:prstGeom prst="teardrop">
            <a:avLst/>
          </a:prstGeom>
          <a:noFill/>
          <a:ln w="50800">
            <a:solidFill>
              <a:schemeClr val="accent4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1600" dirty="0"/>
          </a:p>
        </p:txBody>
      </p:sp>
      <p:sp>
        <p:nvSpPr>
          <p:cNvPr id="112" name="Teardrop 111"/>
          <p:cNvSpPr/>
          <p:nvPr/>
        </p:nvSpPr>
        <p:spPr>
          <a:xfrm rot="10800000">
            <a:off x="4176034" y="217842"/>
            <a:ext cx="3112404" cy="3354300"/>
          </a:xfrm>
          <a:prstGeom prst="teardrop">
            <a:avLst/>
          </a:prstGeom>
          <a:noFill/>
          <a:ln w="50800">
            <a:solidFill>
              <a:schemeClr val="accent4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sz="1600" dirty="0"/>
          </a:p>
        </p:txBody>
      </p:sp>
      <p:sp>
        <p:nvSpPr>
          <p:cNvPr id="113" name="Teardrop 112"/>
          <p:cNvSpPr/>
          <p:nvPr/>
        </p:nvSpPr>
        <p:spPr>
          <a:xfrm rot="16200000">
            <a:off x="4196945" y="3713596"/>
            <a:ext cx="2641692" cy="2658798"/>
          </a:xfrm>
          <a:prstGeom prst="teardrop">
            <a:avLst/>
          </a:prstGeom>
          <a:noFill/>
          <a:ln w="50800">
            <a:solidFill>
              <a:schemeClr val="accent3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>
              <a:spcAft>
                <a:spcPts val="800"/>
              </a:spcAft>
            </a:pPr>
            <a:endParaRPr lang="en-US" sz="1600" dirty="0"/>
          </a:p>
        </p:txBody>
      </p:sp>
      <p:sp>
        <p:nvSpPr>
          <p:cNvPr id="114" name="Teardrop 113"/>
          <p:cNvSpPr/>
          <p:nvPr/>
        </p:nvSpPr>
        <p:spPr>
          <a:xfrm rot="16200000">
            <a:off x="4253784" y="3627040"/>
            <a:ext cx="2987675" cy="3113344"/>
          </a:xfrm>
          <a:prstGeom prst="teardrop">
            <a:avLst/>
          </a:prstGeom>
          <a:noFill/>
          <a:ln w="50800">
            <a:solidFill>
              <a:schemeClr val="accent3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>
              <a:spcAft>
                <a:spcPts val="800"/>
              </a:spcAft>
            </a:pPr>
            <a:endParaRPr lang="en-US" sz="1600" dirty="0"/>
          </a:p>
        </p:txBody>
      </p:sp>
      <p:sp>
        <p:nvSpPr>
          <p:cNvPr id="115" name="Teardrop 114"/>
          <p:cNvSpPr/>
          <p:nvPr/>
        </p:nvSpPr>
        <p:spPr>
          <a:xfrm>
            <a:off x="1301907" y="3700632"/>
            <a:ext cx="2714720" cy="2638696"/>
          </a:xfrm>
          <a:prstGeom prst="teardrop">
            <a:avLst/>
          </a:prstGeom>
          <a:noFill/>
          <a:ln w="50800">
            <a:solidFill>
              <a:schemeClr val="accent6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endParaRPr lang="en-US" sz="1600" dirty="0"/>
          </a:p>
        </p:txBody>
      </p:sp>
      <p:sp>
        <p:nvSpPr>
          <p:cNvPr id="116" name="Teardrop 115"/>
          <p:cNvSpPr/>
          <p:nvPr/>
        </p:nvSpPr>
        <p:spPr>
          <a:xfrm>
            <a:off x="784359" y="3700632"/>
            <a:ext cx="3264543" cy="3010470"/>
          </a:xfrm>
          <a:prstGeom prst="teardrop">
            <a:avLst/>
          </a:prstGeom>
          <a:noFill/>
          <a:ln w="50800">
            <a:solidFill>
              <a:schemeClr val="accent6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800"/>
              </a:spcAft>
            </a:pPr>
            <a:endParaRPr lang="en-US" sz="1600" dirty="0"/>
          </a:p>
        </p:txBody>
      </p:sp>
      <p:cxnSp>
        <p:nvCxnSpPr>
          <p:cNvPr id="118" name="Straight Arrow Connector 117"/>
          <p:cNvCxnSpPr/>
          <p:nvPr/>
        </p:nvCxnSpPr>
        <p:spPr>
          <a:xfrm>
            <a:off x="4030690" y="3338686"/>
            <a:ext cx="759994" cy="14114"/>
          </a:xfrm>
          <a:prstGeom prst="straightConnector1">
            <a:avLst/>
          </a:prstGeom>
          <a:ln w="98425">
            <a:solidFill>
              <a:schemeClr val="accent2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rot="5400000">
            <a:off x="4036744" y="3946389"/>
            <a:ext cx="759994" cy="14114"/>
          </a:xfrm>
          <a:prstGeom prst="straightConnector1">
            <a:avLst/>
          </a:prstGeom>
          <a:ln w="98425">
            <a:solidFill>
              <a:schemeClr val="accent4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 rot="10800000">
            <a:off x="3432487" y="3886200"/>
            <a:ext cx="759994" cy="14114"/>
          </a:xfrm>
          <a:prstGeom prst="straightConnector1">
            <a:avLst/>
          </a:prstGeom>
          <a:ln w="98425">
            <a:solidFill>
              <a:schemeClr val="accent3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rot="16200000">
            <a:off x="3413029" y="3314953"/>
            <a:ext cx="759994" cy="14114"/>
          </a:xfrm>
          <a:prstGeom prst="straightConnector1">
            <a:avLst/>
          </a:prstGeom>
          <a:ln w="98425">
            <a:solidFill>
              <a:schemeClr val="accent6">
                <a:alpha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5105400" y="266700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299202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98884" y="6356352"/>
            <a:ext cx="2844800" cy="365125"/>
          </a:xfrm>
        </p:spPr>
        <p:txBody>
          <a:bodyPr/>
          <a:lstStyle/>
          <a:p>
            <a:fld id="{0D273E1C-AE34-4ACD-B2D3-177B61C00326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-2590800" y="-1066800"/>
            <a:ext cx="9144000" cy="8839200"/>
            <a:chOff x="-2286000" y="217842"/>
            <a:chExt cx="6539710" cy="6493260"/>
          </a:xfrm>
        </p:grpSpPr>
        <p:sp>
          <p:nvSpPr>
            <p:cNvPr id="97" name="Teardrop 96"/>
            <p:cNvSpPr/>
            <p:nvPr/>
          </p:nvSpPr>
          <p:spPr>
            <a:xfrm rot="10800000">
              <a:off x="1143116" y="1295402"/>
              <a:ext cx="2273385" cy="2273385"/>
            </a:xfrm>
            <a:prstGeom prst="teardrop">
              <a:avLst/>
            </a:prstGeom>
            <a:noFill/>
            <a:ln w="50800">
              <a:solidFill>
                <a:schemeClr val="accent4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8" name="Teardrop 97"/>
            <p:cNvSpPr/>
            <p:nvPr/>
          </p:nvSpPr>
          <p:spPr>
            <a:xfrm rot="16200000">
              <a:off x="1113875" y="3761640"/>
              <a:ext cx="2273385" cy="2192480"/>
            </a:xfrm>
            <a:prstGeom prst="teardrop">
              <a:avLst/>
            </a:prstGeom>
            <a:noFill/>
            <a:ln w="50800">
              <a:solidFill>
                <a:schemeClr val="accent3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>
                <a:spcAft>
                  <a:spcPts val="800"/>
                </a:spcAft>
              </a:pPr>
              <a:endParaRPr lang="en-US" sz="1600" dirty="0"/>
            </a:p>
          </p:txBody>
        </p:sp>
        <p:sp>
          <p:nvSpPr>
            <p:cNvPr id="99" name="Teardrop 98"/>
            <p:cNvSpPr/>
            <p:nvPr/>
          </p:nvSpPr>
          <p:spPr>
            <a:xfrm>
              <a:off x="-1295689" y="3721187"/>
              <a:ext cx="2273385" cy="2271507"/>
            </a:xfrm>
            <a:prstGeom prst="teardrop">
              <a:avLst/>
            </a:prstGeom>
            <a:noFill/>
            <a:ln w="50800">
              <a:solidFill>
                <a:schemeClr val="accent6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spcAft>
                  <a:spcPts val="800"/>
                </a:spcAft>
              </a:pPr>
              <a:endParaRPr lang="en-US" sz="1600" dirty="0"/>
            </a:p>
          </p:txBody>
        </p:sp>
        <p:sp>
          <p:nvSpPr>
            <p:cNvPr id="100" name="Teardrop 99"/>
            <p:cNvSpPr/>
            <p:nvPr/>
          </p:nvSpPr>
          <p:spPr>
            <a:xfrm rot="5400000">
              <a:off x="-1257531" y="1335853"/>
              <a:ext cx="2273385" cy="2192480"/>
            </a:xfrm>
            <a:prstGeom prst="teardrop">
              <a:avLst/>
            </a:prstGeom>
            <a:noFill/>
            <a:ln w="50800">
              <a:solidFill>
                <a:schemeClr val="accent2"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r">
                <a:spcAft>
                  <a:spcPts val="800"/>
                </a:spcAft>
              </a:pPr>
              <a:endParaRPr lang="en-US" sz="1600" dirty="0"/>
            </a:p>
          </p:txBody>
        </p:sp>
        <p:sp>
          <p:nvSpPr>
            <p:cNvPr id="109" name="Teardrop 108"/>
            <p:cNvSpPr/>
            <p:nvPr/>
          </p:nvSpPr>
          <p:spPr>
            <a:xfrm rot="5400000">
              <a:off x="-1734859" y="879198"/>
              <a:ext cx="2682501" cy="2745206"/>
            </a:xfrm>
            <a:prstGeom prst="teardrop">
              <a:avLst/>
            </a:prstGeom>
            <a:noFill/>
            <a:ln w="50800">
              <a:solidFill>
                <a:schemeClr val="accent2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800"/>
                </a:spcAft>
              </a:pPr>
              <a:endParaRPr lang="en-US" sz="1600" dirty="0"/>
            </a:p>
          </p:txBody>
        </p:sp>
        <p:sp>
          <p:nvSpPr>
            <p:cNvPr id="110" name="Teardrop 109"/>
            <p:cNvSpPr/>
            <p:nvPr/>
          </p:nvSpPr>
          <p:spPr>
            <a:xfrm rot="5400000">
              <a:off x="-2318556" y="292648"/>
              <a:ext cx="3343718" cy="3278606"/>
            </a:xfrm>
            <a:prstGeom prst="teardrop">
              <a:avLst/>
            </a:prstGeom>
            <a:noFill/>
            <a:ln w="50800">
              <a:solidFill>
                <a:schemeClr val="accent2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spcAft>
                  <a:spcPts val="800"/>
                </a:spcAft>
              </a:pPr>
              <a:endParaRPr lang="en-US" sz="1600" dirty="0"/>
            </a:p>
          </p:txBody>
        </p:sp>
        <p:sp>
          <p:nvSpPr>
            <p:cNvPr id="111" name="Teardrop 110"/>
            <p:cNvSpPr/>
            <p:nvPr/>
          </p:nvSpPr>
          <p:spPr>
            <a:xfrm rot="10800000">
              <a:off x="1115994" y="911180"/>
              <a:ext cx="2659090" cy="2681872"/>
            </a:xfrm>
            <a:prstGeom prst="teardrop">
              <a:avLst/>
            </a:prstGeom>
            <a:noFill/>
            <a:ln w="50800">
              <a:solidFill>
                <a:schemeClr val="accent4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2" name="Teardrop 111"/>
            <p:cNvSpPr/>
            <p:nvPr/>
          </p:nvSpPr>
          <p:spPr>
            <a:xfrm rot="10800000">
              <a:off x="1125450" y="217842"/>
              <a:ext cx="3112404" cy="3354300"/>
            </a:xfrm>
            <a:prstGeom prst="teardrop">
              <a:avLst/>
            </a:prstGeom>
            <a:noFill/>
            <a:ln w="50800">
              <a:solidFill>
                <a:schemeClr val="accent4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13" name="Teardrop 112"/>
            <p:cNvSpPr/>
            <p:nvPr/>
          </p:nvSpPr>
          <p:spPr>
            <a:xfrm rot="16200000">
              <a:off x="1146361" y="3713596"/>
              <a:ext cx="2641692" cy="2658798"/>
            </a:xfrm>
            <a:prstGeom prst="teardrop">
              <a:avLst/>
            </a:prstGeom>
            <a:noFill/>
            <a:ln w="50800">
              <a:solidFill>
                <a:schemeClr val="accent3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>
                <a:spcAft>
                  <a:spcPts val="800"/>
                </a:spcAft>
              </a:pPr>
              <a:endParaRPr lang="en-US" sz="1600" dirty="0"/>
            </a:p>
          </p:txBody>
        </p:sp>
        <p:sp>
          <p:nvSpPr>
            <p:cNvPr id="114" name="Teardrop 113"/>
            <p:cNvSpPr/>
            <p:nvPr/>
          </p:nvSpPr>
          <p:spPr>
            <a:xfrm rot="16200000">
              <a:off x="1203200" y="3627040"/>
              <a:ext cx="2987675" cy="3113344"/>
            </a:xfrm>
            <a:prstGeom prst="teardrop">
              <a:avLst/>
            </a:prstGeom>
            <a:noFill/>
            <a:ln w="50800">
              <a:solidFill>
                <a:schemeClr val="accent3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>
                <a:spcAft>
                  <a:spcPts val="800"/>
                </a:spcAft>
              </a:pPr>
              <a:endParaRPr lang="en-US" sz="1600" dirty="0"/>
            </a:p>
          </p:txBody>
        </p:sp>
        <p:sp>
          <p:nvSpPr>
            <p:cNvPr id="115" name="Teardrop 114"/>
            <p:cNvSpPr/>
            <p:nvPr/>
          </p:nvSpPr>
          <p:spPr>
            <a:xfrm>
              <a:off x="-1748677" y="3700632"/>
              <a:ext cx="2714720" cy="2638696"/>
            </a:xfrm>
            <a:prstGeom prst="teardrop">
              <a:avLst/>
            </a:prstGeom>
            <a:noFill/>
            <a:ln w="50800">
              <a:solidFill>
                <a:schemeClr val="accent6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800"/>
                </a:spcAft>
              </a:pPr>
              <a:endParaRPr lang="en-US" sz="1600" dirty="0"/>
            </a:p>
          </p:txBody>
        </p:sp>
        <p:sp>
          <p:nvSpPr>
            <p:cNvPr id="116" name="Teardrop 115"/>
            <p:cNvSpPr/>
            <p:nvPr/>
          </p:nvSpPr>
          <p:spPr>
            <a:xfrm>
              <a:off x="-2266225" y="3700632"/>
              <a:ext cx="3264543" cy="3010470"/>
            </a:xfrm>
            <a:prstGeom prst="teardrop">
              <a:avLst/>
            </a:prstGeom>
            <a:noFill/>
            <a:ln w="50800">
              <a:solidFill>
                <a:schemeClr val="accent6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800"/>
                </a:spcAft>
              </a:pPr>
              <a:endParaRPr lang="en-US" sz="1600" dirty="0"/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>
              <a:off x="980106" y="3338686"/>
              <a:ext cx="759994" cy="14114"/>
            </a:xfrm>
            <a:prstGeom prst="straightConnector1">
              <a:avLst/>
            </a:prstGeom>
            <a:ln w="98425">
              <a:solidFill>
                <a:schemeClr val="accent2">
                  <a:alpha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986160" y="3946389"/>
              <a:ext cx="759994" cy="14114"/>
            </a:xfrm>
            <a:prstGeom prst="straightConnector1">
              <a:avLst/>
            </a:prstGeom>
            <a:ln w="98425">
              <a:solidFill>
                <a:schemeClr val="accent4">
                  <a:alpha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rot="10800000">
              <a:off x="381903" y="3886200"/>
              <a:ext cx="759994" cy="14114"/>
            </a:xfrm>
            <a:prstGeom prst="straightConnector1">
              <a:avLst/>
            </a:prstGeom>
            <a:ln w="98425">
              <a:solidFill>
                <a:schemeClr val="accent3">
                  <a:alpha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/>
            <p:nvPr/>
          </p:nvCxnSpPr>
          <p:spPr>
            <a:xfrm rot="16200000">
              <a:off x="362445" y="3314953"/>
              <a:ext cx="759994" cy="14114"/>
            </a:xfrm>
            <a:prstGeom prst="straightConnector1">
              <a:avLst/>
            </a:prstGeom>
            <a:ln w="98425">
              <a:solidFill>
                <a:schemeClr val="accent6">
                  <a:alpha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5105400" y="2667000"/>
            <a:ext cx="9144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800" i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approach</a:t>
            </a:r>
          </a:p>
        </p:txBody>
      </p:sp>
      <p:pic>
        <p:nvPicPr>
          <p:cNvPr id="30" name="Picture 29" descr="Interoperability 2.png"/>
          <p:cNvPicPr>
            <a:picLocks noChangeAspect="1"/>
          </p:cNvPicPr>
          <p:nvPr/>
        </p:nvPicPr>
        <p:blipFill>
          <a:blip r:embed="rId3"/>
          <a:srcRect t="45163" r="90068" b="40391"/>
          <a:stretch>
            <a:fillRect/>
          </a:stretch>
        </p:blipFill>
        <p:spPr>
          <a:xfrm>
            <a:off x="5029200" y="2743200"/>
            <a:ext cx="1905000" cy="1524000"/>
          </a:xfrm>
          <a:prstGeom prst="rect">
            <a:avLst/>
          </a:prstGeom>
        </p:spPr>
      </p:pic>
      <p:pic>
        <p:nvPicPr>
          <p:cNvPr id="31" name="Picture 30" descr="Interoperability 2.png"/>
          <p:cNvPicPr>
            <a:picLocks noChangeAspect="1"/>
          </p:cNvPicPr>
          <p:nvPr/>
        </p:nvPicPr>
        <p:blipFill>
          <a:blip r:embed="rId3"/>
          <a:srcRect t="84888" r="90068" b="1438"/>
          <a:stretch>
            <a:fillRect/>
          </a:stretch>
        </p:blipFill>
        <p:spPr>
          <a:xfrm>
            <a:off x="5029200" y="5410200"/>
            <a:ext cx="1905000" cy="1442607"/>
          </a:xfrm>
          <a:prstGeom prst="rect">
            <a:avLst/>
          </a:prstGeom>
        </p:spPr>
      </p:pic>
      <p:pic>
        <p:nvPicPr>
          <p:cNvPr id="32" name="Picture 31" descr="Interoperability 2.png"/>
          <p:cNvPicPr>
            <a:picLocks noChangeAspect="1"/>
          </p:cNvPicPr>
          <p:nvPr/>
        </p:nvPicPr>
        <p:blipFill>
          <a:blip r:embed="rId3"/>
          <a:srcRect t="64665" r="90068" b="21612"/>
          <a:stretch>
            <a:fillRect/>
          </a:stretch>
        </p:blipFill>
        <p:spPr>
          <a:xfrm>
            <a:off x="5029200" y="4038600"/>
            <a:ext cx="1905000" cy="1447800"/>
          </a:xfrm>
          <a:prstGeom prst="rect">
            <a:avLst/>
          </a:prstGeom>
        </p:spPr>
      </p:pic>
      <p:pic>
        <p:nvPicPr>
          <p:cNvPr id="33" name="Picture 32" descr="Interoperability 2.png"/>
          <p:cNvPicPr>
            <a:picLocks noChangeAspect="1"/>
          </p:cNvPicPr>
          <p:nvPr/>
        </p:nvPicPr>
        <p:blipFill>
          <a:blip r:embed="rId3"/>
          <a:srcRect t="24217" r="90068" b="60615"/>
          <a:stretch>
            <a:fillRect/>
          </a:stretch>
        </p:blipFill>
        <p:spPr>
          <a:xfrm>
            <a:off x="5029200" y="1295400"/>
            <a:ext cx="1905000" cy="1600200"/>
          </a:xfrm>
          <a:prstGeom prst="rect">
            <a:avLst/>
          </a:prstGeom>
        </p:spPr>
      </p:pic>
      <p:pic>
        <p:nvPicPr>
          <p:cNvPr id="34" name="Picture 33" descr="Interoperability 2.png"/>
          <p:cNvPicPr>
            <a:picLocks noChangeAspect="1"/>
          </p:cNvPicPr>
          <p:nvPr/>
        </p:nvPicPr>
        <p:blipFill>
          <a:blip r:embed="rId3"/>
          <a:srcRect t="5439" r="90068" b="79394"/>
          <a:stretch>
            <a:fillRect/>
          </a:stretch>
        </p:blipFill>
        <p:spPr>
          <a:xfrm>
            <a:off x="5029200" y="76200"/>
            <a:ext cx="1905000" cy="16002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-1533995" y="1812321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>
              <a:buSzPts val="2000"/>
            </a:pPr>
            <a:r>
              <a:rPr lang="en-US" sz="1600" b="1" dirty="0">
                <a:solidFill>
                  <a:schemeClr val="accent2"/>
                </a:solidFill>
                <a:latin typeface="Avenir Book"/>
              </a:rPr>
              <a:t>Needs &amp; </a:t>
            </a:r>
          </a:p>
          <a:p>
            <a:pPr lvl="1" algn="r">
              <a:buSzPts val="2000"/>
            </a:pPr>
            <a:r>
              <a:rPr lang="en-US" sz="1600" b="1" dirty="0">
                <a:solidFill>
                  <a:schemeClr val="accent2"/>
                </a:solidFill>
                <a:latin typeface="Avenir Book"/>
              </a:rPr>
              <a:t>Requirements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05000" y="18288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2000"/>
            </a:pPr>
            <a:r>
              <a:rPr lang="en-US" sz="1600" b="1" dirty="0">
                <a:solidFill>
                  <a:schemeClr val="accent4"/>
                </a:solidFill>
                <a:latin typeface="Avenir Book"/>
              </a:rPr>
              <a:t>Emerging Gaps &amp; </a:t>
            </a:r>
            <a:br>
              <a:rPr lang="en-US" sz="1600" b="1" dirty="0">
                <a:solidFill>
                  <a:schemeClr val="accent4"/>
                </a:solidFill>
                <a:latin typeface="Avenir Book"/>
              </a:rPr>
            </a:br>
            <a:r>
              <a:rPr lang="en-US" sz="1600" b="1" dirty="0">
                <a:solidFill>
                  <a:schemeClr val="accent4"/>
                </a:solidFill>
                <a:latin typeface="Avenir Book"/>
              </a:rPr>
              <a:t>Best Practices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1905000" y="467302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>
              <a:buSzPts val="2000"/>
            </a:pPr>
            <a:r>
              <a:rPr lang="en-US" sz="1600" b="1" dirty="0">
                <a:solidFill>
                  <a:schemeClr val="accent6"/>
                </a:solidFill>
                <a:latin typeface="Avenir Book"/>
              </a:rPr>
              <a:t>Policy &amp;</a:t>
            </a:r>
            <a:br>
              <a:rPr lang="en-US" sz="1600" b="1" dirty="0">
                <a:solidFill>
                  <a:schemeClr val="accent6"/>
                </a:solidFill>
                <a:latin typeface="Avenir Book"/>
              </a:rPr>
            </a:br>
            <a:r>
              <a:rPr lang="en-US" sz="1600" b="1" dirty="0">
                <a:solidFill>
                  <a:schemeClr val="accent6"/>
                </a:solidFill>
                <a:latin typeface="Avenir Book"/>
              </a:rPr>
              <a:t>Grant Guidance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05000" y="4673025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ts val="2000"/>
            </a:pPr>
            <a:r>
              <a:rPr lang="en-US" sz="1600" b="1" dirty="0">
                <a:solidFill>
                  <a:schemeClr val="accent3"/>
                </a:solidFill>
                <a:latin typeface="Avenir Book"/>
              </a:rPr>
              <a:t>Situational Awareness</a:t>
            </a:r>
          </a:p>
          <a:p>
            <a:pPr lvl="1">
              <a:buSzPts val="2000"/>
            </a:pPr>
            <a:r>
              <a:rPr lang="en-US" sz="1600" b="1" dirty="0">
                <a:solidFill>
                  <a:schemeClr val="accent3"/>
                </a:solidFill>
                <a:latin typeface="Avenir Book"/>
              </a:rPr>
              <a:t>Capabilities</a:t>
            </a:r>
          </a:p>
        </p:txBody>
      </p:sp>
    </p:spTree>
    <p:extLst>
      <p:ext uri="{BB962C8B-B14F-4D97-AF65-F5344CB8AC3E}">
        <p14:creationId xmlns:p14="http://schemas.microsoft.com/office/powerpoint/2010/main" val="299202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-4511"/>
            <a:ext cx="12192000" cy="129991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ts val="2000"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4-06-18 at 1.53.4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016">
            <a:off x="5374071" y="1029034"/>
            <a:ext cx="7030342" cy="4403574"/>
          </a:xfrm>
          <a:prstGeom prst="rect">
            <a:avLst/>
          </a:prstGeom>
          <a:ln w="53975"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73E1C-AE34-4ACD-B2D3-177B61C0032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52400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CAPSTONE-14 AAR: Technology</a:t>
            </a:r>
          </a:p>
        </p:txBody>
      </p:sp>
      <p:pic>
        <p:nvPicPr>
          <p:cNvPr id="1029" name="Picture 5" descr="image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4714">
            <a:off x="64991" y="1033788"/>
            <a:ext cx="5355648" cy="2999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image0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7575">
            <a:off x="352598" y="3819109"/>
            <a:ext cx="6205547" cy="302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CE83205E-2289-4B64-A613-F8D5930DA0BA" descr="BE302ABD-9FB1-4F16-96CD-F7AB54C1DE16@hsd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3885" r="5328" b="4820"/>
          <a:stretch/>
        </p:blipFill>
        <p:spPr bwMode="auto">
          <a:xfrm rot="259635">
            <a:off x="6041701" y="3046994"/>
            <a:ext cx="6036491" cy="443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30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Diagonal Corner Rectangle 23"/>
          <p:cNvSpPr/>
          <p:nvPr/>
        </p:nvSpPr>
        <p:spPr>
          <a:xfrm>
            <a:off x="3200400" y="1066800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75000"/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3" name="Round Diagonal Corner Rectangle 22"/>
          <p:cNvSpPr/>
          <p:nvPr/>
        </p:nvSpPr>
        <p:spPr>
          <a:xfrm>
            <a:off x="3352800" y="1219200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75000"/>
                <a:alpha val="7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2" name="Round Diagonal Corner Rectangle 21"/>
          <p:cNvSpPr/>
          <p:nvPr/>
        </p:nvSpPr>
        <p:spPr>
          <a:xfrm>
            <a:off x="3505200" y="1371600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75000"/>
                <a:alpha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21" name="Round Diagonal Corner Rectangle 20"/>
          <p:cNvSpPr/>
          <p:nvPr/>
        </p:nvSpPr>
        <p:spPr>
          <a:xfrm>
            <a:off x="3657600" y="1524000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75000"/>
                <a:alpha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7543800" y="2667000"/>
            <a:ext cx="3886200" cy="3200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 Direct, but controlled, access to data libraries</a:t>
            </a: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  Nationally-relevant data organized in packages = meaningful, immediate &amp; repeated use &amp; sharing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0" name="Round Diagonal Corner Rectangle 19"/>
          <p:cNvSpPr/>
          <p:nvPr/>
        </p:nvSpPr>
        <p:spPr>
          <a:xfrm>
            <a:off x="3810000" y="1676400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75000"/>
                <a:alpha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9" name="Round Diagonal Corner Rectangle 18"/>
          <p:cNvSpPr/>
          <p:nvPr/>
        </p:nvSpPr>
        <p:spPr>
          <a:xfrm>
            <a:off x="3962400" y="1828800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75000"/>
                <a:alpha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28448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SzPts val="2000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447800" y="1219200"/>
            <a:ext cx="56388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NISC</a:t>
            </a:r>
          </a:p>
          <a:p>
            <a:pPr algn="ctr"/>
            <a:r>
              <a:rPr lang="en-U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Sharing </a:t>
            </a:r>
          </a:p>
          <a:p>
            <a:pPr algn="ctr"/>
            <a:r>
              <a:rPr lang="en-US" sz="5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Model</a:t>
            </a:r>
          </a:p>
          <a:p>
            <a:pPr algn="ctr"/>
            <a:r>
              <a:rPr lang="en-US" sz="40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Avenir Book"/>
              </a:rPr>
              <a:t>(vision)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  <a:cs typeface="Avenir Book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4114800" y="1981200"/>
            <a:ext cx="2667000" cy="2438400"/>
          </a:xfrm>
          <a:prstGeom prst="round2Diag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</a:rPr>
              <a:t>Cloud-based &amp; on-premise data libraries, servers, systems of record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 rot="1667235">
            <a:off x="6435247" y="2004208"/>
            <a:ext cx="2057400" cy="1310503"/>
          </a:xfrm>
          <a:prstGeom prst="arc">
            <a:avLst>
              <a:gd name="adj1" fmla="val 11859585"/>
              <a:gd name="adj2" fmla="val 20596973"/>
            </a:avLst>
          </a:prstGeom>
          <a:ln w="57150">
            <a:solidFill>
              <a:srgbClr val="C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96092" y="4507468"/>
            <a:ext cx="2709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solidFill>
                  <a:schemeClr val="accent6">
                    <a:lumMod val="75000"/>
                  </a:schemeClr>
                </a:solidFill>
              </a:rPr>
              <a:t>Creation &amp; Publication</a:t>
            </a:r>
            <a:endParaRPr lang="en-US" b="1" cap="al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55014" y="2209800"/>
            <a:ext cx="2921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solidFill>
                  <a:schemeClr val="accent3">
                    <a:lumMod val="50000"/>
                  </a:schemeClr>
                </a:solidFill>
              </a:rPr>
              <a:t>Usage &amp; Decision-making</a:t>
            </a:r>
            <a:endParaRPr lang="en-US" b="1" cap="all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774">
            <a:off x="9580619" y="262906"/>
            <a:ext cx="2321005" cy="1251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09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7-03 at 2.21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070347"/>
          </a:xfrm>
          <a:prstGeom prst="rect">
            <a:avLst/>
          </a:prstGeom>
        </p:spPr>
      </p:pic>
      <p:pic>
        <p:nvPicPr>
          <p:cNvPr id="5" name="Picture 4" descr="Screen Shot 2014-07-03 at 2.18.57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5"/>
          <a:stretch/>
        </p:blipFill>
        <p:spPr>
          <a:xfrm>
            <a:off x="8568205" y="2558867"/>
            <a:ext cx="3254107" cy="2043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562" y="5281569"/>
            <a:ext cx="8417989" cy="923330"/>
          </a:xfrm>
          <a:prstGeom prst="rect">
            <a:avLst/>
          </a:prstGeom>
          <a:noFill/>
          <a:ln w="57150" cmpd="thinThick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Hurricane Arthur and authoritative EM Twitter feeds</a:t>
            </a:r>
          </a:p>
          <a:p>
            <a:r>
              <a:rPr lang="en-US" dirty="0" smtClean="0"/>
              <a:t>Secondary is the non rain event status, by combining 5 Day Rainfall forecast we see that </a:t>
            </a:r>
          </a:p>
          <a:p>
            <a:r>
              <a:rPr lang="en-US" dirty="0" smtClean="0"/>
              <a:t>Hurricane Arthur’s heaviest rain is all out over the open waters of the Atlantic.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B41BFC9-C38C-4BEF-82A6-D2C6E27015CC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A427174-45E1-41BB-BA34-8B5D913CCE6E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F358CA9-95E1-4424-8DAF-6F3017A0158C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35B675FB-EF84-425F-94BF-F3CCD17A953C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A5C8796C-BC52-4545-B819-5877C420A1DC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FFBD7F4F-7928-4D22-9EC9-ED5523323C19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B68E4281-3AE5-4BE5-81A7-F0445934240E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809B8AB1-70EF-41F0-8167-27EC282DE2B2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9BBB5B11-BF9F-403A-8CEF-431791EEB92B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89D99E08-4776-4558-9F80-56EC854400C4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6D096DAF-7953-4CC1-AD52-35DBA4F0CC05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04F9A06-415C-4617-A5F7-10B4718A19BD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6C22CC69-8D58-4287-9FAD-817F3A6018B9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59DDCE2C-E5E6-47EE-B404-A588458DEA9C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61B67FF2-BE35-48B6-B330-1B34A305A5E3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ADC9E014-E203-4106-87C9-44D5683B723E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C4BA44F6-6FBC-48E5-9FA6-3FD39A1B77C6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3F9B7CA0-BD12-4EEE-B907-A7D92429735A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48503C10-C497-421D-8120-8D9B61DB54E5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8F4556C8-E5FE-4069-BDA1-693C4ECF5CEA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7B55FF5-9ECF-4F77-B824-EB0F4319E39E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71EACCC4-15A9-428D-9F89-AF7F2AEBA7A5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F9201925-8231-4FB7-9113-98F5DFC5FF54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6D4A3AD3-78EC-4A16-9717-544A7952F9A8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1C1846B1-5EA2-457C-842D-43BB51495CC4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EAFF5656-919F-4634-AB31-9DCA7D1BE585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A01EC086-15AE-450E-B8D5-81D18D6A4FA6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B55DC316-5E15-447C-81CC-D5E86911C3E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499DD518-C632-4F16-842F-1C2593251442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B040A65-6775-4128-8AF2-7C6906006EF5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BC6F1CD-D0FE-4535-9867-092BBFF73378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D2625032-D83F-45E7-86B2-188AA55B0B09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07888F0D-3CDC-4EA6-9DE0-B6FC950215E9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876BEFC0-EB0F-4B8A-861D-79D6D28ABA9F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23866</TotalTime>
  <Words>655</Words>
  <Application>Microsoft Macintosh PowerPoint</Application>
  <PresentationFormat>Custom</PresentationFormat>
  <Paragraphs>142</Paragraphs>
  <Slides>17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Mosser</dc:creator>
  <cp:lastModifiedBy>Sandy Dawkins</cp:lastModifiedBy>
  <cp:revision>383</cp:revision>
  <cp:lastPrinted>2014-02-20T18:32:44Z</cp:lastPrinted>
  <dcterms:created xsi:type="dcterms:W3CDTF">2014-07-12T01:47:46Z</dcterms:created>
  <dcterms:modified xsi:type="dcterms:W3CDTF">2015-04-20T16:11:23Z</dcterms:modified>
</cp:coreProperties>
</file>