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7" r:id="rId2"/>
    <p:sldId id="328" r:id="rId3"/>
    <p:sldId id="351" r:id="rId4"/>
    <p:sldId id="350" r:id="rId5"/>
    <p:sldId id="329" r:id="rId6"/>
    <p:sldId id="376" r:id="rId7"/>
    <p:sldId id="363" r:id="rId8"/>
    <p:sldId id="352" r:id="rId9"/>
    <p:sldId id="354" r:id="rId10"/>
    <p:sldId id="355" r:id="rId11"/>
    <p:sldId id="365" r:id="rId12"/>
    <p:sldId id="356" r:id="rId13"/>
    <p:sldId id="366" r:id="rId14"/>
    <p:sldId id="357" r:id="rId15"/>
    <p:sldId id="367" r:id="rId16"/>
    <p:sldId id="358" r:id="rId17"/>
    <p:sldId id="368" r:id="rId18"/>
    <p:sldId id="359" r:id="rId19"/>
    <p:sldId id="360" r:id="rId20"/>
    <p:sldId id="370" r:id="rId21"/>
    <p:sldId id="371" r:id="rId22"/>
    <p:sldId id="361" r:id="rId23"/>
    <p:sldId id="362" r:id="rId24"/>
    <p:sldId id="372" r:id="rId25"/>
    <p:sldId id="373" r:id="rId26"/>
    <p:sldId id="374" r:id="rId27"/>
    <p:sldId id="375" r:id="rId28"/>
    <p:sldId id="344" r:id="rId29"/>
    <p:sldId id="342" r:id="rId30"/>
    <p:sldId id="346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2065CB7-4647-4022-938D-30393E1CF03F}">
          <p14:sldIdLst>
            <p14:sldId id="347"/>
            <p14:sldId id="328"/>
            <p14:sldId id="351"/>
            <p14:sldId id="350"/>
            <p14:sldId id="329"/>
            <p14:sldId id="376"/>
            <p14:sldId id="363"/>
            <p14:sldId id="352"/>
          </p14:sldIdLst>
        </p14:section>
        <p14:section name="Untitled Section" id="{C86B5364-3877-4D98-A91E-26B1A3203605}">
          <p14:sldIdLst>
            <p14:sldId id="354"/>
            <p14:sldId id="355"/>
            <p14:sldId id="365"/>
            <p14:sldId id="356"/>
            <p14:sldId id="366"/>
            <p14:sldId id="357"/>
            <p14:sldId id="367"/>
            <p14:sldId id="358"/>
            <p14:sldId id="368"/>
            <p14:sldId id="359"/>
            <p14:sldId id="360"/>
            <p14:sldId id="370"/>
            <p14:sldId id="371"/>
            <p14:sldId id="361"/>
            <p14:sldId id="362"/>
            <p14:sldId id="372"/>
            <p14:sldId id="373"/>
            <p14:sldId id="374"/>
            <p14:sldId id="375"/>
            <p14:sldId id="344"/>
            <p14:sldId id="342"/>
            <p14:sldId id="3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21"/>
    <a:srgbClr val="996417"/>
    <a:srgbClr val="23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711" autoAdjust="0"/>
  </p:normalViewPr>
  <p:slideViewPr>
    <p:cSldViewPr>
      <p:cViewPr varScale="1">
        <p:scale>
          <a:sx n="69" d="100"/>
          <a:sy n="69" d="100"/>
        </p:scale>
        <p:origin x="-11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2"/>
    </p:cViewPr>
  </p:sorterViewPr>
  <p:notesViewPr>
    <p:cSldViewPr>
      <p:cViewPr varScale="1">
        <p:scale>
          <a:sx n="64" d="100"/>
          <a:sy n="64" d="100"/>
        </p:scale>
        <p:origin x="-128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F2EE4BD-4FCD-124B-8150-E5550366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28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6C3E3E7-B1C5-FB43-A14E-CC4A0709FF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31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1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62935" indent="-293437" defTabSz="965081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73747" indent="-234749" defTabSz="965081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43245" indent="-234749" defTabSz="965081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112744" indent="-234749" defTabSz="965081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82243" indent="-234749" defTabSz="9650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51741" indent="-234749" defTabSz="9650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521240" indent="-234749" defTabSz="9650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90739" indent="-234749" defTabSz="9650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E4231BB-7A80-AB48-A9DA-5EB023A5E040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4144845" y="9121303"/>
            <a:ext cx="3170355" cy="4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3" tIns="48321" rIns="96643" bIns="48321" anchor="b"/>
          <a:lstStyle>
            <a:lvl1pPr defTabSz="966788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940B3659-5610-6943-8647-AAA8007CBFB3}" type="slidenum">
              <a:rPr lang="en-US" sz="1300"/>
              <a:pPr algn="r"/>
              <a:t>1</a:t>
            </a:fld>
            <a:endParaRPr lang="en-US" sz="13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43" tIns="48321" rIns="96643" bIns="48321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5791200" y="0"/>
            <a:ext cx="3352800" cy="2057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0"/>
            <a:ext cx="3352800" cy="20574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11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8"/>
          <a:stretch>
            <a:fillRect/>
          </a:stretch>
        </p:blipFill>
        <p:spPr bwMode="auto">
          <a:xfrm>
            <a:off x="3101975" y="-4763"/>
            <a:ext cx="2689225" cy="207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5600"/>
            <a:ext cx="3352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/>
          <p:cNvSpPr txBox="1">
            <a:spLocks noChangeArrowheads="1"/>
          </p:cNvSpPr>
          <p:nvPr userDrawn="1"/>
        </p:nvSpPr>
        <p:spPr bwMode="auto">
          <a:xfrm>
            <a:off x="152400" y="5943600"/>
            <a:ext cx="8839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1000" b="1" i="1" smtClean="0">
                <a:cs typeface="+mn-cs"/>
              </a:rPr>
              <a:t>The member organizations of the National Public Safety Telecommunications Council are grateful to the Department of Homeland Security's </a:t>
            </a:r>
          </a:p>
          <a:p>
            <a:pPr algn="ctr">
              <a:defRPr/>
            </a:pPr>
            <a:r>
              <a:rPr lang="en-US" altLang="en-US" sz="1000" b="1" i="1" smtClean="0">
                <a:cs typeface="+mn-cs"/>
              </a:rPr>
              <a:t>Science and Technology Directorate, Office for Interoperability and Compatibility (OIC) and the </a:t>
            </a:r>
          </a:p>
          <a:p>
            <a:pPr algn="ctr">
              <a:defRPr/>
            </a:pPr>
            <a:r>
              <a:rPr lang="en-US" altLang="en-US" sz="1000" b="1" i="1" smtClean="0">
                <a:cs typeface="+mn-cs"/>
              </a:rPr>
              <a:t>National Protection and Programs Directorate, Office of Emergency Communications (OEC) </a:t>
            </a:r>
          </a:p>
          <a:p>
            <a:pPr algn="ctr">
              <a:defRPr/>
            </a:pPr>
            <a:r>
              <a:rPr lang="en-US" altLang="en-US" sz="1000" b="1" i="1" smtClean="0">
                <a:cs typeface="+mn-cs"/>
              </a:rPr>
              <a:t>Points of view or opinions expressed are those of the originators and do not necessarily represent the official position </a:t>
            </a:r>
          </a:p>
          <a:p>
            <a:pPr algn="ctr">
              <a:defRPr/>
            </a:pPr>
            <a:r>
              <a:rPr lang="en-US" altLang="en-US" sz="1000" b="1" i="1" smtClean="0">
                <a:cs typeface="+mn-cs"/>
              </a:rPr>
              <a:t>or policies of the U.S. Department of Homeland Security.</a:t>
            </a:r>
          </a:p>
        </p:txBody>
      </p:sp>
      <p:pic>
        <p:nvPicPr>
          <p:cNvPr id="10" name="Picture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5600"/>
            <a:ext cx="3352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5600"/>
            <a:ext cx="3352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34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0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50838"/>
            <a:ext cx="19812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57912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2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5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28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886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86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7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6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7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05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24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75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50838"/>
            <a:ext cx="6781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8"/>
          <p:cNvSpPr>
            <a:spLocks noChangeShapeType="1"/>
          </p:cNvSpPr>
          <p:nvPr userDrawn="1"/>
        </p:nvSpPr>
        <p:spPr bwMode="auto">
          <a:xfrm>
            <a:off x="419100" y="1219200"/>
            <a:ext cx="8229600" cy="0"/>
          </a:xfrm>
          <a:prstGeom prst="line">
            <a:avLst/>
          </a:prstGeom>
          <a:noFill/>
          <a:ln w="28575">
            <a:solidFill>
              <a:srgbClr val="B1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12"/>
          <p:cNvSpPr>
            <a:spLocks noChangeShapeType="1"/>
          </p:cNvSpPr>
          <p:nvPr userDrawn="1"/>
        </p:nvSpPr>
        <p:spPr bwMode="auto">
          <a:xfrm>
            <a:off x="381000" y="6324600"/>
            <a:ext cx="8305800" cy="0"/>
          </a:xfrm>
          <a:prstGeom prst="line">
            <a:avLst/>
          </a:prstGeom>
          <a:noFill/>
          <a:ln w="12700">
            <a:solidFill>
              <a:srgbClr val="B1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14"/>
          <p:cNvSpPr txBox="1">
            <a:spLocks noChangeArrowheads="1"/>
          </p:cNvSpPr>
          <p:nvPr userDrawn="1"/>
        </p:nvSpPr>
        <p:spPr bwMode="auto">
          <a:xfrm>
            <a:off x="1935163" y="6324600"/>
            <a:ext cx="5197475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1000" b="1" i="1" smtClean="0"/>
              <a:t>NPSTC is a federation of organizations whose mission is to improve public safety communications and interoperability through collaborative leadership.</a:t>
            </a:r>
          </a:p>
        </p:txBody>
      </p:sp>
      <p:pic>
        <p:nvPicPr>
          <p:cNvPr id="1031" name="Picture 15" descr="NPSTC_logo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1788"/>
            <a:ext cx="1295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6"/>
          <p:cNvSpPr txBox="1">
            <a:spLocks noChangeArrowheads="1"/>
          </p:cNvSpPr>
          <p:nvPr userDrawn="1"/>
        </p:nvSpPr>
        <p:spPr bwMode="auto">
          <a:xfrm>
            <a:off x="8569325" y="6486525"/>
            <a:ext cx="323850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26A5734-6868-074C-B67B-576CD59E7F88}" type="slidenum">
              <a:rPr lang="en-US" sz="900">
                <a:latin typeface="Arial" charset="0"/>
              </a:rPr>
              <a:pPr/>
              <a:t>‹#›</a:t>
            </a:fld>
            <a:endParaRPr lang="en-US" sz="9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npstc.org/joinToParticipate.j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tc.org/radioPCR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Radio Programming and Management</a:t>
            </a:r>
            <a:br>
              <a:rPr lang="en-US">
                <a:latin typeface="Arial" charset="0"/>
                <a:ea typeface="MS PGothic" charset="0"/>
              </a:rPr>
            </a:br>
            <a:r>
              <a:rPr lang="en-US">
                <a:latin typeface="Arial" charset="0"/>
                <a:ea typeface="MS PGothic" charset="0"/>
              </a:rPr>
              <a:t>(PAM) Tool</a:t>
            </a:r>
          </a:p>
        </p:txBody>
      </p:sp>
      <p:sp>
        <p:nvSpPr>
          <p:cNvPr id="5122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28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APCO Presentation Theater</a:t>
            </a:r>
            <a:endParaRPr lang="en-US" sz="1800" i="1" dirty="0">
              <a:solidFill>
                <a:srgbClr val="FF0000"/>
              </a:solidFill>
              <a:latin typeface="Arial" charset="0"/>
              <a:ea typeface="MS PGothic" charset="0"/>
            </a:endParaRPr>
          </a:p>
          <a:p>
            <a:pPr eaLnBrk="1" hangingPunct="1"/>
            <a:r>
              <a:rPr lang="en-US" b="1" dirty="0" smtClean="0">
                <a:latin typeface="Arial" charset="0"/>
                <a:ea typeface="MS PGothic" charset="0"/>
              </a:rPr>
              <a:t>Tuesday August 5, 2014</a:t>
            </a:r>
            <a:endParaRPr lang="en-US" dirty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  <a:ea typeface="MS PGothic" charset="0"/>
              </a:rPr>
              <a:t>Tom </a:t>
            </a:r>
            <a:r>
              <a:rPr lang="en-US" dirty="0" err="1" smtClean="0">
                <a:latin typeface="Arial" charset="0"/>
                <a:ea typeface="MS PGothic" charset="0"/>
              </a:rPr>
              <a:t>Sorley</a:t>
            </a:r>
            <a:r>
              <a:rPr lang="en-US" dirty="0" smtClean="0">
                <a:latin typeface="Arial" charset="0"/>
                <a:ea typeface="MS PGothic" charset="0"/>
              </a:rPr>
              <a:t>, Co-Chair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  <a:ea typeface="MS PGothic" charset="0"/>
              </a:rPr>
              <a:t>Dan Robinson, Co-Chair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  <a:ea typeface="MS PGothic" charset="0"/>
              </a:rPr>
              <a:t>Scott Glazer</a:t>
            </a:r>
            <a:endParaRPr lang="en-US" dirty="0">
              <a:latin typeface="Arial" charset="0"/>
              <a:ea typeface="MS PGothic" charset="0"/>
            </a:endParaRPr>
          </a:p>
          <a:p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371600"/>
            <a:ext cx="76809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0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Tabs – Mandatory / Optional</a:t>
            </a:r>
          </a:p>
          <a:p>
            <a:r>
              <a:rPr lang="en-US" dirty="0"/>
              <a:t>Mandatory Tab</a:t>
            </a:r>
          </a:p>
          <a:p>
            <a:pPr lvl="1"/>
            <a:r>
              <a:rPr lang="en-US" dirty="0"/>
              <a:t>Channel name show READ ONLY from Optional Tab</a:t>
            </a:r>
          </a:p>
          <a:p>
            <a:pPr lvl="1"/>
            <a:r>
              <a:rPr lang="en-US" dirty="0"/>
              <a:t>3 Sections. Can be expanded for future support (DMR/NXDN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All Conventional</a:t>
            </a:r>
          </a:p>
          <a:p>
            <a:pPr lvl="2"/>
            <a:r>
              <a:rPr lang="en-US" dirty="0"/>
              <a:t>Analog</a:t>
            </a:r>
          </a:p>
          <a:p>
            <a:pPr lvl="2"/>
            <a:r>
              <a:rPr lang="en-US" dirty="0"/>
              <a:t>P25</a:t>
            </a:r>
          </a:p>
          <a:p>
            <a:r>
              <a:rPr lang="en-US" dirty="0"/>
              <a:t>Optional Tab</a:t>
            </a:r>
          </a:p>
          <a:p>
            <a:pPr lvl="1"/>
            <a:r>
              <a:rPr lang="en-US" dirty="0"/>
              <a:t>Channel Name</a:t>
            </a:r>
          </a:p>
          <a:p>
            <a:pPr lvl="1"/>
            <a:r>
              <a:rPr lang="en-US" dirty="0"/>
              <a:t>Analog – MDC1200 ID</a:t>
            </a:r>
          </a:p>
          <a:p>
            <a:pPr lvl="1"/>
            <a:r>
              <a:rPr lang="en-US" dirty="0"/>
              <a:t>P25 - Encryption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0"/>
          <a:stretch/>
        </p:blipFill>
        <p:spPr bwMode="auto">
          <a:xfrm>
            <a:off x="533400" y="1371600"/>
            <a:ext cx="7680960" cy="219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96"/>
          <a:stretch/>
        </p:blipFill>
        <p:spPr bwMode="auto">
          <a:xfrm>
            <a:off x="533400" y="3581400"/>
            <a:ext cx="7680960" cy="24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 bwMode="auto">
          <a:xfrm rot="2796561">
            <a:off x="1965576" y="1124349"/>
            <a:ext cx="762000" cy="914400"/>
          </a:xfrm>
          <a:prstGeom prst="downArrow">
            <a:avLst/>
          </a:prstGeom>
          <a:solidFill>
            <a:srgbClr val="230AB6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Tabs – Mandatory / Optional</a:t>
            </a:r>
          </a:p>
          <a:p>
            <a:r>
              <a:rPr lang="en-US" dirty="0"/>
              <a:t>Mandatory Tab</a:t>
            </a:r>
          </a:p>
          <a:p>
            <a:pPr lvl="1"/>
            <a:r>
              <a:rPr lang="en-US" dirty="0"/>
              <a:t>System Name READ ONLY from Optional Tab</a:t>
            </a:r>
          </a:p>
          <a:p>
            <a:pPr lvl="1"/>
            <a:r>
              <a:rPr lang="en-US" dirty="0"/>
              <a:t>System General – Basic system information</a:t>
            </a:r>
          </a:p>
          <a:p>
            <a:pPr lvl="1"/>
            <a:r>
              <a:rPr lang="en-US" dirty="0"/>
              <a:t>IDEN – Channel ID Plan – 16 IDEN</a:t>
            </a:r>
          </a:p>
          <a:p>
            <a:pPr lvl="1"/>
            <a:r>
              <a:rPr lang="en-US" dirty="0"/>
              <a:t>Control Channels – Can be extended as far as needed</a:t>
            </a:r>
          </a:p>
          <a:p>
            <a:r>
              <a:rPr lang="en-US" dirty="0"/>
              <a:t>Optional Tab</a:t>
            </a:r>
          </a:p>
          <a:p>
            <a:pPr lvl="1"/>
            <a:r>
              <a:rPr lang="en-US" dirty="0"/>
              <a:t>System Name</a:t>
            </a:r>
          </a:p>
          <a:p>
            <a:pPr lvl="1"/>
            <a:r>
              <a:rPr lang="en-US" dirty="0"/>
              <a:t>Full Spectrum Control Channel Scan</a:t>
            </a:r>
          </a:p>
          <a:p>
            <a:pPr lvl="1"/>
            <a:r>
              <a:rPr lang="en-US" dirty="0"/>
              <a:t>Composite Control Channel</a:t>
            </a:r>
          </a:p>
          <a:p>
            <a:pPr lvl="1"/>
            <a:r>
              <a:rPr lang="en-US" dirty="0"/>
              <a:t>System Encryption SLN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5"/>
          <a:stretch/>
        </p:blipFill>
        <p:spPr bwMode="auto">
          <a:xfrm>
            <a:off x="655320" y="1371600"/>
            <a:ext cx="7680960" cy="22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2"/>
          <a:stretch/>
        </p:blipFill>
        <p:spPr bwMode="auto">
          <a:xfrm>
            <a:off x="650174" y="3581400"/>
            <a:ext cx="7711440" cy="265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 bwMode="auto">
          <a:xfrm rot="2796561">
            <a:off x="1660776" y="1243259"/>
            <a:ext cx="762000" cy="9144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Trunked </a:t>
            </a:r>
            <a:r>
              <a:rPr lang="en-US" dirty="0" err="1" smtClean="0"/>
              <a:t>Talkgroup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24800" cy="4953000"/>
          </a:xfrm>
        </p:spPr>
        <p:txBody>
          <a:bodyPr/>
          <a:lstStyle/>
          <a:p>
            <a:r>
              <a:rPr lang="en-US" dirty="0"/>
              <a:t>2 Tabs – Mandatory / Optional</a:t>
            </a:r>
          </a:p>
          <a:p>
            <a:r>
              <a:rPr lang="en-US" dirty="0"/>
              <a:t>Mandatory Tab</a:t>
            </a:r>
          </a:p>
          <a:p>
            <a:pPr lvl="1"/>
            <a:r>
              <a:rPr lang="en-US" dirty="0" err="1"/>
              <a:t>Talkgroup</a:t>
            </a:r>
            <a:r>
              <a:rPr lang="en-US" dirty="0"/>
              <a:t> Name READ ONLY from Optional Tab</a:t>
            </a:r>
          </a:p>
          <a:p>
            <a:pPr lvl="1"/>
            <a:r>
              <a:rPr lang="en-US" dirty="0"/>
              <a:t>System ID – </a:t>
            </a:r>
            <a:r>
              <a:rPr lang="en-US" dirty="0">
                <a:solidFill>
                  <a:srgbClr val="FF0000"/>
                </a:solidFill>
              </a:rPr>
              <a:t>This refers to the System ID number on the Trunked System Mandatory Tab</a:t>
            </a:r>
          </a:p>
          <a:p>
            <a:pPr lvl="1"/>
            <a:r>
              <a:rPr lang="en-US" dirty="0" err="1"/>
              <a:t>Talkgroup</a:t>
            </a:r>
            <a:r>
              <a:rPr lang="en-US" dirty="0"/>
              <a:t> ID in Hex</a:t>
            </a:r>
          </a:p>
          <a:p>
            <a:r>
              <a:rPr lang="en-US" dirty="0"/>
              <a:t>Optional Tab</a:t>
            </a:r>
          </a:p>
          <a:p>
            <a:pPr lvl="1"/>
            <a:r>
              <a:rPr lang="en-US" dirty="0" err="1"/>
              <a:t>Talkgroup</a:t>
            </a:r>
            <a:r>
              <a:rPr lang="en-US" dirty="0"/>
              <a:t> Name</a:t>
            </a:r>
          </a:p>
          <a:p>
            <a:pPr lvl="1"/>
            <a:r>
              <a:rPr lang="en-US" dirty="0"/>
              <a:t>Encryption</a:t>
            </a:r>
          </a:p>
          <a:p>
            <a:pPr lvl="1"/>
            <a:r>
              <a:rPr lang="en-US" dirty="0"/>
              <a:t>PTT Type</a:t>
            </a:r>
          </a:p>
          <a:p>
            <a:pPr lvl="1"/>
            <a:r>
              <a:rPr lang="en-US" dirty="0" err="1"/>
              <a:t>Failsoft</a:t>
            </a:r>
            <a:endParaRPr lang="en-US" dirty="0"/>
          </a:p>
          <a:p>
            <a:pPr lvl="1"/>
            <a:r>
              <a:rPr lang="en-US" dirty="0"/>
              <a:t>Announcement </a:t>
            </a:r>
            <a:r>
              <a:rPr lang="en-US" dirty="0" err="1"/>
              <a:t>Talkgroup</a:t>
            </a:r>
            <a:endParaRPr lang="en-US" dirty="0"/>
          </a:p>
          <a:p>
            <a:pPr lvl="1"/>
            <a:r>
              <a:rPr lang="en-US" dirty="0"/>
              <a:t>ISSI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Trunked </a:t>
            </a:r>
            <a:r>
              <a:rPr lang="en-US" dirty="0" err="1" smtClean="0"/>
              <a:t>Talkgroup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71"/>
          <a:stretch/>
        </p:blipFill>
        <p:spPr bwMode="auto">
          <a:xfrm>
            <a:off x="655320" y="1371600"/>
            <a:ext cx="7680960" cy="246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17"/>
          <a:stretch/>
        </p:blipFill>
        <p:spPr bwMode="auto">
          <a:xfrm>
            <a:off x="654132" y="3810001"/>
            <a:ext cx="7696200" cy="231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 bwMode="auto">
          <a:xfrm rot="2796561">
            <a:off x="3413377" y="1124351"/>
            <a:ext cx="762000" cy="9144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2796561">
            <a:off x="2041777" y="1276749"/>
            <a:ext cx="762000" cy="914400"/>
          </a:xfrm>
          <a:prstGeom prst="downArrow">
            <a:avLst/>
          </a:prstGeom>
          <a:solidFill>
            <a:srgbClr val="230AB6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unlimited number of Zones</a:t>
            </a:r>
          </a:p>
          <a:p>
            <a:r>
              <a:rPr lang="en-US" dirty="0"/>
              <a:t>Supports unlimited number of Channels per Zone</a:t>
            </a:r>
          </a:p>
          <a:p>
            <a:r>
              <a:rPr lang="en-US" dirty="0"/>
              <a:t>Zone name is </a:t>
            </a:r>
            <a:r>
              <a:rPr lang="en-US" dirty="0">
                <a:solidFill>
                  <a:srgbClr val="FF0000"/>
                </a:solidFill>
              </a:rPr>
              <a:t>OPTIONAL</a:t>
            </a:r>
          </a:p>
          <a:p>
            <a:r>
              <a:rPr lang="en-US" dirty="0"/>
              <a:t>Channel/</a:t>
            </a:r>
            <a:r>
              <a:rPr lang="en-US" dirty="0" err="1"/>
              <a:t>Talkgroup</a:t>
            </a:r>
            <a:r>
              <a:rPr lang="en-US" dirty="0"/>
              <a:t> assignment is done as follows:</a:t>
            </a:r>
          </a:p>
          <a:p>
            <a:pPr lvl="1"/>
            <a:r>
              <a:rPr lang="en-US" dirty="0"/>
              <a:t>Channel 1        = C1  </a:t>
            </a:r>
          </a:p>
          <a:p>
            <a:pPr lvl="1"/>
            <a:r>
              <a:rPr lang="en-US" dirty="0" err="1"/>
              <a:t>Talkgroup</a:t>
            </a:r>
            <a:r>
              <a:rPr lang="en-US" dirty="0"/>
              <a:t> 4     = T4</a:t>
            </a:r>
          </a:p>
          <a:p>
            <a:pPr lvl="1"/>
            <a:r>
              <a:rPr lang="en-US" dirty="0" smtClean="0"/>
              <a:t>Channels and </a:t>
            </a:r>
            <a:r>
              <a:rPr lang="en-US" dirty="0" err="1" smtClean="0"/>
              <a:t>Talkgroups</a:t>
            </a:r>
            <a:r>
              <a:rPr lang="en-US" dirty="0" smtClean="0"/>
              <a:t> are referenced from Conventional Mandatory and </a:t>
            </a:r>
            <a:r>
              <a:rPr lang="en-US" dirty="0" err="1" smtClean="0"/>
              <a:t>Talkgroup</a:t>
            </a:r>
            <a:r>
              <a:rPr lang="en-US" dirty="0" smtClean="0"/>
              <a:t> Mandatory Tabs</a:t>
            </a:r>
          </a:p>
          <a:p>
            <a:pPr lvl="1"/>
            <a:r>
              <a:rPr lang="en-US" dirty="0" smtClean="0"/>
              <a:t>Optional </a:t>
            </a:r>
            <a:r>
              <a:rPr lang="en-US" dirty="0"/>
              <a:t>Channel/</a:t>
            </a:r>
            <a:r>
              <a:rPr lang="en-US" dirty="0" err="1"/>
              <a:t>Talkgroup</a:t>
            </a:r>
            <a:r>
              <a:rPr lang="en-US" dirty="0"/>
              <a:t> Names are defined on the Channel Optional and </a:t>
            </a:r>
            <a:r>
              <a:rPr lang="en-US" dirty="0" err="1"/>
              <a:t>Talkgroup</a:t>
            </a:r>
            <a:r>
              <a:rPr lang="en-US" dirty="0"/>
              <a:t> Optional Tabs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Plan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93" b="41805"/>
          <a:stretch/>
        </p:blipFill>
        <p:spPr bwMode="auto">
          <a:xfrm>
            <a:off x="655320" y="1371600"/>
            <a:ext cx="780288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Down Arrow 6"/>
          <p:cNvSpPr/>
          <p:nvPr/>
        </p:nvSpPr>
        <p:spPr bwMode="auto">
          <a:xfrm rot="7912113">
            <a:off x="2728356" y="2722468"/>
            <a:ext cx="762000" cy="914400"/>
          </a:xfrm>
          <a:prstGeom prst="downArrow">
            <a:avLst/>
          </a:prstGeom>
          <a:solidFill>
            <a:srgbClr val="230AB6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7912113">
            <a:off x="3917867" y="3713069"/>
            <a:ext cx="762000" cy="914400"/>
          </a:xfrm>
          <a:prstGeom prst="downArrow">
            <a:avLst/>
          </a:prstGeom>
          <a:solidFill>
            <a:srgbClr val="230AB6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371600"/>
            <a:ext cx="76809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Background 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Arial" charset="0"/>
                <a:ea typeface="MS PGothic" charset="0"/>
              </a:rPr>
              <a:t>May 2011</a:t>
            </a:r>
            <a:r>
              <a:rPr lang="en-US" dirty="0">
                <a:latin typeface="Arial" charset="0"/>
                <a:ea typeface="MS PGothic" charset="0"/>
              </a:rPr>
              <a:t>, NPSTC Radio Programming Compatibility Requirements (Radio PCR) working group </a:t>
            </a:r>
            <a:r>
              <a:rPr lang="en-US" dirty="0" smtClean="0">
                <a:latin typeface="Arial" charset="0"/>
                <a:ea typeface="MS PGothic" charset="0"/>
              </a:rPr>
              <a:t>created to address programming </a:t>
            </a:r>
            <a:r>
              <a:rPr lang="en-US" dirty="0">
                <a:latin typeface="Arial" charset="0"/>
                <a:ea typeface="MS PGothic" charset="0"/>
              </a:rPr>
              <a:t>incompatibility between various manufacturers radios for interoperability</a:t>
            </a:r>
          </a:p>
          <a:p>
            <a:r>
              <a:rPr lang="en-US" i="1" dirty="0">
                <a:latin typeface="Arial" charset="0"/>
                <a:ea typeface="MS PGothic" charset="0"/>
              </a:rPr>
              <a:t>2012/2013</a:t>
            </a:r>
            <a:r>
              <a:rPr lang="en-US" dirty="0">
                <a:latin typeface="Arial" charset="0"/>
                <a:ea typeface="MS PGothic" charset="0"/>
              </a:rPr>
              <a:t>, </a:t>
            </a:r>
            <a:r>
              <a:rPr lang="en-US" dirty="0" smtClean="0">
                <a:latin typeface="Arial" charset="0"/>
                <a:ea typeface="MS PGothic" charset="0"/>
              </a:rPr>
              <a:t>Excel </a:t>
            </a:r>
            <a:r>
              <a:rPr lang="en-US" dirty="0">
                <a:latin typeface="Arial" charset="0"/>
                <a:ea typeface="MS PGothic" charset="0"/>
              </a:rPr>
              <a:t>tool designed to address import/export from vendor software</a:t>
            </a:r>
          </a:p>
          <a:p>
            <a:r>
              <a:rPr lang="en-US" i="1" dirty="0">
                <a:latin typeface="Arial" charset="0"/>
                <a:ea typeface="MS PGothic" charset="0"/>
              </a:rPr>
              <a:t>August 2013</a:t>
            </a:r>
            <a:r>
              <a:rPr lang="en-US" dirty="0">
                <a:latin typeface="Arial" charset="0"/>
                <a:ea typeface="MS PGothic" charset="0"/>
              </a:rPr>
              <a:t>, Demonstration using the spreadsheet at the 79</a:t>
            </a:r>
            <a:r>
              <a:rPr lang="en-US" baseline="30000" dirty="0">
                <a:latin typeface="Arial" charset="0"/>
                <a:ea typeface="MS PGothic" charset="0"/>
              </a:rPr>
              <a:t>th</a:t>
            </a:r>
            <a:r>
              <a:rPr lang="en-US" dirty="0">
                <a:latin typeface="Arial" charset="0"/>
                <a:ea typeface="MS PGothic" charset="0"/>
              </a:rPr>
              <a:t> Annual APCO Conference </a:t>
            </a:r>
          </a:p>
          <a:p>
            <a:r>
              <a:rPr lang="en-US" i="1" dirty="0">
                <a:latin typeface="Arial" charset="0"/>
                <a:ea typeface="MS PGothic" charset="0"/>
              </a:rPr>
              <a:t>December 2013, </a:t>
            </a:r>
            <a:r>
              <a:rPr lang="en-US" dirty="0">
                <a:latin typeface="Arial" charset="0"/>
                <a:ea typeface="MS PGothic" charset="0"/>
              </a:rPr>
              <a:t>Public Safety Testing and Feedback</a:t>
            </a:r>
          </a:p>
          <a:p>
            <a:r>
              <a:rPr lang="en-US" i="1" dirty="0">
                <a:latin typeface="Arial" charset="0"/>
                <a:ea typeface="MS PGothic" charset="0"/>
              </a:rPr>
              <a:t>March 2014</a:t>
            </a:r>
            <a:r>
              <a:rPr lang="en-US" dirty="0">
                <a:latin typeface="Arial" charset="0"/>
                <a:ea typeface="MS PGothic" charset="0"/>
              </a:rPr>
              <a:t>, NPSTC’s Governing Board approved the Programming and Management (PAM) Tool</a:t>
            </a:r>
          </a:p>
          <a:p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Entire NIFOG included</a:t>
            </a:r>
          </a:p>
          <a:p>
            <a:r>
              <a:rPr lang="en-US" dirty="0"/>
              <a:t>Ready to cut and paste to Conventional Tabs</a:t>
            </a:r>
          </a:p>
          <a:p>
            <a:pPr lvl="1"/>
            <a:r>
              <a:rPr lang="en-US" dirty="0"/>
              <a:t>Set up in 3 Sections</a:t>
            </a:r>
          </a:p>
          <a:p>
            <a:pPr lvl="2"/>
            <a:r>
              <a:rPr lang="en-US" dirty="0"/>
              <a:t>1 – Reference information. Do not </a:t>
            </a:r>
            <a:r>
              <a:rPr lang="en-US" dirty="0" smtClean="0"/>
              <a:t>cut </a:t>
            </a:r>
            <a:r>
              <a:rPr lang="en-US" dirty="0"/>
              <a:t>and paste. </a:t>
            </a:r>
          </a:p>
          <a:p>
            <a:pPr lvl="2"/>
            <a:r>
              <a:rPr lang="en-US" dirty="0"/>
              <a:t>2 – Channel Name. Cut and paste on Conventional Optional Tab</a:t>
            </a:r>
          </a:p>
          <a:p>
            <a:pPr lvl="2"/>
            <a:r>
              <a:rPr lang="en-US" dirty="0"/>
              <a:t>3 – Channel Details. Cut and paste on Conventional Mandatory Tab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NIFOG Tabs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NIFOG – All channels from NIFOG in same order as NIFOG</a:t>
            </a:r>
          </a:p>
          <a:p>
            <a:r>
              <a:rPr lang="en-US" dirty="0"/>
              <a:t>NIFOG in Order – All channels in naming order</a:t>
            </a:r>
          </a:p>
          <a:p>
            <a:r>
              <a:rPr lang="en-US" dirty="0"/>
              <a:t>VHF – Divided in to VHF Lo and VHF</a:t>
            </a:r>
          </a:p>
          <a:p>
            <a:pPr lvl="1"/>
            <a:r>
              <a:rPr lang="en-US" dirty="0"/>
              <a:t>VHF Broken in to ALL and by type</a:t>
            </a:r>
          </a:p>
          <a:p>
            <a:r>
              <a:rPr lang="en-US" dirty="0"/>
              <a:t>UHF – Divided in to ALL and by type</a:t>
            </a:r>
          </a:p>
          <a:p>
            <a:r>
              <a:rPr lang="en-US" dirty="0"/>
              <a:t>700/800 – Divided in to ALL, 700 and 800</a:t>
            </a:r>
          </a:p>
          <a:p>
            <a:r>
              <a:rPr lang="en-US" dirty="0"/>
              <a:t>Weather</a:t>
            </a:r>
          </a:p>
          <a:p>
            <a:r>
              <a:rPr lang="en-US" dirty="0"/>
              <a:t>Marine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NIFOG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371600"/>
            <a:ext cx="76809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Single Conventional Channel</a:t>
            </a:r>
          </a:p>
          <a:p>
            <a:r>
              <a:rPr lang="en-US" dirty="0" smtClean="0"/>
              <a:t>View Single Trunked System</a:t>
            </a:r>
          </a:p>
          <a:p>
            <a:r>
              <a:rPr lang="en-US" dirty="0" smtClean="0"/>
              <a:t>View Single Trunked </a:t>
            </a:r>
            <a:r>
              <a:rPr lang="en-US" dirty="0" err="1" smtClean="0"/>
              <a:t>Talkgroup</a:t>
            </a:r>
            <a:endParaRPr lang="en-US" dirty="0" smtClean="0"/>
          </a:p>
          <a:p>
            <a:pPr lvl="1"/>
            <a:r>
              <a:rPr lang="en-US" dirty="0" smtClean="0"/>
              <a:t>Drop down to select items</a:t>
            </a:r>
          </a:p>
          <a:p>
            <a:r>
              <a:rPr lang="en-US" dirty="0" smtClean="0"/>
              <a:t>IC205/217 Integration</a:t>
            </a:r>
          </a:p>
          <a:p>
            <a:pPr lvl="1"/>
            <a:r>
              <a:rPr lang="en-US" dirty="0" smtClean="0"/>
              <a:t>Drop down selection and population from PAM Tool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Single Conventional Channel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371600"/>
            <a:ext cx="76809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5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Single Trunked System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371600"/>
            <a:ext cx="76809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4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Single Trunked </a:t>
            </a:r>
            <a:r>
              <a:rPr lang="en-US" dirty="0" err="1" smtClean="0"/>
              <a:t>Talkgroup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371600"/>
            <a:ext cx="76809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6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IC205 Integration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371600"/>
            <a:ext cx="76809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2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Future Initiatives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Automation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of single channel/system/talk group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tab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Automation of IC205/IC217 integration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Integration into All Hazards COML/COMT curriculum and training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Integration in to CASM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Event / Response Demos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Conference Demos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User Training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Distribution – Responder Toolkit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Tool for download on Public Safety Tools websit</a:t>
            </a:r>
            <a:r>
              <a:rPr lang="en-US" dirty="0">
                <a:latin typeface="Arial" charset="0"/>
                <a:ea typeface="MS PGothic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Continued Development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Users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Download the Tool and start to use it.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Pre-populate the Tool for local and regional area similar to IC217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Regularly use tool in response and with programming </a:t>
            </a:r>
            <a:r>
              <a:rPr lang="en-US" dirty="0" smtClean="0">
                <a:latin typeface="Arial" charset="0"/>
                <a:ea typeface="MS PGothic" charset="0"/>
              </a:rPr>
              <a:t>software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Manufacturers  </a:t>
            </a:r>
          </a:p>
          <a:p>
            <a:pPr lvl="1"/>
            <a:r>
              <a:rPr lang="en-US" dirty="0" smtClean="0">
                <a:latin typeface="Arial" charset="0"/>
                <a:ea typeface="MS PGothic" charset="0"/>
              </a:rPr>
              <a:t>Continue </a:t>
            </a:r>
            <a:r>
              <a:rPr lang="en-US" dirty="0">
                <a:latin typeface="Arial" charset="0"/>
                <a:ea typeface="MS PGothic" charset="0"/>
              </a:rPr>
              <a:t>development and implementation of export/import to the Tool from vendor </a:t>
            </a:r>
            <a:r>
              <a:rPr lang="en-US" dirty="0" smtClean="0">
                <a:latin typeface="Arial" charset="0"/>
                <a:ea typeface="MS PGothic" charset="0"/>
              </a:rPr>
              <a:t>software.</a:t>
            </a:r>
            <a:endParaRPr lang="en-US" u="sng" dirty="0">
              <a:latin typeface="Arial" charset="0"/>
              <a:ea typeface="MS PGothic" charset="0"/>
            </a:endParaRPr>
          </a:p>
          <a:p>
            <a:r>
              <a:rPr lang="en-US" dirty="0" smtClean="0">
                <a:latin typeface="Arial" charset="0"/>
                <a:ea typeface="MS PGothic" charset="0"/>
              </a:rPr>
              <a:t>Volunteer for the Committee</a:t>
            </a:r>
          </a:p>
          <a:p>
            <a:pPr lvl="1"/>
            <a:r>
              <a:rPr lang="en-US" dirty="0">
                <a:latin typeface="Arial" charset="0"/>
                <a:ea typeface="MS PGothic" charset="0"/>
                <a:hlinkClick r:id="rId2"/>
              </a:rPr>
              <a:t>http://npstc.org/</a:t>
            </a:r>
            <a:r>
              <a:rPr lang="en-US" dirty="0" smtClean="0">
                <a:latin typeface="Arial" charset="0"/>
                <a:ea typeface="MS PGothic" charset="0"/>
                <a:hlinkClick r:id="rId2"/>
              </a:rPr>
              <a:t>joinToParticipate.jsp</a:t>
            </a:r>
            <a:endParaRPr lang="en-US" dirty="0" smtClean="0">
              <a:latin typeface="Arial" charset="0"/>
              <a:ea typeface="MS PGothic" charset="0"/>
            </a:endParaRPr>
          </a:p>
          <a:p>
            <a:pPr lvl="1"/>
            <a:endParaRPr lang="en-US" dirty="0">
              <a:latin typeface="Arial" charset="0"/>
              <a:ea typeface="MS PGothic" charset="0"/>
            </a:endParaRPr>
          </a:p>
          <a:p>
            <a:pPr lvl="1"/>
            <a:endParaRPr lang="en-US" dirty="0">
              <a:latin typeface="Arial" charset="0"/>
              <a:ea typeface="MS PGothic" charset="0"/>
            </a:endParaRPr>
          </a:p>
          <a:p>
            <a:pPr lvl="1"/>
            <a:endParaRPr lang="en-US" dirty="0" smtClean="0">
              <a:latin typeface="Arial" charset="0"/>
              <a:ea typeface="MS PGothic" charset="0"/>
            </a:endParaRPr>
          </a:p>
          <a:p>
            <a:pPr lvl="1"/>
            <a:endParaRPr lang="en-US" dirty="0">
              <a:latin typeface="Arial" charset="0"/>
              <a:ea typeface="MS PGothic" charset="0"/>
            </a:endParaRPr>
          </a:p>
          <a:p>
            <a:pPr lvl="1"/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PAM Tool Development Participants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Radio Programming Compatibility Requirements (Radio PCR) Working Group under NPSTC Technology Committee</a:t>
            </a:r>
          </a:p>
          <a:p>
            <a:pPr lvl="1"/>
            <a:r>
              <a:rPr lang="en-US" b="1" i="1" dirty="0">
                <a:latin typeface="Arial" charset="0"/>
                <a:ea typeface="MS PGothic" charset="0"/>
              </a:rPr>
              <a:t>Co-</a:t>
            </a:r>
            <a:r>
              <a:rPr lang="en-US" b="1" i="1" dirty="0" smtClean="0">
                <a:latin typeface="Arial" charset="0"/>
                <a:ea typeface="MS PGothic" charset="0"/>
              </a:rPr>
              <a:t>Chairs (New)</a:t>
            </a:r>
            <a:r>
              <a:rPr lang="en-US" dirty="0">
                <a:latin typeface="Arial" charset="0"/>
                <a:ea typeface="MS PGothic" charset="0"/>
              </a:rPr>
              <a:t>  </a:t>
            </a:r>
            <a:r>
              <a:rPr lang="en-US" dirty="0" smtClean="0">
                <a:latin typeface="Arial" charset="0"/>
                <a:ea typeface="MS PGothic" charset="0"/>
              </a:rPr>
              <a:t>Dan Robinson and </a:t>
            </a:r>
            <a:r>
              <a:rPr lang="en-US" dirty="0">
                <a:latin typeface="Arial" charset="0"/>
                <a:ea typeface="MS PGothic" charset="0"/>
              </a:rPr>
              <a:t>Tom </a:t>
            </a:r>
            <a:r>
              <a:rPr lang="en-US" dirty="0" err="1">
                <a:latin typeface="Arial" charset="0"/>
                <a:ea typeface="MS PGothic" charset="0"/>
              </a:rPr>
              <a:t>Sorley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b="1" i="1" dirty="0" smtClean="0">
                <a:latin typeface="Arial" charset="0"/>
                <a:ea typeface="MS PGothic" charset="0"/>
              </a:rPr>
              <a:t>User group participants  </a:t>
            </a:r>
            <a:r>
              <a:rPr lang="en-US" dirty="0" smtClean="0">
                <a:latin typeface="Arial" charset="0"/>
                <a:ea typeface="MS PGothic" charset="0"/>
              </a:rPr>
              <a:t>Kenneth </a:t>
            </a:r>
            <a:r>
              <a:rPr lang="en-US" dirty="0">
                <a:latin typeface="Arial" charset="0"/>
                <a:ea typeface="MS PGothic" charset="0"/>
              </a:rPr>
              <a:t>Link, Paul Roberts</a:t>
            </a:r>
            <a:r>
              <a:rPr lang="en-US" dirty="0" smtClean="0">
                <a:latin typeface="Arial" charset="0"/>
                <a:ea typeface="MS PGothic" charset="0"/>
              </a:rPr>
              <a:t>, </a:t>
            </a:r>
            <a:r>
              <a:rPr lang="en-US" dirty="0">
                <a:latin typeface="Arial" charset="0"/>
                <a:ea typeface="MS PGothic" charset="0"/>
              </a:rPr>
              <a:t>Scott </a:t>
            </a:r>
            <a:r>
              <a:rPr lang="en-US" dirty="0" smtClean="0">
                <a:latin typeface="Arial" charset="0"/>
                <a:ea typeface="MS PGothic" charset="0"/>
              </a:rPr>
              <a:t>Glazer, Pam Montanari </a:t>
            </a:r>
            <a:r>
              <a:rPr lang="en-US" dirty="0">
                <a:latin typeface="Arial" charset="0"/>
                <a:ea typeface="MS PGothic" charset="0"/>
              </a:rPr>
              <a:t>and many others</a:t>
            </a:r>
          </a:p>
          <a:p>
            <a:pPr lvl="1"/>
            <a:r>
              <a:rPr lang="en-US" b="1" i="1" dirty="0" smtClean="0">
                <a:latin typeface="Arial" charset="0"/>
                <a:ea typeface="MS PGothic" charset="0"/>
              </a:rPr>
              <a:t>Manufacturers</a:t>
            </a:r>
            <a:r>
              <a:rPr lang="en-US" i="1" dirty="0">
                <a:latin typeface="Arial" charset="0"/>
                <a:ea typeface="MS PGothic" charset="0"/>
              </a:rPr>
              <a:t> </a:t>
            </a:r>
            <a:r>
              <a:rPr lang="en-US" dirty="0" smtClean="0">
                <a:latin typeface="Arial" charset="0"/>
                <a:ea typeface="MS PGothic" charset="0"/>
              </a:rPr>
              <a:t> </a:t>
            </a:r>
            <a:r>
              <a:rPr lang="en-US" dirty="0">
                <a:latin typeface="Arial" charset="0"/>
                <a:ea typeface="MS PGothic" charset="0"/>
              </a:rPr>
              <a:t>Motorola Solutions, Harris, EF Johnson, </a:t>
            </a:r>
            <a:r>
              <a:rPr lang="en-US" dirty="0" err="1">
                <a:latin typeface="Arial" charset="0"/>
                <a:ea typeface="MS PGothic" charset="0"/>
              </a:rPr>
              <a:t>Icom</a:t>
            </a:r>
            <a:r>
              <a:rPr lang="en-US" dirty="0">
                <a:latin typeface="Arial" charset="0"/>
                <a:ea typeface="MS PGothic" charset="0"/>
              </a:rPr>
              <a:t> America, Kenwood, Thales, RELM Wireless, </a:t>
            </a:r>
            <a:r>
              <a:rPr lang="en-US" dirty="0" smtClean="0">
                <a:latin typeface="Arial" charset="0"/>
                <a:ea typeface="MS PGothic" charset="0"/>
              </a:rPr>
              <a:t>Midland and </a:t>
            </a:r>
            <a:r>
              <a:rPr lang="en-US" dirty="0" err="1">
                <a:latin typeface="Arial" charset="0"/>
                <a:ea typeface="MS PGothic" charset="0"/>
              </a:rPr>
              <a:t>Tait</a:t>
            </a:r>
            <a:r>
              <a:rPr lang="en-US" dirty="0">
                <a:latin typeface="Arial" charset="0"/>
                <a:ea typeface="MS PGothic" charset="0"/>
              </a:rPr>
              <a:t> Communication</a:t>
            </a:r>
          </a:p>
        </p:txBody>
      </p:sp>
      <p:pic>
        <p:nvPicPr>
          <p:cNvPr id="9219" name="Picture 3" descr="pcr-demo-iwce-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317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4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US">
              <a:latin typeface="Arial" charset="0"/>
              <a:ea typeface="MS PGothic" charset="0"/>
            </a:endParaRPr>
          </a:p>
          <a:p>
            <a:pPr marL="0" indent="0" algn="ctr">
              <a:buFontTx/>
              <a:buNone/>
            </a:pPr>
            <a:endParaRPr lang="en-US">
              <a:latin typeface="Arial" charset="0"/>
              <a:ea typeface="MS PGothic" charset="0"/>
            </a:endParaRPr>
          </a:p>
          <a:p>
            <a:pPr marL="0" indent="0" algn="ctr">
              <a:buFontTx/>
              <a:buNone/>
            </a:pPr>
            <a:endParaRPr lang="en-US">
              <a:latin typeface="Arial" charset="0"/>
              <a:ea typeface="MS PGothic" charset="0"/>
            </a:endParaRPr>
          </a:p>
          <a:p>
            <a:pPr marL="0" indent="0" algn="ctr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Question or Comments?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US" dirty="0" smtClean="0">
                <a:latin typeface="Arial" charset="0"/>
                <a:ea typeface="MS PGothic" charset="0"/>
              </a:rPr>
              <a:t>Tool designed </a:t>
            </a:r>
            <a:r>
              <a:rPr lang="en-US" dirty="0">
                <a:latin typeface="Arial" charset="0"/>
                <a:ea typeface="MS PGothic" charset="0"/>
              </a:rPr>
              <a:t>to assist with programming different vendor radio in an interoperability situation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User must already have vendor programming software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User must know how to use vendor software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Provides basic level of interoperability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Can be pre-populated prior to event 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Provides an inter-vendor glossary of terms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Does not provide authorization for </a:t>
            </a:r>
            <a:r>
              <a:rPr lang="en-US" dirty="0" err="1">
                <a:latin typeface="Arial" charset="0"/>
                <a:ea typeface="MS PGothic" charset="0"/>
              </a:rPr>
              <a:t>trunking</a:t>
            </a:r>
            <a:r>
              <a:rPr lang="en-US" dirty="0">
                <a:latin typeface="Arial" charset="0"/>
                <a:ea typeface="MS PGothic" charset="0"/>
              </a:rPr>
              <a:t> programming, only provides information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Fixed data set allows vendor to develop import/export function into vendor software while allowing user interface to grow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Will be version release controlled</a:t>
            </a:r>
          </a:p>
          <a:p>
            <a:pPr lvl="1"/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 Tool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PAM Tool 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Current Release Features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R</a:t>
            </a:r>
            <a:r>
              <a:rPr lang="en-US" dirty="0" smtClean="0">
                <a:latin typeface="Arial" charset="0"/>
                <a:ea typeface="MS PGothic" charset="0"/>
              </a:rPr>
              <a:t>elease A3 </a:t>
            </a:r>
            <a:r>
              <a:rPr lang="en-US" dirty="0">
                <a:latin typeface="Arial" charset="0"/>
                <a:ea typeface="MS PGothic" charset="0"/>
              </a:rPr>
              <a:t>available, </a:t>
            </a:r>
            <a:r>
              <a:rPr lang="en-US" dirty="0">
                <a:latin typeface="Arial" charset="0"/>
                <a:ea typeface="MS PGothic" charset="0"/>
                <a:hlinkClick r:id="rId2"/>
              </a:rPr>
              <a:t>www.npstc.org/radioPCR.org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Raw Data Set, defined and locked to allow vendors to start development and implementation of export/import capabilities in vendor programming </a:t>
            </a:r>
            <a:r>
              <a:rPr lang="en-US" dirty="0" smtClean="0">
                <a:latin typeface="Arial" charset="0"/>
                <a:ea typeface="MS PGothic" charset="0"/>
              </a:rPr>
              <a:t>software</a:t>
            </a:r>
          </a:p>
          <a:p>
            <a:pPr lvl="1"/>
            <a:r>
              <a:rPr lang="en-US" dirty="0" smtClean="0">
                <a:latin typeface="Arial" charset="0"/>
                <a:ea typeface="MS PGothic" charset="0"/>
              </a:rPr>
              <a:t>Integrated NIFOG Information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Manual data entry 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Support for Conventional Analog, Conventional P25 and P25 </a:t>
            </a:r>
            <a:r>
              <a:rPr lang="en-US" dirty="0" err="1">
                <a:latin typeface="Arial" charset="0"/>
                <a:ea typeface="MS PGothic" charset="0"/>
              </a:rPr>
              <a:t>Trunking</a:t>
            </a:r>
            <a:r>
              <a:rPr lang="en-US" dirty="0">
                <a:latin typeface="Arial" charset="0"/>
                <a:ea typeface="MS PGothic" charset="0"/>
              </a:rPr>
              <a:t> (Phase 1 and 2)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Multi-vendor cross reference of terms for programming fields</a:t>
            </a:r>
          </a:p>
          <a:p>
            <a:pPr lvl="1"/>
            <a:endParaRPr lang="en-US" dirty="0">
              <a:latin typeface="Arial" charset="0"/>
              <a:ea typeface="MS PGothic" charset="0"/>
            </a:endParaRPr>
          </a:p>
          <a:p>
            <a:pPr lvl="1"/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 Tool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intent of  this tool is for coordination of data to facilitate an interoperable event.</a:t>
            </a:r>
          </a:p>
          <a:p>
            <a:r>
              <a:rPr lang="en-US" dirty="0" smtClean="0"/>
              <a:t>This tool is not designed to be used for large scale system fleet programming.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2"/>
          <a:stretch/>
        </p:blipFill>
        <p:spPr bwMode="auto">
          <a:xfrm>
            <a:off x="381000" y="4797630"/>
            <a:ext cx="8382000" cy="87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600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Easy to navigate color coded 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Work in left to right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Divided in to Mandatory Optional</a:t>
            </a:r>
            <a:endParaRPr lang="en-US" sz="2400" dirty="0">
              <a:latin typeface="+mn-lt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914400" y="3810000"/>
            <a:ext cx="533400" cy="762000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3657600" y="3810000"/>
            <a:ext cx="533400" cy="76200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6248400" y="3810000"/>
            <a:ext cx="533400" cy="762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1828800" y="3810000"/>
            <a:ext cx="533400" cy="7620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 Layout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Instructions </a:t>
            </a:r>
          </a:p>
          <a:p>
            <a:r>
              <a:rPr lang="en-US" sz="1800" dirty="0" smtClean="0"/>
              <a:t>Manufacturer Conversion Sheet</a:t>
            </a:r>
          </a:p>
          <a:p>
            <a:r>
              <a:rPr lang="en-US" sz="1800" dirty="0" smtClean="0"/>
              <a:t>Conventional </a:t>
            </a:r>
          </a:p>
          <a:p>
            <a:pPr lvl="1"/>
            <a:r>
              <a:rPr lang="en-US" sz="1600" dirty="0" smtClean="0"/>
              <a:t>Mandatory</a:t>
            </a:r>
          </a:p>
          <a:p>
            <a:pPr lvl="1"/>
            <a:r>
              <a:rPr lang="en-US" sz="1600" dirty="0" smtClean="0"/>
              <a:t>Optional</a:t>
            </a:r>
          </a:p>
          <a:p>
            <a:r>
              <a:rPr lang="en-US" sz="1800" dirty="0" smtClean="0"/>
              <a:t>Trunked </a:t>
            </a:r>
          </a:p>
          <a:p>
            <a:pPr lvl="1"/>
            <a:r>
              <a:rPr lang="en-US" sz="1600" dirty="0" smtClean="0"/>
              <a:t>System Mandatory</a:t>
            </a:r>
          </a:p>
          <a:p>
            <a:pPr lvl="1"/>
            <a:r>
              <a:rPr lang="en-US" sz="1600" dirty="0" err="1" smtClean="0"/>
              <a:t>Talkgroup</a:t>
            </a:r>
            <a:r>
              <a:rPr lang="en-US" sz="1600" dirty="0" smtClean="0"/>
              <a:t> Mandatory</a:t>
            </a:r>
          </a:p>
          <a:p>
            <a:pPr lvl="1"/>
            <a:r>
              <a:rPr lang="en-US" sz="1600" dirty="0" smtClean="0"/>
              <a:t>System Optional</a:t>
            </a:r>
          </a:p>
          <a:p>
            <a:pPr lvl="1"/>
            <a:r>
              <a:rPr lang="en-US" sz="1600" dirty="0" err="1" smtClean="0"/>
              <a:t>Talkgroup</a:t>
            </a:r>
            <a:r>
              <a:rPr lang="en-US" sz="1600" dirty="0" smtClean="0"/>
              <a:t> Optional</a:t>
            </a:r>
          </a:p>
          <a:p>
            <a:r>
              <a:rPr lang="en-US" sz="1800" dirty="0" smtClean="0"/>
              <a:t>Channel Plan </a:t>
            </a:r>
          </a:p>
          <a:p>
            <a:r>
              <a:rPr lang="en-US" sz="1800" dirty="0" smtClean="0"/>
              <a:t>Manufacturer Tabs </a:t>
            </a:r>
          </a:p>
          <a:p>
            <a:r>
              <a:rPr lang="en-US" sz="1800" dirty="0" smtClean="0"/>
              <a:t>NIFOG </a:t>
            </a:r>
            <a:endParaRPr lang="en-US" sz="18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324600" y="1447800"/>
            <a:ext cx="1676400" cy="228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324600" y="1830614"/>
            <a:ext cx="1676400" cy="228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324600" y="2221992"/>
            <a:ext cx="1676400" cy="2286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327648" y="3276600"/>
            <a:ext cx="1676400" cy="228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327648" y="4953000"/>
            <a:ext cx="1676400" cy="228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327648" y="5367528"/>
            <a:ext cx="1676400" cy="228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327648" y="5751576"/>
            <a:ext cx="1676400" cy="2286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	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371600"/>
            <a:ext cx="76809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6196</TotalTime>
  <Words>855</Words>
  <Application>Microsoft Office PowerPoint</Application>
  <PresentationFormat>On-screen Show (4:3)</PresentationFormat>
  <Paragraphs>163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Radio Programming and Management (PAM) Tool</vt:lpstr>
      <vt:lpstr>Background </vt:lpstr>
      <vt:lpstr>PAM Tool Development Participants</vt:lpstr>
      <vt:lpstr>PAM Tool Overview</vt:lpstr>
      <vt:lpstr>PAM Tool </vt:lpstr>
      <vt:lpstr>PAM Tool Overview</vt:lpstr>
      <vt:lpstr>Tabs</vt:lpstr>
      <vt:lpstr>Tab Layout</vt:lpstr>
      <vt:lpstr>Instructions </vt:lpstr>
      <vt:lpstr>PowerPoint Presentation</vt:lpstr>
      <vt:lpstr>Conventional</vt:lpstr>
      <vt:lpstr>Conventional</vt:lpstr>
      <vt:lpstr>Trunked System</vt:lpstr>
      <vt:lpstr>Trunked System</vt:lpstr>
      <vt:lpstr>Trunked Talkgroup </vt:lpstr>
      <vt:lpstr>Trunked Talkgroup</vt:lpstr>
      <vt:lpstr>Channel Plan</vt:lpstr>
      <vt:lpstr>Channel Plan </vt:lpstr>
      <vt:lpstr>PowerPoint Presentation</vt:lpstr>
      <vt:lpstr>NIFOG</vt:lpstr>
      <vt:lpstr>NIFOG Tabs </vt:lpstr>
      <vt:lpstr>NIFOG</vt:lpstr>
      <vt:lpstr>Future Additions</vt:lpstr>
      <vt:lpstr>View Single Conventional Channel</vt:lpstr>
      <vt:lpstr>View Single Trunked System</vt:lpstr>
      <vt:lpstr>View Single Trunked Talkgroup</vt:lpstr>
      <vt:lpstr>IC205 Integration</vt:lpstr>
      <vt:lpstr>Future Initiatives</vt:lpstr>
      <vt:lpstr>Continued Development</vt:lpstr>
      <vt:lpstr>PowerPoint Presentation</vt:lpstr>
    </vt:vector>
  </TitlesOfParts>
  <Company>閠]狴逄嬘뿿��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Starck</dc:creator>
  <cp:lastModifiedBy>Robinson, Daniel (DTMB)</cp:lastModifiedBy>
  <cp:revision>401</cp:revision>
  <cp:lastPrinted>2011-05-16T22:37:12Z</cp:lastPrinted>
  <dcterms:created xsi:type="dcterms:W3CDTF">2013-02-21T16:24:25Z</dcterms:created>
  <dcterms:modified xsi:type="dcterms:W3CDTF">2014-08-04T20:19:56Z</dcterms:modified>
</cp:coreProperties>
</file>