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5" r:id="rId3"/>
    <p:sldId id="296" r:id="rId4"/>
    <p:sldId id="316" r:id="rId5"/>
    <p:sldId id="304" r:id="rId6"/>
    <p:sldId id="306" r:id="rId7"/>
    <p:sldId id="293" r:id="rId8"/>
    <p:sldId id="307" r:id="rId9"/>
    <p:sldId id="308" r:id="rId10"/>
    <p:sldId id="310" r:id="rId11"/>
    <p:sldId id="318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2CC08-3EC7-1246-952D-71DE81925A1A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41205-EA7D-3F4B-92F8-AA44B2BD3D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99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A9D62-86C0-EF43-9440-E3526533F0E3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A30F-43C9-254D-9C05-203888F9F5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0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AA30F-43C9-254D-9C05-203888F9F54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8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38200" y="3169692"/>
            <a:ext cx="7772400" cy="86009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38200" y="4048371"/>
            <a:ext cx="7772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0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8229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9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8229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0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4601"/>
            <a:ext cx="4038600" cy="3741567"/>
          </a:xfrm>
        </p:spPr>
        <p:txBody>
          <a:bodyPr/>
          <a:lstStyle>
            <a:lvl1pPr marL="5143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800"/>
            </a:lvl1pPr>
            <a:lvl2pPr marL="9715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400"/>
            </a:lvl2pPr>
            <a:lvl3pPr marL="13716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000"/>
            </a:lvl3pPr>
            <a:lvl4pPr marL="18288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800"/>
            </a:lvl4pPr>
            <a:lvl5pPr marL="22860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828800" marR="0" lvl="3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0" marR="0" lvl="4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4601"/>
            <a:ext cx="4038600" cy="3741567"/>
          </a:xfrm>
        </p:spPr>
        <p:txBody>
          <a:bodyPr/>
          <a:lstStyle>
            <a:lvl1pPr marL="5143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800"/>
            </a:lvl1pPr>
            <a:lvl2pPr marL="9715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400"/>
            </a:lvl2pPr>
            <a:lvl3pPr marL="13716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000"/>
            </a:lvl3pPr>
            <a:lvl4pPr marL="18288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800"/>
            </a:lvl4pPr>
            <a:lvl5pPr marL="22860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828800" marR="0" lvl="3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0" marR="0" lvl="4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8229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9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61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8565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68329"/>
            <a:ext cx="4040188" cy="3357839"/>
          </a:xfrm>
        </p:spPr>
        <p:txBody>
          <a:bodyPr/>
          <a:lstStyle>
            <a:lvl1pPr marL="5143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400"/>
            </a:lvl1pPr>
            <a:lvl2pPr marL="9715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000"/>
            </a:lvl2pPr>
            <a:lvl3pPr marL="13716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800"/>
            </a:lvl3pPr>
            <a:lvl4pPr marL="18288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600"/>
            </a:lvl4pPr>
            <a:lvl5pPr marL="22860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828800" marR="0" lvl="3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0" marR="0" lvl="4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2128565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768329"/>
            <a:ext cx="4041775" cy="3357839"/>
          </a:xfrm>
        </p:spPr>
        <p:txBody>
          <a:bodyPr/>
          <a:lstStyle>
            <a:lvl1pPr marL="5143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400"/>
            </a:lvl1pPr>
            <a:lvl2pPr marL="9715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000"/>
            </a:lvl2pPr>
            <a:lvl3pPr marL="13716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800"/>
            </a:lvl3pPr>
            <a:lvl4pPr marL="18288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600"/>
            </a:lvl4pPr>
            <a:lvl5pPr marL="22860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828800" marR="0" lvl="3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0" marR="0" lvl="4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8229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2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8229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3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8229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103136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31374"/>
            <a:ext cx="5111750" cy="5094793"/>
          </a:xfrm>
        </p:spPr>
        <p:txBody>
          <a:bodyPr/>
          <a:lstStyle>
            <a:lvl1pPr marL="5143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3200"/>
            </a:lvl1pPr>
            <a:lvl2pPr marL="971550" marR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800"/>
            </a:lvl2pPr>
            <a:lvl3pPr marL="13716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400"/>
            </a:lvl3pPr>
            <a:lvl4pPr marL="18288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000"/>
            </a:lvl4pPr>
            <a:lvl5pPr marL="22860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828800" marR="0" lvl="3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0" marR="0" lvl="4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ECEF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2193425"/>
            <a:ext cx="3008313" cy="39327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8229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5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3779"/>
            <a:ext cx="5486400" cy="3603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8229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66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93233"/>
            <a:ext cx="8229600" cy="3832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72947"/>
            <a:ext cx="822960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400" b="1" i="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Clr>
          <a:srgbClr val="00ECEF"/>
        </a:buClr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71550" indent="-514350" algn="l" defTabSz="457200" rtl="0" eaLnBrk="1" latinLnBrk="0" hangingPunct="1">
        <a:spcBef>
          <a:spcPct val="20000"/>
        </a:spcBef>
        <a:buClr>
          <a:srgbClr val="00ECEF"/>
        </a:buClr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457200" rtl="0" eaLnBrk="1" latinLnBrk="0" hangingPunct="1">
        <a:spcBef>
          <a:spcPct val="20000"/>
        </a:spcBef>
        <a:buClr>
          <a:srgbClr val="00ECEF"/>
        </a:buClr>
        <a:buFont typeface="+mj-lt"/>
        <a:buAutoNum type="arabicPeriod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457200" rtl="0" eaLnBrk="1" latinLnBrk="0" hangingPunct="1">
        <a:spcBef>
          <a:spcPct val="20000"/>
        </a:spcBef>
        <a:buClr>
          <a:srgbClr val="00ECEF"/>
        </a:buClr>
        <a:buFont typeface="+mj-lt"/>
        <a:buAutoNum type="arabicPeriod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457200" rtl="0" eaLnBrk="1" latinLnBrk="0" hangingPunct="1">
        <a:spcBef>
          <a:spcPct val="20000"/>
        </a:spcBef>
        <a:buClr>
          <a:srgbClr val="00ECEF"/>
        </a:buClr>
        <a:buFont typeface="+mj-lt"/>
        <a:buAutoNum type="arabicPeriod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9.jpeg"/><Relationship Id="rId21" Type="http://schemas.openxmlformats.org/officeDocument/2006/relationships/image" Target="../media/image20.jpeg"/><Relationship Id="rId22" Type="http://schemas.openxmlformats.org/officeDocument/2006/relationships/image" Target="../media/image21.jpeg"/><Relationship Id="rId23" Type="http://schemas.openxmlformats.org/officeDocument/2006/relationships/image" Target="../media/image22.jpeg"/><Relationship Id="rId24" Type="http://schemas.openxmlformats.org/officeDocument/2006/relationships/image" Target="../media/image23.jpeg"/><Relationship Id="rId25" Type="http://schemas.openxmlformats.org/officeDocument/2006/relationships/image" Target="../media/image24.png"/><Relationship Id="rId26" Type="http://schemas.openxmlformats.org/officeDocument/2006/relationships/hyperlink" Target="http://www.google.com/url?sa=i&amp;rct=j&amp;q=&amp;esrc=s&amp;source=images&amp;cd=&amp;cad=rja&amp;uact=8&amp;ved=0CAQQjRw&amp;url=http://www.techweekeurope.co.uk/news/alcatel-lucent-looks-sell-enterprise-unit-131422&amp;ei=-LqxU6iPMsrs8AWK2IHAAg&amp;bvm=bv.69837884,d.dGc&amp;psig=AFQjCNH-lGi3s3VQV5wUf3orZbhaTUoaoQ&amp;ust=1404243064872722" TargetMode="External"/><Relationship Id="rId27" Type="http://schemas.openxmlformats.org/officeDocument/2006/relationships/image" Target="../media/image25.jpeg"/><Relationship Id="rId28" Type="http://schemas.openxmlformats.org/officeDocument/2006/relationships/hyperlink" Target="http://www.google.com/url?sa=i&amp;rct=j&amp;q=&amp;esrc=s&amp;source=images&amp;cd=&amp;cad=rja&amp;uact=8&amp;ved=0CAQQjRw&amp;url=http://www.reda-ek.com/2007/12/06/nokia-siemens-network-logo&amp;ei=lbuxU6C4DIn78QWY4IK4Aw&amp;bvm=bv.69837884,d.dGc&amp;psig=AFQjCNECUbblQ90gkjZ3LRxkJhAcWFruZg&amp;ust=1404243221256219" TargetMode="External"/><Relationship Id="rId29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30" Type="http://schemas.openxmlformats.org/officeDocument/2006/relationships/image" Target="../media/image27.png"/><Relationship Id="rId31" Type="http://schemas.openxmlformats.org/officeDocument/2006/relationships/image" Target="../media/image28.png"/><Relationship Id="rId32" Type="http://schemas.openxmlformats.org/officeDocument/2006/relationships/image" Target="../media/image29.png"/><Relationship Id="rId9" Type="http://schemas.openxmlformats.org/officeDocument/2006/relationships/image" Target="../media/image9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33" Type="http://schemas.openxmlformats.org/officeDocument/2006/relationships/image" Target="../media/image30.png"/><Relationship Id="rId34" Type="http://schemas.openxmlformats.org/officeDocument/2006/relationships/image" Target="../media/image31.png"/><Relationship Id="rId35" Type="http://schemas.openxmlformats.org/officeDocument/2006/relationships/image" Target="../media/image32.png"/><Relationship Id="rId36" Type="http://schemas.openxmlformats.org/officeDocument/2006/relationships/image" Target="../media/image33.png"/><Relationship Id="rId10" Type="http://schemas.openxmlformats.org/officeDocument/2006/relationships/image" Target="../media/image10.jpeg"/><Relationship Id="rId11" Type="http://schemas.openxmlformats.org/officeDocument/2006/relationships/image" Target="../media/image11.jpeg"/><Relationship Id="rId12" Type="http://schemas.openxmlformats.org/officeDocument/2006/relationships/image" Target="../media/image12.jpeg"/><Relationship Id="rId13" Type="http://schemas.openxmlformats.org/officeDocument/2006/relationships/image" Target="../media/image13.jpeg"/><Relationship Id="rId14" Type="http://schemas.openxmlformats.org/officeDocument/2006/relationships/hyperlink" Target="http://www.google.com/url?sa=i&amp;rct=j&amp;q=&amp;esrc=s&amp;source=images&amp;cd=&amp;cad=rja&amp;uact=8&amp;ved=0CAQQjRw&amp;url=http://news.techgenie.com/latest/x86-and-mips-applications-processors-to-challenge-arms-smartphone-market-share/&amp;ei=Ds6xU4TNF5Kn8AXo64K4Aw&amp;bvm=bv.69837884,d.dGc&amp;psig=AFQjCNEaGS57VvEZlcs88dcl7rAy9lSPnQ&amp;ust=1404247950438074" TargetMode="External"/><Relationship Id="rId15" Type="http://schemas.openxmlformats.org/officeDocument/2006/relationships/image" Target="../media/image14.jpeg"/><Relationship Id="rId16" Type="http://schemas.openxmlformats.org/officeDocument/2006/relationships/image" Target="../media/image15.jpeg"/><Relationship Id="rId17" Type="http://schemas.openxmlformats.org/officeDocument/2006/relationships/image" Target="../media/image16.jpeg"/><Relationship Id="rId18" Type="http://schemas.openxmlformats.org/officeDocument/2006/relationships/image" Target="../media/image17.jpeg"/><Relationship Id="rId19" Type="http://schemas.openxmlformats.org/officeDocument/2006/relationships/image" Target="../media/image18.jpeg"/><Relationship Id="rId37" Type="http://schemas.openxmlformats.org/officeDocument/2006/relationships/image" Target="../media/image34.png"/><Relationship Id="rId38" Type="http://schemas.openxmlformats.org/officeDocument/2006/relationships/image" Target="../media/image35.png"/><Relationship Id="rId39" Type="http://schemas.openxmlformats.org/officeDocument/2006/relationships/image" Target="../media/image36.png"/><Relationship Id="rId40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9505"/>
            <a:ext cx="9144000" cy="2509187"/>
          </a:xfrm>
          <a:prstGeom prst="rect">
            <a:avLst/>
          </a:prstGeom>
          <a:solidFill>
            <a:schemeClr val="tx1">
              <a:alpha val="63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38200" y="3335522"/>
            <a:ext cx="7772400" cy="1565867"/>
          </a:xfrm>
        </p:spPr>
        <p:txBody>
          <a:bodyPr/>
          <a:lstStyle/>
          <a:p>
            <a:r>
              <a:rPr lang="en-US" altLang="zh-CN" sz="2800" dirty="0" smtClean="0"/>
              <a:t>OMA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Overview</a:t>
            </a:r>
            <a:br>
              <a:rPr lang="en-US" altLang="zh-CN" sz="2800" dirty="0" smtClean="0"/>
            </a:br>
            <a:r>
              <a:rPr lang="en-US" altLang="zh-CN" sz="2800" dirty="0" smtClean="0"/>
              <a:t>NPSTC </a:t>
            </a:r>
            <a:r>
              <a:rPr lang="en-US" altLang="zh-CN" sz="2800" dirty="0"/>
              <a:t>Governing Board </a:t>
            </a:r>
            <a:r>
              <a:rPr lang="en-US" altLang="zh-CN" sz="2800" dirty="0" smtClean="0"/>
              <a:t>Meeting</a:t>
            </a:r>
            <a:br>
              <a:rPr lang="en-US" altLang="zh-CN" sz="2800" dirty="0" smtClean="0"/>
            </a:br>
            <a:r>
              <a:rPr lang="en-US" altLang="zh-CN" sz="2800" dirty="0" smtClean="0"/>
              <a:t>San Antonio, Texas</a:t>
            </a:r>
            <a:br>
              <a:rPr lang="en-US" altLang="zh-CN" sz="2800" dirty="0" smtClean="0"/>
            </a:br>
            <a:r>
              <a:rPr lang="en-US" altLang="zh-CN" sz="1800" dirty="0" smtClean="0"/>
              <a:t>November 2014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726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48"/>
    </mc:Choice>
    <mc:Fallback xmlns="">
      <p:transition spd="slow" advTm="284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information in this presentation is public.     |     Copyright © 2013  Open Mobile Alliance Ltd. All rights reserved.  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79198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90"/>
                </a:solidFill>
              </a:rPr>
              <a:t>Why OMA IS NOW A NPSTC AFFILIATE MEMBER</a:t>
            </a:r>
            <a:endParaRPr lang="en-US" u="sng" dirty="0">
              <a:solidFill>
                <a:srgbClr val="000090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161324" y="1606322"/>
            <a:ext cx="8867217" cy="4750030"/>
          </a:xfrm>
        </p:spPr>
        <p:txBody>
          <a:bodyPr>
            <a:noAutofit/>
          </a:bodyPr>
          <a:lstStyle/>
          <a:p>
            <a:pPr marL="285750" indent="-285750">
              <a:spcBef>
                <a:spcPts val="6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The POC-to-PCPS-to-MCPTT process is only the first industry use case relative to Public Safety.</a:t>
            </a:r>
          </a:p>
          <a:p>
            <a:pPr marL="285750" indent="-285750">
              <a:spcBef>
                <a:spcPts val="6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OMA has developed specifications for Device Management (DM) that are deployed in more than 2 Billion handsets.</a:t>
            </a:r>
          </a:p>
          <a:p>
            <a:pPr marL="285750" indent="-285750">
              <a:spcBef>
                <a:spcPts val="6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OMA’s Location protocol (SUPL) is widely deployed in smart phones.</a:t>
            </a:r>
          </a:p>
          <a:p>
            <a:pPr marL="285750" indent="-285750">
              <a:spcBef>
                <a:spcPts val="6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OMA’s Presence specification are the foundation of much of the Rich Communications Suite (RCS) being deployed by Operators worldwide.</a:t>
            </a:r>
          </a:p>
          <a:p>
            <a:pPr marL="285750" indent="-285750">
              <a:spcBef>
                <a:spcPts val="6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dirty="0">
                <a:solidFill>
                  <a:srgbClr val="000090"/>
                </a:solidFill>
                <a:latin typeface="Arial" charset="0"/>
              </a:rPr>
              <a:t>Operators need a standardized mechanism to measure and monitor VoLTE performance and the OMA’s DiagMon is a perfect enabler to perform VoLTE performance </a:t>
            </a:r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monitoring.</a:t>
            </a:r>
          </a:p>
          <a:p>
            <a:pPr marL="285750" indent="-285750">
              <a:spcBef>
                <a:spcPts val="6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OMA has defined a number of Restful APIs that may eventually find application in Public Safety deployments.</a:t>
            </a:r>
          </a:p>
          <a:p>
            <a:pPr marL="285750" indent="-285750">
              <a:spcBef>
                <a:spcPts val="6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OMA is here to listen, to learn, and to proactively work with the Public Safety community to best meet your needs going forward.</a:t>
            </a:r>
          </a:p>
          <a:p>
            <a:pPr marL="0" indent="0">
              <a:spcBef>
                <a:spcPts val="1013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382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information in this presentation is public.     |     Copyright © 2013  Open Mobile Alliance Ltd. All rights reserved.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476" y="1483773"/>
            <a:ext cx="78203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For additional information or to become engaged in OMA activities, please contact OMA’s representatives to NPSTC: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r>
              <a:rPr lang="en-US" b="1" u="sng" dirty="0" smtClean="0">
                <a:solidFill>
                  <a:srgbClr val="000090"/>
                </a:solidFill>
              </a:rPr>
              <a:t>Frank </a:t>
            </a:r>
            <a:r>
              <a:rPr lang="en-US" b="1" u="sng" dirty="0" err="1" smtClean="0">
                <a:solidFill>
                  <a:srgbClr val="000090"/>
                </a:solidFill>
              </a:rPr>
              <a:t>Korinek</a:t>
            </a:r>
            <a:endParaRPr lang="en-US" b="1" u="sng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Motorola Solutions, Director, Strategy and Standards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Board Member, Open Mobile Alliance</a:t>
            </a:r>
          </a:p>
          <a:p>
            <a:r>
              <a:rPr lang="en-US" dirty="0">
                <a:solidFill>
                  <a:srgbClr val="000090"/>
                </a:solidFill>
              </a:rPr>
              <a:t>Frank.Korinek@</a:t>
            </a:r>
            <a:r>
              <a:rPr lang="en-US" dirty="0" smtClean="0">
                <a:solidFill>
                  <a:srgbClr val="000090"/>
                </a:solidFill>
              </a:rPr>
              <a:t>motorolasolutions.com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b="1" u="sng" dirty="0">
                <a:solidFill>
                  <a:srgbClr val="000090"/>
                </a:solidFill>
              </a:rPr>
              <a:t>Seth Newberry</a:t>
            </a:r>
          </a:p>
          <a:p>
            <a:r>
              <a:rPr lang="en-US" dirty="0">
                <a:solidFill>
                  <a:srgbClr val="000090"/>
                </a:solidFill>
              </a:rPr>
              <a:t>General Manager, Open Mobile Alliance, Ltd.</a:t>
            </a:r>
          </a:p>
          <a:p>
            <a:r>
              <a:rPr lang="en-US" dirty="0" err="1">
                <a:solidFill>
                  <a:srgbClr val="000090"/>
                </a:solidFill>
              </a:rPr>
              <a:t>snewberry@omaorg.org</a:t>
            </a:r>
            <a:endParaRPr lang="en-US" dirty="0">
              <a:solidFill>
                <a:srgbClr val="00009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9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96885"/>
            <a:ext cx="9144000" cy="2509187"/>
          </a:xfrm>
          <a:prstGeom prst="rect">
            <a:avLst/>
          </a:prstGeom>
          <a:solidFill>
            <a:schemeClr val="tx1">
              <a:alpha val="63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14886" y="3837177"/>
            <a:ext cx="7772400" cy="860091"/>
          </a:xfrm>
        </p:spPr>
        <p:txBody>
          <a:bodyPr/>
          <a:lstStyle/>
          <a:p>
            <a:r>
              <a:rPr lang="en-US" altLang="zh-CN" sz="4000" dirty="0" smtClean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860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"/>
    </mc:Choice>
    <mc:Fallback xmlns="">
      <p:transition spd="slow" advTm="443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814639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90"/>
                </a:solidFill>
              </a:rPr>
              <a:t>What oma does</a:t>
            </a:r>
            <a:endParaRPr lang="en-US" u="sng" dirty="0">
              <a:solidFill>
                <a:srgbClr val="000090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08609" y="1690931"/>
            <a:ext cx="8522332" cy="4640814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Font typeface="Wingdings" charset="2"/>
              <a:buChar char="Ø"/>
            </a:pPr>
            <a:r>
              <a:rPr lang="en-US" sz="2200" dirty="0" smtClean="0">
                <a:solidFill>
                  <a:srgbClr val="000090"/>
                </a:solidFill>
              </a:rPr>
              <a:t>At OMA we develop specifications for the application layer called service enablers. Enablers provide a standardized approach to tasks such as data gathering and transporting information from a network to a device and/or server.</a:t>
            </a:r>
          </a:p>
          <a:p>
            <a:pPr>
              <a:buClrTx/>
              <a:buFont typeface="Wingdings" charset="2"/>
              <a:buChar char="Ø"/>
            </a:pPr>
            <a:r>
              <a:rPr lang="en-US" sz="2200" dirty="0" smtClean="0">
                <a:solidFill>
                  <a:srgbClr val="000090"/>
                </a:solidFill>
              </a:rPr>
              <a:t>OMA enablers are network agnostic, meaning they are designed to be deployable over any type of network layer.</a:t>
            </a:r>
          </a:p>
          <a:p>
            <a:pPr>
              <a:buClrTx/>
              <a:buFont typeface="Wingdings" charset="2"/>
              <a:buChar char="Ø"/>
            </a:pPr>
            <a:r>
              <a:rPr lang="en-US" sz="2200" dirty="0" smtClean="0">
                <a:solidFill>
                  <a:srgbClr val="000090"/>
                </a:solidFill>
              </a:rPr>
              <a:t>OMA also develops Application Programming Interfaces (API) to provide standardized interfaces to the service infrastructure residing within communication networks and on devices.</a:t>
            </a:r>
          </a:p>
          <a:p>
            <a:pPr>
              <a:buClrTx/>
              <a:buFont typeface="Wingdings" charset="2"/>
              <a:buChar char="Ø"/>
            </a:pPr>
            <a:r>
              <a:rPr lang="en-US" sz="2200" dirty="0" smtClean="0">
                <a:solidFill>
                  <a:srgbClr val="000090"/>
                </a:solidFill>
              </a:rPr>
              <a:t>By deploying OMA APIs, fundamental capabilities such as SMS, MMS, Location Services, Presence Services, Payment and other core network assets are now exposed in a standardized way. </a:t>
            </a:r>
          </a:p>
          <a:p>
            <a:pPr>
              <a:buClrTx/>
              <a:buFont typeface="Wingdings" charset="2"/>
              <a:buChar char="Ø"/>
            </a:pPr>
            <a:r>
              <a:rPr lang="en-US" sz="2200" dirty="0" smtClean="0">
                <a:solidFill>
                  <a:srgbClr val="000090"/>
                </a:solidFill>
              </a:rPr>
              <a:t>OMA is complimentary to standards bodies including 3GPP and GSMA.</a:t>
            </a:r>
          </a:p>
          <a:p>
            <a:pPr>
              <a:buClrTx/>
              <a:buFont typeface="Wingdings" charset="2"/>
              <a:buChar char="Ø"/>
            </a:pPr>
            <a:r>
              <a:rPr lang="en-US" sz="2200" dirty="0" smtClean="0">
                <a:solidFill>
                  <a:srgbClr val="000090"/>
                </a:solidFill>
              </a:rPr>
              <a:t>OMA cooperates in a formal fashion with many other standards bodies including 3GPP, GSMA, etc.  Our most active cooperation is with 3GPP.</a:t>
            </a:r>
          </a:p>
          <a:p>
            <a:pPr>
              <a:buClrTx/>
              <a:buFont typeface="Wingdings" charset="2"/>
              <a:buChar char="Ø"/>
            </a:pPr>
            <a:endParaRPr lang="en-US" sz="2200" dirty="0" smtClean="0">
              <a:solidFill>
                <a:srgbClr val="00009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0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information in this presentation is public.     |     Copyright © 2013  Open Mobile Alliance Ltd. All rights reserved.  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85424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90"/>
                </a:solidFill>
              </a:rPr>
              <a:t>World class participation</a:t>
            </a:r>
            <a:endParaRPr lang="en-US" u="sng" dirty="0"/>
          </a:p>
        </p:txBody>
      </p:sp>
      <p:pic>
        <p:nvPicPr>
          <p:cNvPr id="12" name="Picture 28" descr="https://encrypted-tbn3.gstatic.com/images?q=tbn:ANd9GcT5GC45K7keHVGxrJbbUXip4al-TvpX46nxgUhI_Q3dNQbmMUz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113" y="222789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https://encrypted-tbn2.gstatic.com/images?q=tbn:ANd9GcS1LGlNfVgEfBmX5bi5gWRFxRxXCkHLzvk-nnDrdbeI4UWJUvRuv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7666" y="2163946"/>
            <a:ext cx="66516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8" descr="https://encrypted-tbn2.gstatic.com/images?q=tbn:ANd9GcSU2JUkFjjsda4CcAdlziioQKrPy3Mt775TVvJJKdWQd_fdaOG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2400" y="1726774"/>
            <a:ext cx="103981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https://encrypted-tbn0.gstatic.com/images?q=tbn:ANd9GcRb55GSBLNlFsfHqFHPN8R2xDU1FWMU9OSXw1On2yTjiJd2cI1rew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2250" y="5309825"/>
            <a:ext cx="6619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https://encrypted-tbn0.gstatic.com/images?q=tbn:ANd9GcSO9R17pkV2v7H9f7r0Hn2QbULPCqGBV-VdjX2l7XhaaEhLf8KV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2250" y="4153488"/>
            <a:ext cx="990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0" descr="https://encrypted-tbn2.gstatic.com/images?q=tbn:ANd9GcTyP5J919HCG51mos_mOc_nwxaHt1SV_pCpoKEx7ypSd-gS-WVa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8225" y="4908188"/>
            <a:ext cx="113982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4" descr="https://encrypted-tbn3.gstatic.com/images?q=tbn:ANd9GcSPvlvaqJ8E0n9YufDgL7x2DOmutQfU4osJWk6OcUGYZiuY5Xp9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5663" y="5773670"/>
            <a:ext cx="851977" cy="53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0" descr="https://encrypted-tbn0.gstatic.com/images?q=tbn:ANd9GcTnDPM48IPbs4fGzt_gFOMe-4Gp9ScgL3zUzTHunC7-HrD5XMp1-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0971" y="4592619"/>
            <a:ext cx="80645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4" descr="https://encrypted-tbn3.gstatic.com/images?q=tbn:ANd9GcTwBGSSyVjG5p8sXj8y5QMsJBT7xd2ReoukDo1x_sgjR63tbR3q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6765" y="3054721"/>
            <a:ext cx="90646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8" descr="https://encrypted-tbn2.gstatic.com/images?q=tbn:ANd9GcTdYxSmJFtJL_8yr0sPp2C7Gked-4IBDEuL947InZT3G0XnBnzF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75931" y="3394183"/>
            <a:ext cx="635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8" descr="https://encrypted-tbn0.gstatic.com/images?q=tbn:ANd9GcTlXUJ1J8pqVFJVec2QXiiYARHTHyg-ElnSHHWLKs2HDm7O8r2l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3575" y="3479438"/>
            <a:ext cx="9667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4" descr="https://encrypted-tbn2.gstatic.com/images?q=tbn:ANd9GcTxCw49WVt8AX3yCo4hRFg0TJOFHnMBYy2kD6-QRI7CyTT28BncvsvJHhL7OA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5297126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4" descr="https://encrypted-tbn3.gstatic.com/images?q=tbn:ANd9GcQjAZZQJ0zV4oivkQthuAwv5gvdnwrHhhuArXB5AtcFawSBDfD6wg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1651" y="4809563"/>
            <a:ext cx="836612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2" descr="https://encrypted-tbn3.gstatic.com/images?q=tbn:ANd9GcQY51S1nAdkv0HyJBs04j4faW3wKMEN9KGzjTH_mRBWu6ys5vzM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" y="4371613"/>
            <a:ext cx="6127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6" descr="https://encrypted-tbn2.gstatic.com/images?q=tbn:ANd9GcQnVwxSRs_85psFFDDkGdfklLAUqyBoA-RY1zPmRB94m_wgTgI-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7290" y="4066646"/>
            <a:ext cx="1549312" cy="36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4" descr="https://encrypted-tbn3.gstatic.com/images?q=tbn:ANd9GcQTslkLGEzukmpIRPFljzZOGszN5OBKe6l74zkUmHcq8yJ8myKsow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2075" y="3709625"/>
            <a:ext cx="101282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88" descr="https://encrypted-tbn0.gstatic.com/images?q=tbn:ANd9GcQqZjDccDvVyyL4mFmdHE-WcDLxLFONGy7jta0ExbHpdwfs_usc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3313" y="4655775"/>
            <a:ext cx="74771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02" descr="https://encrypted-tbn1.gstatic.com/images?q=tbn:ANd9GcQ77yp-FC2jJQ1FRlxIvfp20q9JQXGuimDMt5jgmpb9kuZ-mQLD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3555" y="2748536"/>
            <a:ext cx="8874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08" descr="https://encrypted-tbn1.gstatic.com/images?q=tbn:ANd9GcTZ4ofWyumlTs8mTCfZ7Fx2p6yt-KeuY0A73DWNaifyAsMFI4qj"/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4994" y="4424963"/>
            <a:ext cx="1419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10" descr="https://encrypted-tbn0.gstatic.com/images?q=tbn:ANd9GcRlJzT3TKmwIakDElFroFGk84YzdDuxUG0DCznSdlvDvSqgufdUHQ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6513" y="5392375"/>
            <a:ext cx="768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14" descr="https://encrypted-tbn0.gstatic.com/images?q=tbn:ANd9GcTp49zIGWND-V7N8OBZeIQ0fW-uoYqzpkP9O6gKZWFr7Peoextw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789" y="2579325"/>
            <a:ext cx="1154508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9"/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7088" y="5805125"/>
            <a:ext cx="849312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8" descr="https://encrypted-tbn1.gstatic.com/images?q=tbn:ANd9GcSyYAPppeRQPQeHogTW3vglXjnU2nUeL3MXE9hIZ0Qa1PO8TX_gdv6_y7c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1334" y="4131899"/>
            <a:ext cx="832241" cy="62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2" descr="https://encrypted-tbn1.gstatic.com/images?q=tbn:ANd9GcTt9yz6552EiPrLqhCJHEoGBAvER9_-7eZXE3yhxRuE03k1OcmfNm09oaU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5663" y="4988951"/>
            <a:ext cx="11064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0026" y="2627773"/>
            <a:ext cx="1452562" cy="671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3569" y="2756079"/>
            <a:ext cx="888643" cy="3888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0953" y="6220495"/>
            <a:ext cx="732944" cy="4071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872" y="3240363"/>
            <a:ext cx="1572005" cy="65500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496" y="3307928"/>
            <a:ext cx="1108293" cy="5748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139192" y="5223510"/>
            <a:ext cx="2326661" cy="5308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91872" y="5924798"/>
            <a:ext cx="2044699" cy="4718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49238" y="1416462"/>
            <a:ext cx="1011237" cy="5807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3510097" y="1804519"/>
            <a:ext cx="1747702" cy="47443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5354974" y="2106134"/>
            <a:ext cx="1491985" cy="564043"/>
          </a:xfrm>
          <a:prstGeom prst="rect">
            <a:avLst/>
          </a:prstGeom>
        </p:spPr>
      </p:pic>
      <p:pic>
        <p:nvPicPr>
          <p:cNvPr id="40" name="Picture 39" descr="M_Sltns_blu_rgb_vc_pos.png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7364774" y="1362708"/>
            <a:ext cx="1306086" cy="112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907271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90"/>
                </a:solidFill>
              </a:rPr>
              <a:t>Connecting OMA with Govt. agencies (GA)</a:t>
            </a:r>
            <a:endParaRPr lang="en-US" u="sng" dirty="0">
              <a:solidFill>
                <a:srgbClr val="000090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1705941"/>
            <a:ext cx="8229600" cy="4233443"/>
          </a:xfrm>
        </p:spPr>
        <p:txBody>
          <a:bodyPr>
            <a:noAutofit/>
          </a:bodyPr>
          <a:lstStyle/>
          <a:p>
            <a:pPr>
              <a:buClrTx/>
              <a:buFont typeface="Wingdings" charset="2"/>
              <a:buChar char="Ø"/>
            </a:pPr>
            <a:r>
              <a:rPr lang="en-US" sz="2400" dirty="0">
                <a:solidFill>
                  <a:srgbClr val="000090"/>
                </a:solidFill>
              </a:rPr>
              <a:t>OMA sees an increasing interest from governmental agencies in participating in the process of building service layer specifications</a:t>
            </a:r>
          </a:p>
          <a:p>
            <a:pPr>
              <a:buClrTx/>
              <a:buFont typeface="Wingdings" charset="2"/>
              <a:buChar char="Ø"/>
            </a:pPr>
            <a:r>
              <a:rPr lang="en-US" sz="2400" dirty="0">
                <a:solidFill>
                  <a:srgbClr val="000090"/>
                </a:solidFill>
              </a:rPr>
              <a:t>GAs often cannot participate directly in organizations with foreign legal jurisdictions, strong confidentiality restrictions or IPR requirements</a:t>
            </a:r>
          </a:p>
          <a:p>
            <a:pPr>
              <a:buClrTx/>
              <a:buFont typeface="Wingdings" charset="2"/>
              <a:buChar char="Ø"/>
            </a:pPr>
            <a:r>
              <a:rPr lang="en-US" sz="2400" dirty="0">
                <a:solidFill>
                  <a:srgbClr val="000090"/>
                </a:solidFill>
              </a:rPr>
              <a:t>In 2014, OMA has introduced the Government Agency Participant option to allow GAs to be active in OMA</a:t>
            </a:r>
          </a:p>
          <a:p>
            <a:pPr>
              <a:buClrTx/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Current </a:t>
            </a:r>
            <a:r>
              <a:rPr lang="en-US" sz="2400" dirty="0">
                <a:solidFill>
                  <a:srgbClr val="000090"/>
                </a:solidFill>
              </a:rPr>
              <a:t>GA Participants include: </a:t>
            </a:r>
            <a:r>
              <a:rPr lang="en-US" sz="2400" dirty="0" smtClean="0">
                <a:solidFill>
                  <a:srgbClr val="000090"/>
                </a:solidFill>
              </a:rPr>
              <a:t>FirstNet, </a:t>
            </a:r>
            <a:r>
              <a:rPr lang="en-US" sz="2400" dirty="0">
                <a:solidFill>
                  <a:srgbClr val="000090"/>
                </a:solidFill>
              </a:rPr>
              <a:t>UK Home Office, UK Met Office, County of Sumerset New Jersey, China Academy of Telecommunication Research (CATR) of MIIT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8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information in this presentation is public.     |     Copyright © 2013  Open Mobile Alliance Ltd. All rights reserved.  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85424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90"/>
                </a:solidFill>
              </a:rPr>
              <a:t>Current work relevant to NPSTC: POC</a:t>
            </a:r>
            <a:endParaRPr lang="en-US" u="sng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435" y="1810458"/>
            <a:ext cx="81263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Two way radio-like communication over cellular.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Point to point, multicast. 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2G, 3G network. 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Commercially deployed by AT&amp;T, Bell Canada, KPN. 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First release in 2008 (v1.0), latest release in 2011 (v2.1).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6+ years to develop and update.</a:t>
            </a:r>
          </a:p>
        </p:txBody>
      </p:sp>
      <p:sp>
        <p:nvSpPr>
          <p:cNvPr id="11" name="Oval 10"/>
          <p:cNvSpPr/>
          <p:nvPr/>
        </p:nvSpPr>
        <p:spPr>
          <a:xfrm>
            <a:off x="1021010" y="4619719"/>
            <a:ext cx="3237365" cy="16561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OMA Push-To-Talk-Over-Cellular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(POC)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8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021010" y="4619719"/>
            <a:ext cx="3237365" cy="16561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OMA Push-To-Talk-Over-Cellular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(POC)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information in this presentation is public.     |     Copyright © 2013  Open Mobile Alliance Ltd. All rights reserved.  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85424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90"/>
                </a:solidFill>
              </a:rPr>
              <a:t>Current work relevant to NPSTC: PCPS</a:t>
            </a:r>
            <a:endParaRPr lang="en-US" u="sng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313" y="1810458"/>
            <a:ext cx="81264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Shares basic POC technology platform attributes.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Updated to operate on LTE networks. 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Current with 3GPP Release 12. 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Intentionally omitted implementation of 3GPP GCSE, ProSe and MCPTT features in order to provide a complete commercial-ready baseline for MCPTT.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1 year to develop.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39692" y="4619719"/>
            <a:ext cx="3237365" cy="1656131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Push-to-Communicate for Public </a:t>
            </a:r>
            <a:r>
              <a:rPr lang="en-US" dirty="0" smtClean="0">
                <a:solidFill>
                  <a:srgbClr val="000000"/>
                </a:solidFill>
              </a:rPr>
              <a:t>Safety (PCPS)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6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833531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90"/>
                </a:solidFill>
              </a:rPr>
              <a:t>Feature summary of OMA PCPS v1.0</a:t>
            </a:r>
            <a:endParaRPr lang="en-US" u="sng" dirty="0">
              <a:solidFill>
                <a:srgbClr val="000090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199" y="1573209"/>
            <a:ext cx="8406581" cy="4233443"/>
          </a:xfrm>
        </p:spPr>
        <p:txBody>
          <a:bodyPr>
            <a:noAutofit/>
          </a:bodyPr>
          <a:lstStyle/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PTT Voice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PTT Media (video, images, files, text, …)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Streaming Video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Group Management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1-to-1 and 1-to-many communications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Personal Alert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Presence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Enhanced session handling (e.g., dispatcher controlled sessions) 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LTE multicast/broadcast (for high user density incident response)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Interworking with other PCPS networks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Inter-network roaming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QoS / Quality of experience profile support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Secure signaling and media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Browser based client invocation</a:t>
            </a:r>
          </a:p>
          <a:p>
            <a:pPr>
              <a:buClrTx/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</a:rPr>
              <a:t>Voice mailbox (POC Box)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information in this presentation is public.     |     Copyright © 2013  Open Mobile Alliance Ltd. All rights reserved.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4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021010" y="4619719"/>
            <a:ext cx="3237365" cy="16561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OMA Push-To-Talk-Over-Cellular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(POC)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information in this presentation is public.     |     Copyright © 2013  Open Mobile Alliance Ltd. All rights reserved.  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85424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90"/>
                </a:solidFill>
              </a:rPr>
              <a:t>Current work relevant to NPSTC: MCPTT</a:t>
            </a:r>
            <a:endParaRPr lang="en-US" u="sng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313" y="1810458"/>
            <a:ext cx="8126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OMA is working with 3GPP to find the best method for the effective transfer of the specification to 3GPP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</a:rPr>
              <a:t>Goal is to allow 3GPP to adapt the specification to meet Public Safety Mission Critical requirements  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39692" y="4619719"/>
            <a:ext cx="3237365" cy="1656131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Push-to-Communicate for Public Safety (PCPS)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84317" y="4619719"/>
            <a:ext cx="3237365" cy="16561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3GPP Rel 13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Mission Critical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Push-to-Talk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(MCPTT)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5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-11350" y="4619719"/>
            <a:ext cx="3237365" cy="16561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OMA Push-To-Talk-Over-Cellular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(POC)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information in this presentation is public.     |     Copyright © 2013  Open Mobile Alliance Ltd. All rights reserved.  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85424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90"/>
                </a:solidFill>
              </a:rPr>
              <a:t>The Ecosystem works</a:t>
            </a:r>
            <a:endParaRPr lang="en-US" u="sng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59387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000" dirty="0" smtClean="0">
                <a:solidFill>
                  <a:srgbClr val="000090"/>
                </a:solidFill>
              </a:rPr>
              <a:t>The First Responder community gains the benefit of a standardized, commercially deployed Push-to-Talk baseline product. 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>
                <a:solidFill>
                  <a:srgbClr val="000090"/>
                </a:solidFill>
              </a:rPr>
              <a:t>OMA opened its working groups to the Public Safety Agencies and has spent the past year modifying the specification to bring it to a new baseline. 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>
                <a:solidFill>
                  <a:srgbClr val="000090"/>
                </a:solidFill>
              </a:rPr>
              <a:t>The relevant standards bodies are working together to find the best way to take the specification to its final point in MCPTT.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>
                <a:solidFill>
                  <a:srgbClr val="000090"/>
                </a:solidFill>
              </a:rPr>
              <a:t>Overall, this process significantly shortens the time to deployment for this particular PTT capability.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07332" y="4619719"/>
            <a:ext cx="3237365" cy="1656131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Push-to-Communicate for Public Safety (PCPS)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51957" y="4619719"/>
            <a:ext cx="3237365" cy="16561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3GPP Rel 13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Mission Critical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Push-to-Talk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(MCPTT)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910085" y="4624639"/>
            <a:ext cx="3237365" cy="16561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3GPP post-Rel 13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Mission Critical Push-to-Multi-Media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6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7"/>
    </mc:Choice>
    <mc:Fallback xmlns="">
      <p:transition spd="slow" advTm="141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</TotalTime>
  <Words>1145</Words>
  <Application>Microsoft Macintosh PowerPoint</Application>
  <PresentationFormat>On-screen Show (4:3)</PresentationFormat>
  <Paragraphs>107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OMA Overview NPSTC Governing Board Meeting San Antonio, Texas November 2014</vt:lpstr>
      <vt:lpstr>What oma does</vt:lpstr>
      <vt:lpstr>World class participation</vt:lpstr>
      <vt:lpstr>Connecting OMA with Govt. agencies (GA)</vt:lpstr>
      <vt:lpstr>Current work relevant to NPSTC: POC</vt:lpstr>
      <vt:lpstr>Current work relevant to NPSTC: PCPS</vt:lpstr>
      <vt:lpstr>Feature summary of OMA PCPS v1.0</vt:lpstr>
      <vt:lpstr>Current work relevant to NPSTC: MCPTT</vt:lpstr>
      <vt:lpstr>The Ecosystem works</vt:lpstr>
      <vt:lpstr>Why OMA IS NOW A NPSTC AFFILIATE MEMBER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Checkers McGee</dc:creator>
  <cp:lastModifiedBy>Seth Newberry</cp:lastModifiedBy>
  <cp:revision>127</cp:revision>
  <cp:lastPrinted>2014-09-22T07:37:18Z</cp:lastPrinted>
  <dcterms:created xsi:type="dcterms:W3CDTF">2013-01-09T22:19:17Z</dcterms:created>
  <dcterms:modified xsi:type="dcterms:W3CDTF">2014-11-10T23:09:18Z</dcterms:modified>
</cp:coreProperties>
</file>