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 marR="5080">
              <a:lnSpc>
                <a:spcPct val="100000"/>
              </a:lnSpc>
            </a:pPr>
            <a:r>
              <a:rPr dirty="0" spc="-10"/>
              <a:t>NP</a:t>
            </a:r>
            <a:r>
              <a:rPr dirty="0" spc="-20"/>
              <a:t>S</a:t>
            </a:r>
            <a:r>
              <a:rPr dirty="0" spc="-35"/>
              <a:t>T</a:t>
            </a:r>
            <a:r>
              <a:rPr dirty="0" spc="-10"/>
              <a:t>C</a:t>
            </a:r>
            <a:r>
              <a:rPr dirty="0" spc="10"/>
              <a:t> </a:t>
            </a:r>
            <a:r>
              <a:rPr dirty="0" spc="-10"/>
              <a:t>Me</a:t>
            </a:r>
            <a:r>
              <a:rPr dirty="0" spc="-20"/>
              <a:t>e</a:t>
            </a:r>
            <a:r>
              <a:rPr dirty="0" spc="-5"/>
              <a:t>ti</a:t>
            </a:r>
            <a:r>
              <a:rPr dirty="0" spc="-5"/>
              <a:t>n</a:t>
            </a:r>
            <a:r>
              <a:rPr dirty="0" spc="-10"/>
              <a:t>g</a:t>
            </a:r>
            <a:r>
              <a:rPr dirty="0" spc="-10"/>
              <a:t> No</a:t>
            </a:r>
            <a:r>
              <a:rPr dirty="0" spc="-25"/>
              <a:t>v</a:t>
            </a:r>
            <a:r>
              <a:rPr dirty="0" spc="-10"/>
              <a:t>ember</a:t>
            </a:r>
            <a:r>
              <a:rPr dirty="0" spc="15"/>
              <a:t> </a:t>
            </a:r>
            <a:r>
              <a:rPr dirty="0" spc="-10"/>
              <a:t>1</a:t>
            </a:r>
            <a:r>
              <a:rPr dirty="0" spc="-5"/>
              <a:t>3</a:t>
            </a:r>
            <a:r>
              <a:rPr dirty="0" spc="-5"/>
              <a:t>-1</a:t>
            </a:r>
            <a:r>
              <a:rPr dirty="0" spc="-5"/>
              <a:t>4</a:t>
            </a:r>
            <a:r>
              <a:rPr dirty="0" spc="-5"/>
              <a:t>,</a:t>
            </a:r>
            <a:r>
              <a:rPr dirty="0" spc="15"/>
              <a:t> </a:t>
            </a:r>
            <a:r>
              <a:rPr dirty="0" spc="-10"/>
              <a:t>2</a:t>
            </a:r>
            <a:r>
              <a:rPr dirty="0" spc="-5"/>
              <a:t>0</a:t>
            </a:r>
            <a:r>
              <a:rPr dirty="0" spc="-10"/>
              <a:t>14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 marR="5080">
              <a:lnSpc>
                <a:spcPct val="100000"/>
              </a:lnSpc>
            </a:pPr>
            <a:r>
              <a:rPr dirty="0" spc="-10"/>
              <a:t>NP</a:t>
            </a:r>
            <a:r>
              <a:rPr dirty="0" spc="-20"/>
              <a:t>S</a:t>
            </a:r>
            <a:r>
              <a:rPr dirty="0" spc="-35"/>
              <a:t>T</a:t>
            </a:r>
            <a:r>
              <a:rPr dirty="0" spc="-10"/>
              <a:t>C</a:t>
            </a:r>
            <a:r>
              <a:rPr dirty="0" spc="10"/>
              <a:t> </a:t>
            </a:r>
            <a:r>
              <a:rPr dirty="0" spc="-10"/>
              <a:t>Me</a:t>
            </a:r>
            <a:r>
              <a:rPr dirty="0" spc="-20"/>
              <a:t>e</a:t>
            </a:r>
            <a:r>
              <a:rPr dirty="0" spc="-5"/>
              <a:t>ti</a:t>
            </a:r>
            <a:r>
              <a:rPr dirty="0" spc="-5"/>
              <a:t>n</a:t>
            </a:r>
            <a:r>
              <a:rPr dirty="0" spc="-10"/>
              <a:t>g</a:t>
            </a:r>
            <a:r>
              <a:rPr dirty="0" spc="-10"/>
              <a:t> No</a:t>
            </a:r>
            <a:r>
              <a:rPr dirty="0" spc="-25"/>
              <a:t>v</a:t>
            </a:r>
            <a:r>
              <a:rPr dirty="0" spc="-10"/>
              <a:t>ember</a:t>
            </a:r>
            <a:r>
              <a:rPr dirty="0" spc="15"/>
              <a:t> </a:t>
            </a:r>
            <a:r>
              <a:rPr dirty="0" spc="-10"/>
              <a:t>1</a:t>
            </a:r>
            <a:r>
              <a:rPr dirty="0" spc="-5"/>
              <a:t>3</a:t>
            </a:r>
            <a:r>
              <a:rPr dirty="0" spc="-5"/>
              <a:t>-1</a:t>
            </a:r>
            <a:r>
              <a:rPr dirty="0" spc="-5"/>
              <a:t>4</a:t>
            </a:r>
            <a:r>
              <a:rPr dirty="0" spc="-5"/>
              <a:t>,</a:t>
            </a:r>
            <a:r>
              <a:rPr dirty="0" spc="15"/>
              <a:t> </a:t>
            </a:r>
            <a:r>
              <a:rPr dirty="0" spc="-10"/>
              <a:t>2</a:t>
            </a:r>
            <a:r>
              <a:rPr dirty="0" spc="-5"/>
              <a:t>0</a:t>
            </a:r>
            <a:r>
              <a:rPr dirty="0" spc="-10"/>
              <a:t>14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 marR="5080">
              <a:lnSpc>
                <a:spcPct val="100000"/>
              </a:lnSpc>
            </a:pPr>
            <a:r>
              <a:rPr dirty="0" spc="-10"/>
              <a:t>NP</a:t>
            </a:r>
            <a:r>
              <a:rPr dirty="0" spc="-20"/>
              <a:t>S</a:t>
            </a:r>
            <a:r>
              <a:rPr dirty="0" spc="-35"/>
              <a:t>T</a:t>
            </a:r>
            <a:r>
              <a:rPr dirty="0" spc="-10"/>
              <a:t>C</a:t>
            </a:r>
            <a:r>
              <a:rPr dirty="0" spc="10"/>
              <a:t> </a:t>
            </a:r>
            <a:r>
              <a:rPr dirty="0" spc="-10"/>
              <a:t>Me</a:t>
            </a:r>
            <a:r>
              <a:rPr dirty="0" spc="-20"/>
              <a:t>e</a:t>
            </a:r>
            <a:r>
              <a:rPr dirty="0" spc="-5"/>
              <a:t>ti</a:t>
            </a:r>
            <a:r>
              <a:rPr dirty="0" spc="-5"/>
              <a:t>n</a:t>
            </a:r>
            <a:r>
              <a:rPr dirty="0" spc="-10"/>
              <a:t>g</a:t>
            </a:r>
            <a:r>
              <a:rPr dirty="0" spc="-10"/>
              <a:t> No</a:t>
            </a:r>
            <a:r>
              <a:rPr dirty="0" spc="-25"/>
              <a:t>v</a:t>
            </a:r>
            <a:r>
              <a:rPr dirty="0" spc="-10"/>
              <a:t>ember</a:t>
            </a:r>
            <a:r>
              <a:rPr dirty="0" spc="15"/>
              <a:t> </a:t>
            </a:r>
            <a:r>
              <a:rPr dirty="0" spc="-10"/>
              <a:t>1</a:t>
            </a:r>
            <a:r>
              <a:rPr dirty="0" spc="-5"/>
              <a:t>3</a:t>
            </a:r>
            <a:r>
              <a:rPr dirty="0" spc="-5"/>
              <a:t>-1</a:t>
            </a:r>
            <a:r>
              <a:rPr dirty="0" spc="-5"/>
              <a:t>4</a:t>
            </a:r>
            <a:r>
              <a:rPr dirty="0" spc="-5"/>
              <a:t>,</a:t>
            </a:r>
            <a:r>
              <a:rPr dirty="0" spc="15"/>
              <a:t> </a:t>
            </a:r>
            <a:r>
              <a:rPr dirty="0" spc="-10"/>
              <a:t>2</a:t>
            </a:r>
            <a:r>
              <a:rPr dirty="0" spc="-5"/>
              <a:t>0</a:t>
            </a:r>
            <a:r>
              <a:rPr dirty="0" spc="-10"/>
              <a:t>14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 marR="5080">
              <a:lnSpc>
                <a:spcPct val="100000"/>
              </a:lnSpc>
            </a:pPr>
            <a:r>
              <a:rPr dirty="0" spc="-10"/>
              <a:t>NP</a:t>
            </a:r>
            <a:r>
              <a:rPr dirty="0" spc="-20"/>
              <a:t>S</a:t>
            </a:r>
            <a:r>
              <a:rPr dirty="0" spc="-35"/>
              <a:t>T</a:t>
            </a:r>
            <a:r>
              <a:rPr dirty="0" spc="-10"/>
              <a:t>C</a:t>
            </a:r>
            <a:r>
              <a:rPr dirty="0" spc="10"/>
              <a:t> </a:t>
            </a:r>
            <a:r>
              <a:rPr dirty="0" spc="-10"/>
              <a:t>Me</a:t>
            </a:r>
            <a:r>
              <a:rPr dirty="0" spc="-20"/>
              <a:t>e</a:t>
            </a:r>
            <a:r>
              <a:rPr dirty="0" spc="-5"/>
              <a:t>ti</a:t>
            </a:r>
            <a:r>
              <a:rPr dirty="0" spc="-5"/>
              <a:t>n</a:t>
            </a:r>
            <a:r>
              <a:rPr dirty="0" spc="-10"/>
              <a:t>g</a:t>
            </a:r>
            <a:r>
              <a:rPr dirty="0" spc="-10"/>
              <a:t> No</a:t>
            </a:r>
            <a:r>
              <a:rPr dirty="0" spc="-25"/>
              <a:t>v</a:t>
            </a:r>
            <a:r>
              <a:rPr dirty="0" spc="-10"/>
              <a:t>ember</a:t>
            </a:r>
            <a:r>
              <a:rPr dirty="0" spc="15"/>
              <a:t> </a:t>
            </a:r>
            <a:r>
              <a:rPr dirty="0" spc="-10"/>
              <a:t>1</a:t>
            </a:r>
            <a:r>
              <a:rPr dirty="0" spc="-5"/>
              <a:t>3</a:t>
            </a:r>
            <a:r>
              <a:rPr dirty="0" spc="-5"/>
              <a:t>-1</a:t>
            </a:r>
            <a:r>
              <a:rPr dirty="0" spc="-5"/>
              <a:t>4</a:t>
            </a:r>
            <a:r>
              <a:rPr dirty="0" spc="-5"/>
              <a:t>,</a:t>
            </a:r>
            <a:r>
              <a:rPr dirty="0" spc="15"/>
              <a:t> </a:t>
            </a:r>
            <a:r>
              <a:rPr dirty="0" spc="-10"/>
              <a:t>2</a:t>
            </a:r>
            <a:r>
              <a:rPr dirty="0" spc="-5"/>
              <a:t>0</a:t>
            </a:r>
            <a:r>
              <a:rPr dirty="0" spc="-10"/>
              <a:t>14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 marR="5080">
              <a:lnSpc>
                <a:spcPct val="100000"/>
              </a:lnSpc>
            </a:pPr>
            <a:r>
              <a:rPr dirty="0" spc="-10"/>
              <a:t>NP</a:t>
            </a:r>
            <a:r>
              <a:rPr dirty="0" spc="-20"/>
              <a:t>S</a:t>
            </a:r>
            <a:r>
              <a:rPr dirty="0" spc="-35"/>
              <a:t>T</a:t>
            </a:r>
            <a:r>
              <a:rPr dirty="0" spc="-10"/>
              <a:t>C</a:t>
            </a:r>
            <a:r>
              <a:rPr dirty="0" spc="10"/>
              <a:t> </a:t>
            </a:r>
            <a:r>
              <a:rPr dirty="0" spc="-10"/>
              <a:t>Me</a:t>
            </a:r>
            <a:r>
              <a:rPr dirty="0" spc="-20"/>
              <a:t>e</a:t>
            </a:r>
            <a:r>
              <a:rPr dirty="0" spc="-5"/>
              <a:t>ti</a:t>
            </a:r>
            <a:r>
              <a:rPr dirty="0" spc="-5"/>
              <a:t>n</a:t>
            </a:r>
            <a:r>
              <a:rPr dirty="0" spc="-10"/>
              <a:t>g</a:t>
            </a:r>
            <a:r>
              <a:rPr dirty="0" spc="-10"/>
              <a:t> No</a:t>
            </a:r>
            <a:r>
              <a:rPr dirty="0" spc="-25"/>
              <a:t>v</a:t>
            </a:r>
            <a:r>
              <a:rPr dirty="0" spc="-10"/>
              <a:t>ember</a:t>
            </a:r>
            <a:r>
              <a:rPr dirty="0" spc="15"/>
              <a:t> </a:t>
            </a:r>
            <a:r>
              <a:rPr dirty="0" spc="-10"/>
              <a:t>1</a:t>
            </a:r>
            <a:r>
              <a:rPr dirty="0" spc="-5"/>
              <a:t>3</a:t>
            </a:r>
            <a:r>
              <a:rPr dirty="0" spc="-5"/>
              <a:t>-1</a:t>
            </a:r>
            <a:r>
              <a:rPr dirty="0" spc="-5"/>
              <a:t>4</a:t>
            </a:r>
            <a:r>
              <a:rPr dirty="0" spc="-5"/>
              <a:t>,</a:t>
            </a:r>
            <a:r>
              <a:rPr dirty="0" spc="15"/>
              <a:t> </a:t>
            </a:r>
            <a:r>
              <a:rPr dirty="0" spc="-10"/>
              <a:t>2</a:t>
            </a:r>
            <a:r>
              <a:rPr dirty="0" spc="-5"/>
              <a:t>0</a:t>
            </a:r>
            <a:r>
              <a:rPr dirty="0" spc="-10"/>
              <a:t>14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416532"/>
            <a:ext cx="9144000" cy="4414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82739" y="6456687"/>
            <a:ext cx="961771" cy="36576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8977121" y="6414946"/>
            <a:ext cx="8890" cy="443230"/>
          </a:xfrm>
          <a:custGeom>
            <a:avLst/>
            <a:gdLst/>
            <a:ahLst/>
            <a:cxnLst/>
            <a:rect l="l" t="t" r="r" b="b"/>
            <a:pathLst>
              <a:path w="8890" h="443229">
                <a:moveTo>
                  <a:pt x="0" y="443050"/>
                </a:moveTo>
                <a:lnTo>
                  <a:pt x="8762" y="443050"/>
                </a:lnTo>
                <a:lnTo>
                  <a:pt x="8762" y="0"/>
                </a:lnTo>
                <a:lnTo>
                  <a:pt x="0" y="0"/>
                </a:lnTo>
                <a:lnTo>
                  <a:pt x="0" y="44305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0" y="6406102"/>
            <a:ext cx="8985885" cy="0"/>
          </a:xfrm>
          <a:custGeom>
            <a:avLst/>
            <a:gdLst/>
            <a:ahLst/>
            <a:cxnLst/>
            <a:rect l="l" t="t" r="r" b="b"/>
            <a:pathLst>
              <a:path w="8985885" h="0">
                <a:moveTo>
                  <a:pt x="0" y="0"/>
                </a:moveTo>
                <a:lnTo>
                  <a:pt x="8985884" y="0"/>
                </a:lnTo>
              </a:path>
            </a:pathLst>
          </a:custGeom>
          <a:ln w="6350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0" y="1141983"/>
            <a:ext cx="9144000" cy="1905"/>
          </a:xfrm>
          <a:custGeom>
            <a:avLst/>
            <a:gdLst/>
            <a:ahLst/>
            <a:cxnLst/>
            <a:rect l="l" t="t" r="r" b="b"/>
            <a:pathLst>
              <a:path w="9144000" h="1905">
                <a:moveTo>
                  <a:pt x="0" y="0"/>
                </a:moveTo>
                <a:lnTo>
                  <a:pt x="9144000" y="1524"/>
                </a:lnTo>
              </a:path>
            </a:pathLst>
          </a:custGeom>
          <a:ln w="6350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95599"/>
            <a:ext cx="8072119" cy="920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6676" y="1531270"/>
            <a:ext cx="8070646" cy="43580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804542" y="6408521"/>
            <a:ext cx="1514475" cy="374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 marR="5080">
              <a:lnSpc>
                <a:spcPct val="100000"/>
              </a:lnSpc>
            </a:pPr>
            <a:r>
              <a:rPr dirty="0" spc="-10"/>
              <a:t>NP</a:t>
            </a:r>
            <a:r>
              <a:rPr dirty="0" spc="-20"/>
              <a:t>S</a:t>
            </a:r>
            <a:r>
              <a:rPr dirty="0" spc="-35"/>
              <a:t>T</a:t>
            </a:r>
            <a:r>
              <a:rPr dirty="0" spc="-10"/>
              <a:t>C</a:t>
            </a:r>
            <a:r>
              <a:rPr dirty="0" spc="10"/>
              <a:t> </a:t>
            </a:r>
            <a:r>
              <a:rPr dirty="0" spc="-10"/>
              <a:t>Me</a:t>
            </a:r>
            <a:r>
              <a:rPr dirty="0" spc="-20"/>
              <a:t>e</a:t>
            </a:r>
            <a:r>
              <a:rPr dirty="0" spc="-5"/>
              <a:t>ti</a:t>
            </a:r>
            <a:r>
              <a:rPr dirty="0" spc="-5"/>
              <a:t>n</a:t>
            </a:r>
            <a:r>
              <a:rPr dirty="0" spc="-10"/>
              <a:t>g</a:t>
            </a:r>
            <a:r>
              <a:rPr dirty="0" spc="-10"/>
              <a:t> No</a:t>
            </a:r>
            <a:r>
              <a:rPr dirty="0" spc="-25"/>
              <a:t>v</a:t>
            </a:r>
            <a:r>
              <a:rPr dirty="0" spc="-10"/>
              <a:t>ember</a:t>
            </a:r>
            <a:r>
              <a:rPr dirty="0" spc="15"/>
              <a:t> </a:t>
            </a:r>
            <a:r>
              <a:rPr dirty="0" spc="-10"/>
              <a:t>1</a:t>
            </a:r>
            <a:r>
              <a:rPr dirty="0" spc="-5"/>
              <a:t>3</a:t>
            </a:r>
            <a:r>
              <a:rPr dirty="0" spc="-5"/>
              <a:t>-1</a:t>
            </a:r>
            <a:r>
              <a:rPr dirty="0" spc="-5"/>
              <a:t>4</a:t>
            </a:r>
            <a:r>
              <a:rPr dirty="0" spc="-5"/>
              <a:t>,</a:t>
            </a:r>
            <a:r>
              <a:rPr dirty="0" spc="15"/>
              <a:t> </a:t>
            </a:r>
            <a:r>
              <a:rPr dirty="0" spc="-10"/>
              <a:t>2</a:t>
            </a:r>
            <a:r>
              <a:rPr dirty="0" spc="-5"/>
              <a:t>0</a:t>
            </a:r>
            <a:r>
              <a:rPr dirty="0" spc="-10"/>
              <a:t>14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309357" y="6444314"/>
            <a:ext cx="233679" cy="190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png"/><Relationship Id="rId4" Type="http://schemas.openxmlformats.org/officeDocument/2006/relationships/notesSlide" Target="../notesSlides/notesSlide1.xml"/><Relationship Id="rId5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jpg"/><Relationship Id="rId3" Type="http://schemas.openxmlformats.org/officeDocument/2006/relationships/image" Target="../media/image30.png"/><Relationship Id="rId4" Type="http://schemas.openxmlformats.org/officeDocument/2006/relationships/notesSlide" Target="../notesSlides/notesSlide10.xml"/><Relationship Id="rId5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jpg"/><Relationship Id="rId3" Type="http://schemas.openxmlformats.org/officeDocument/2006/relationships/image" Target="../media/image32.png"/><Relationship Id="rId4" Type="http://schemas.openxmlformats.org/officeDocument/2006/relationships/image" Target="../media/image33.png"/><Relationship Id="rId5" Type="http://schemas.openxmlformats.org/officeDocument/2006/relationships/image" Target="../media/image34.jpg"/><Relationship Id="rId6" Type="http://schemas.openxmlformats.org/officeDocument/2006/relationships/notesSlide" Target="../notesSlides/notesSlide11.xml"/><Relationship Id="rId7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5.jpg"/><Relationship Id="rId3" Type="http://schemas.openxmlformats.org/officeDocument/2006/relationships/image" Target="../media/image36.png"/><Relationship Id="rId4" Type="http://schemas.openxmlformats.org/officeDocument/2006/relationships/hyperlink" Target="https://www.atis.org/docstore/product.aspx?id=24919" TargetMode="External"/><Relationship Id="rId5" Type="http://schemas.openxmlformats.org/officeDocument/2006/relationships/hyperlink" Target="https://www.atis.org/docstore/product.aspx?id=25424" TargetMode="External"/><Relationship Id="rId6" Type="http://schemas.openxmlformats.org/officeDocument/2006/relationships/hyperlink" Target="https://www.atis.org/docstore/product.aspx?id=24590" TargetMode="External"/><Relationship Id="rId7" Type="http://schemas.openxmlformats.org/officeDocument/2006/relationships/hyperlink" Target="https://www.atis.org/docstore/product.aspx?id=25515" TargetMode="External"/><Relationship Id="rId8" Type="http://schemas.openxmlformats.org/officeDocument/2006/relationships/hyperlink" Target="https://www.atis.org/docstore/product.aspx?id=26127" TargetMode="External"/><Relationship Id="rId9" Type="http://schemas.openxmlformats.org/officeDocument/2006/relationships/image" Target="../media/image37.png"/><Relationship Id="rId10" Type="http://schemas.openxmlformats.org/officeDocument/2006/relationships/notesSlide" Target="../notesSlides/notesSlide12.xml"/><Relationship Id="rId11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8.jpg"/><Relationship Id="rId3" Type="http://schemas.openxmlformats.org/officeDocument/2006/relationships/image" Target="../media/image39.png"/><Relationship Id="rId4" Type="http://schemas.openxmlformats.org/officeDocument/2006/relationships/notesSlide" Target="../notesSlides/notesSlide13.xml"/><Relationship Id="rId5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jpg"/><Relationship Id="rId3" Type="http://schemas.openxmlformats.org/officeDocument/2006/relationships/image" Target="../media/image41.png"/><Relationship Id="rId4" Type="http://schemas.openxmlformats.org/officeDocument/2006/relationships/notesSlide" Target="../notesSlides/notesSlide14.xml"/><Relationship Id="rId5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2.jpg"/><Relationship Id="rId3" Type="http://schemas.openxmlformats.org/officeDocument/2006/relationships/image" Target="../media/image43.png"/><Relationship Id="rId4" Type="http://schemas.openxmlformats.org/officeDocument/2006/relationships/hyperlink" Target="https://www.atis.org/docstore/product.aspx?id=28157" TargetMode="External"/><Relationship Id="rId5" Type="http://schemas.openxmlformats.org/officeDocument/2006/relationships/hyperlink" Target="https://www.atis.org/docstore/product.aspx?id=22706" TargetMode="External"/><Relationship Id="rId6" Type="http://schemas.openxmlformats.org/officeDocument/2006/relationships/hyperlink" Target="https://www.atis.org/docstore/product.aspx?id=22771" TargetMode="External"/><Relationship Id="rId7" Type="http://schemas.openxmlformats.org/officeDocument/2006/relationships/notesSlide" Target="../notesSlides/notesSlide15.xml"/><Relationship Id="rId8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4.jpg"/><Relationship Id="rId3" Type="http://schemas.openxmlformats.org/officeDocument/2006/relationships/image" Target="../media/image45.png"/><Relationship Id="rId4" Type="http://schemas.openxmlformats.org/officeDocument/2006/relationships/hyperlink" Target="mailto:Frank.Korinek@motorolasolutions.com" TargetMode="External"/><Relationship Id="rId5" Type="http://schemas.openxmlformats.org/officeDocument/2006/relationships/hyperlink" Target="mailto:brian.k.daly@att.com" TargetMode="External"/><Relationship Id="rId6" Type="http://schemas.openxmlformats.org/officeDocument/2006/relationships/hyperlink" Target="mailto:sbarclay@atis.org" TargetMode="External"/><Relationship Id="rId7" Type="http://schemas.openxmlformats.org/officeDocument/2006/relationships/image" Target="../media/image46.png"/><Relationship Id="rId8" Type="http://schemas.openxmlformats.org/officeDocument/2006/relationships/notesSlide" Target="../notesSlides/notesSlide16.xml"/><Relationship Id="rId9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7.jpg"/><Relationship Id="rId3" Type="http://schemas.openxmlformats.org/officeDocument/2006/relationships/image" Target="../media/image48.png"/><Relationship Id="rId4" Type="http://schemas.openxmlformats.org/officeDocument/2006/relationships/notesSlide" Target="../notesSlides/notesSlide17.xml"/><Relationship Id="rId5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9.jpg"/><Relationship Id="rId3" Type="http://schemas.openxmlformats.org/officeDocument/2006/relationships/image" Target="../media/image50.png"/><Relationship Id="rId4" Type="http://schemas.openxmlformats.org/officeDocument/2006/relationships/notesSlide" Target="../notesSlides/notesSlide18.xml"/><Relationship Id="rId5" Type="http://schemas.openxmlformats.org/officeDocument/2006/relationships/slide" Target="slide18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1.jpg"/><Relationship Id="rId3" Type="http://schemas.openxmlformats.org/officeDocument/2006/relationships/image" Target="../media/image52.png"/><Relationship Id="rId4" Type="http://schemas.openxmlformats.org/officeDocument/2006/relationships/hyperlink" Target="http://www.atis.org/csf" TargetMode="External"/><Relationship Id="rId5" Type="http://schemas.openxmlformats.org/officeDocument/2006/relationships/hyperlink" Target="http://www.atis.org/esif" TargetMode="External"/><Relationship Id="rId6" Type="http://schemas.openxmlformats.org/officeDocument/2006/relationships/hyperlink" Target="http://www.atis.org/nfv" TargetMode="External"/><Relationship Id="rId7" Type="http://schemas.openxmlformats.org/officeDocument/2006/relationships/hyperlink" Target="http://www.atis.org/ptsc" TargetMode="External"/><Relationship Id="rId8" Type="http://schemas.openxmlformats.org/officeDocument/2006/relationships/hyperlink" Target="http://www.atis.org/wtsc" TargetMode="External"/><Relationship Id="rId9" Type="http://schemas.openxmlformats.org/officeDocument/2006/relationships/notesSlide" Target="../notesSlides/notesSlide19.xml"/><Relationship Id="rId10" Type="http://schemas.openxmlformats.org/officeDocument/2006/relationships/slide" Target="slide1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notesSlide" Target="../notesSlides/notesSlide2.xml"/><Relationship Id="rId6" Type="http://schemas.openxmlformats.org/officeDocument/2006/relationships/slide" Target="slide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3.jpg"/><Relationship Id="rId3" Type="http://schemas.openxmlformats.org/officeDocument/2006/relationships/image" Target="../media/image54.png"/><Relationship Id="rId4" Type="http://schemas.openxmlformats.org/officeDocument/2006/relationships/notesSlide" Target="../notesSlides/notesSlide20.xml"/><Relationship Id="rId5" Type="http://schemas.openxmlformats.org/officeDocument/2006/relationships/slide" Target="slide20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jpg"/><Relationship Id="rId7" Type="http://schemas.openxmlformats.org/officeDocument/2006/relationships/notesSlide" Target="../notesSlides/notesSlide3.xml"/><Relationship Id="rId8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jpg"/><Relationship Id="rId6" Type="http://schemas.openxmlformats.org/officeDocument/2006/relationships/notesSlide" Target="../notesSlides/notesSlide4.xml"/><Relationship Id="rId7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Relationship Id="rId3" Type="http://schemas.openxmlformats.org/officeDocument/2006/relationships/image" Target="../media/image18.png"/><Relationship Id="rId4" Type="http://schemas.openxmlformats.org/officeDocument/2006/relationships/notesSlide" Target="../notesSlides/notesSlide5.xml"/><Relationship Id="rId5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Relationship Id="rId3" Type="http://schemas.openxmlformats.org/officeDocument/2006/relationships/image" Target="../media/image20.png"/><Relationship Id="rId4" Type="http://schemas.openxmlformats.org/officeDocument/2006/relationships/notesSlide" Target="../notesSlides/notesSlide6.xml"/><Relationship Id="rId5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g"/><Relationship Id="rId3" Type="http://schemas.openxmlformats.org/officeDocument/2006/relationships/image" Target="../media/image22.png"/><Relationship Id="rId4" Type="http://schemas.openxmlformats.org/officeDocument/2006/relationships/hyperlink" Target="https://www.atis.org/docstore/product.aspx?id=28138" TargetMode="External"/><Relationship Id="rId5" Type="http://schemas.openxmlformats.org/officeDocument/2006/relationships/notesSlide" Target="../notesSlides/notesSlide7.xml"/><Relationship Id="rId6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jpg"/><Relationship Id="rId3" Type="http://schemas.openxmlformats.org/officeDocument/2006/relationships/image" Target="../media/image24.png"/><Relationship Id="rId4" Type="http://schemas.openxmlformats.org/officeDocument/2006/relationships/hyperlink" Target="https://www.atis.org/docstore/product.aspx?id=28003" TargetMode="External"/><Relationship Id="rId5" Type="http://schemas.openxmlformats.org/officeDocument/2006/relationships/notesSlide" Target="../notesSlides/notesSlide8.xml"/><Relationship Id="rId6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jpg"/><Relationship Id="rId3" Type="http://schemas.openxmlformats.org/officeDocument/2006/relationships/image" Target="../media/image26.png"/><Relationship Id="rId4" Type="http://schemas.openxmlformats.org/officeDocument/2006/relationships/hyperlink" Target="https://www.atis.org/docstore/product.aspx?id=27924" TargetMode="External"/><Relationship Id="rId5" Type="http://schemas.openxmlformats.org/officeDocument/2006/relationships/hyperlink" Target="https://www.atis.org/docstore/product.aspx?id=28149" TargetMode="External"/><Relationship Id="rId6" Type="http://schemas.openxmlformats.org/officeDocument/2006/relationships/image" Target="../media/image27.png"/><Relationship Id="rId7" Type="http://schemas.openxmlformats.org/officeDocument/2006/relationships/image" Target="../media/image28.png"/><Relationship Id="rId8" Type="http://schemas.openxmlformats.org/officeDocument/2006/relationships/notesSlide" Target="../notesSlides/notesSlide9.xml"/><Relationship Id="rId9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26973" y="355600"/>
            <a:ext cx="1676400" cy="6381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4434" y="2575303"/>
            <a:ext cx="5488940" cy="533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000" spc="-335" b="1">
                <a:latin typeface="Arial"/>
                <a:cs typeface="Arial"/>
              </a:rPr>
              <a:t>A</a:t>
            </a:r>
            <a:r>
              <a:rPr dirty="0" sz="4000" spc="-25" b="1">
                <a:latin typeface="Arial"/>
                <a:cs typeface="Arial"/>
              </a:rPr>
              <a:t>TIS</a:t>
            </a:r>
            <a:r>
              <a:rPr dirty="0" sz="4000" spc="-5" b="1">
                <a:latin typeface="Arial"/>
                <a:cs typeface="Arial"/>
              </a:rPr>
              <a:t> </a:t>
            </a:r>
            <a:r>
              <a:rPr dirty="0" sz="4000" spc="-25" b="1">
                <a:latin typeface="Arial"/>
                <a:cs typeface="Arial"/>
              </a:rPr>
              <a:t>Update</a:t>
            </a:r>
            <a:r>
              <a:rPr dirty="0" sz="4000" spc="25" b="1">
                <a:latin typeface="Arial"/>
                <a:cs typeface="Arial"/>
              </a:rPr>
              <a:t> </a:t>
            </a:r>
            <a:r>
              <a:rPr dirty="0" sz="4000" spc="-20" b="1">
                <a:latin typeface="Arial"/>
                <a:cs typeface="Arial"/>
              </a:rPr>
              <a:t>to</a:t>
            </a:r>
            <a:r>
              <a:rPr dirty="0" sz="4000" spc="-5" b="1">
                <a:latin typeface="Arial"/>
                <a:cs typeface="Arial"/>
              </a:rPr>
              <a:t> </a:t>
            </a:r>
            <a:r>
              <a:rPr dirty="0" sz="4000" spc="-30" b="1">
                <a:latin typeface="Arial"/>
                <a:cs typeface="Arial"/>
              </a:rPr>
              <a:t>NPSTC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750055"/>
            <a:ext cx="9144000" cy="1905"/>
          </a:xfrm>
          <a:custGeom>
            <a:avLst/>
            <a:gdLst/>
            <a:ahLst/>
            <a:cxnLst/>
            <a:rect l="l" t="t" r="r" b="b"/>
            <a:pathLst>
              <a:path w="9144000" h="1904">
                <a:moveTo>
                  <a:pt x="0" y="0"/>
                </a:moveTo>
                <a:lnTo>
                  <a:pt x="9144000" y="1524"/>
                </a:lnTo>
              </a:path>
            </a:pathLst>
          </a:custGeom>
          <a:ln w="6350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169909" y="3732530"/>
            <a:ext cx="974090" cy="0"/>
          </a:xfrm>
          <a:custGeom>
            <a:avLst/>
            <a:gdLst/>
            <a:ahLst/>
            <a:cxnLst/>
            <a:rect l="l" t="t" r="r" b="b"/>
            <a:pathLst>
              <a:path w="974090" h="0">
                <a:moveTo>
                  <a:pt x="0" y="0"/>
                </a:moveTo>
                <a:lnTo>
                  <a:pt x="974051" y="0"/>
                </a:lnTo>
              </a:path>
            </a:pathLst>
          </a:custGeom>
          <a:ln w="46988">
            <a:solidFill>
              <a:srgbClr val="FF66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24434" y="3870610"/>
            <a:ext cx="2778125" cy="1061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400" b="1">
                <a:solidFill>
                  <a:srgbClr val="FF6600"/>
                </a:solidFill>
                <a:latin typeface="Arial"/>
                <a:cs typeface="Arial"/>
              </a:rPr>
              <a:t>Frank Korinek </a:t>
            </a:r>
            <a:r>
              <a:rPr dirty="0" sz="2400" spc="-185" i="1">
                <a:latin typeface="Arial"/>
                <a:cs typeface="Arial"/>
              </a:rPr>
              <a:t>A</a:t>
            </a:r>
            <a:r>
              <a:rPr dirty="0" sz="2400" i="1">
                <a:latin typeface="Arial"/>
                <a:cs typeface="Arial"/>
              </a:rPr>
              <a:t>TIS</a:t>
            </a:r>
            <a:r>
              <a:rPr dirty="0" sz="2400" spc="-10" i="1">
                <a:latin typeface="Arial"/>
                <a:cs typeface="Arial"/>
              </a:rPr>
              <a:t> </a:t>
            </a:r>
            <a:r>
              <a:rPr dirty="0" sz="2400" i="1">
                <a:latin typeface="Arial"/>
                <a:cs typeface="Arial"/>
              </a:rPr>
              <a:t>B</a:t>
            </a:r>
            <a:r>
              <a:rPr dirty="0" sz="2400" spc="-10" i="1">
                <a:latin typeface="Arial"/>
                <a:cs typeface="Arial"/>
              </a:rPr>
              <a:t>o</a:t>
            </a:r>
            <a:r>
              <a:rPr dirty="0" sz="2400" i="1">
                <a:latin typeface="Arial"/>
                <a:cs typeface="Arial"/>
              </a:rPr>
              <a:t>ard</a:t>
            </a:r>
            <a:r>
              <a:rPr dirty="0" sz="2400" spc="10" i="1">
                <a:latin typeface="Arial"/>
                <a:cs typeface="Arial"/>
              </a:rPr>
              <a:t> </a:t>
            </a:r>
            <a:r>
              <a:rPr dirty="0" sz="2400" i="1">
                <a:latin typeface="Arial"/>
                <a:cs typeface="Arial"/>
              </a:rPr>
              <a:t>Me</a:t>
            </a:r>
            <a:r>
              <a:rPr dirty="0" sz="2400" spc="-15" i="1">
                <a:latin typeface="Arial"/>
                <a:cs typeface="Arial"/>
              </a:rPr>
              <a:t>m</a:t>
            </a:r>
            <a:r>
              <a:rPr dirty="0" sz="2400" i="1">
                <a:latin typeface="Arial"/>
                <a:cs typeface="Arial"/>
              </a:rPr>
              <a:t>ber</a:t>
            </a:r>
            <a:r>
              <a:rPr dirty="0" sz="2400" i="1">
                <a:latin typeface="Arial"/>
                <a:cs typeface="Arial"/>
              </a:rPr>
              <a:t> Mo</a:t>
            </a:r>
            <a:r>
              <a:rPr dirty="0" sz="2400" spc="5" i="1">
                <a:latin typeface="Arial"/>
                <a:cs typeface="Arial"/>
              </a:rPr>
              <a:t>t</a:t>
            </a:r>
            <a:r>
              <a:rPr dirty="0" sz="2400" i="1">
                <a:latin typeface="Arial"/>
                <a:cs typeface="Arial"/>
              </a:rPr>
              <a:t>orola</a:t>
            </a:r>
            <a:r>
              <a:rPr dirty="0" sz="2400" spc="-10" i="1">
                <a:latin typeface="Arial"/>
                <a:cs typeface="Arial"/>
              </a:rPr>
              <a:t> </a:t>
            </a:r>
            <a:r>
              <a:rPr dirty="0" sz="2400" i="1">
                <a:latin typeface="Arial"/>
                <a:cs typeface="Arial"/>
              </a:rPr>
              <a:t>Sol</a:t>
            </a:r>
            <a:r>
              <a:rPr dirty="0" sz="2400" spc="-10" i="1">
                <a:latin typeface="Arial"/>
                <a:cs typeface="Arial"/>
              </a:rPr>
              <a:t>u</a:t>
            </a:r>
            <a:r>
              <a:rPr dirty="0" sz="2400" i="1">
                <a:latin typeface="Arial"/>
                <a:cs typeface="Arial"/>
              </a:rPr>
              <a:t>tions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9006" y="6492245"/>
            <a:ext cx="314452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i="1">
                <a:latin typeface="Arial"/>
                <a:cs typeface="Arial"/>
              </a:rPr>
              <a:t>N</a:t>
            </a:r>
            <a:r>
              <a:rPr dirty="0" sz="2400" spc="-10" i="1">
                <a:latin typeface="Arial"/>
                <a:cs typeface="Arial"/>
              </a:rPr>
              <a:t>o</a:t>
            </a:r>
            <a:r>
              <a:rPr dirty="0" sz="2400" i="1">
                <a:latin typeface="Arial"/>
                <a:cs typeface="Arial"/>
              </a:rPr>
              <a:t>ve</a:t>
            </a:r>
            <a:r>
              <a:rPr dirty="0" sz="2400" spc="-20" i="1">
                <a:latin typeface="Arial"/>
                <a:cs typeface="Arial"/>
              </a:rPr>
              <a:t>m</a:t>
            </a:r>
            <a:r>
              <a:rPr dirty="0" sz="2400" i="1">
                <a:latin typeface="Arial"/>
                <a:cs typeface="Arial"/>
              </a:rPr>
              <a:t>ber</a:t>
            </a:r>
            <a:r>
              <a:rPr dirty="0" sz="2400" spc="35" i="1">
                <a:latin typeface="Arial"/>
                <a:cs typeface="Arial"/>
              </a:rPr>
              <a:t> </a:t>
            </a:r>
            <a:r>
              <a:rPr dirty="0" sz="2400" i="1">
                <a:latin typeface="Arial"/>
                <a:cs typeface="Arial"/>
              </a:rPr>
              <a:t>1</a:t>
            </a:r>
            <a:r>
              <a:rPr dirty="0" sz="2400" spc="-5" i="1">
                <a:latin typeface="Arial"/>
                <a:cs typeface="Arial"/>
              </a:rPr>
              <a:t>3</a:t>
            </a:r>
            <a:r>
              <a:rPr dirty="0" sz="2400" i="1">
                <a:latin typeface="Arial"/>
                <a:cs typeface="Arial"/>
              </a:rPr>
              <a:t>-14, 2014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6140484"/>
            <a:ext cx="9144000" cy="717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78939" marR="5597525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ATIS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Board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f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Direct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r</a:t>
            </a:r>
            <a:r>
              <a:rPr dirty="0" sz="1100" spc="-15">
                <a:latin typeface="Calibri"/>
                <a:cs typeface="Calibri"/>
              </a:rPr>
              <a:t>s</a:t>
            </a:r>
            <a:r>
              <a:rPr dirty="0" sz="1100">
                <a:latin typeface="Calibri"/>
                <a:cs typeface="Calibri"/>
              </a:rPr>
              <a:t>’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Meeti</a:t>
            </a:r>
            <a:r>
              <a:rPr dirty="0" sz="1100" spc="-5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g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Oc</a:t>
            </a:r>
            <a:r>
              <a:rPr dirty="0" sz="1100">
                <a:latin typeface="Calibri"/>
                <a:cs typeface="Calibri"/>
              </a:rPr>
              <a:t>t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5">
                <a:latin typeface="Calibri"/>
                <a:cs typeface="Calibri"/>
              </a:rPr>
              <a:t>b</a:t>
            </a:r>
            <a:r>
              <a:rPr dirty="0" sz="1100">
                <a:latin typeface="Calibri"/>
                <a:cs typeface="Calibri"/>
              </a:rPr>
              <a:t>er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20,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2011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140484"/>
            <a:ext cx="9144000" cy="7175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4535" y="6272042"/>
            <a:ext cx="1273937" cy="4848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985884" y="6150071"/>
            <a:ext cx="158115" cy="708025"/>
          </a:xfrm>
          <a:custGeom>
            <a:avLst/>
            <a:gdLst/>
            <a:ahLst/>
            <a:cxnLst/>
            <a:rect l="l" t="t" r="r" b="b"/>
            <a:pathLst>
              <a:path w="158115" h="708025">
                <a:moveTo>
                  <a:pt x="158114" y="0"/>
                </a:moveTo>
                <a:lnTo>
                  <a:pt x="0" y="0"/>
                </a:lnTo>
                <a:lnTo>
                  <a:pt x="0" y="707925"/>
                </a:lnTo>
                <a:lnTo>
                  <a:pt x="158114" y="707925"/>
                </a:lnTo>
                <a:lnTo>
                  <a:pt x="158114" y="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6136424"/>
            <a:ext cx="9144000" cy="1905"/>
          </a:xfrm>
          <a:custGeom>
            <a:avLst/>
            <a:gdLst/>
            <a:ahLst/>
            <a:cxnLst/>
            <a:rect l="l" t="t" r="r" b="b"/>
            <a:pathLst>
              <a:path w="9144000" h="1904">
                <a:moveTo>
                  <a:pt x="9144000" y="1587"/>
                </a:moveTo>
                <a:lnTo>
                  <a:pt x="0" y="0"/>
                </a:lnTo>
              </a:path>
            </a:pathLst>
          </a:custGeom>
          <a:ln w="6350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87679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LM</a:t>
            </a:r>
            <a:r>
              <a:rPr dirty="0"/>
              <a:t>R-</a:t>
            </a:r>
            <a:r>
              <a:rPr dirty="0" spc="-245"/>
              <a:t>L</a:t>
            </a:r>
            <a:r>
              <a:rPr dirty="0"/>
              <a:t>TE</a:t>
            </a:r>
            <a:r>
              <a:rPr dirty="0" spc="-30"/>
              <a:t> </a:t>
            </a:r>
            <a:r>
              <a:rPr dirty="0"/>
              <a:t>Inter</a:t>
            </a:r>
            <a:r>
              <a:rPr dirty="0" spc="-15"/>
              <a:t>c</a:t>
            </a:r>
            <a:r>
              <a:rPr dirty="0"/>
              <a:t>onn</a:t>
            </a:r>
            <a:r>
              <a:rPr dirty="0" spc="-10"/>
              <a:t>e</a:t>
            </a:r>
            <a:r>
              <a:rPr dirty="0"/>
              <a:t>cti</a:t>
            </a:r>
            <a:r>
              <a:rPr dirty="0" spc="-20"/>
              <a:t>o</a:t>
            </a:r>
            <a:r>
              <a:rPr dirty="0"/>
              <a:t>n</a:t>
            </a:r>
          </a:p>
        </p:txBody>
      </p:sp>
      <p:sp>
        <p:nvSpPr>
          <p:cNvPr id="8" name="object 8"/>
          <p:cNvSpPr/>
          <p:nvPr/>
        </p:nvSpPr>
        <p:spPr>
          <a:xfrm>
            <a:off x="388962" y="1428432"/>
            <a:ext cx="8413750" cy="1169670"/>
          </a:xfrm>
          <a:custGeom>
            <a:avLst/>
            <a:gdLst/>
            <a:ahLst/>
            <a:cxnLst/>
            <a:rect l="l" t="t" r="r" b="b"/>
            <a:pathLst>
              <a:path w="8413750" h="1169670">
                <a:moveTo>
                  <a:pt x="0" y="1169225"/>
                </a:moveTo>
                <a:lnTo>
                  <a:pt x="8413623" y="1169225"/>
                </a:lnTo>
                <a:lnTo>
                  <a:pt x="8413623" y="0"/>
                </a:lnTo>
                <a:lnTo>
                  <a:pt x="0" y="0"/>
                </a:lnTo>
                <a:lnTo>
                  <a:pt x="0" y="1169225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88962" y="1428432"/>
            <a:ext cx="8413750" cy="1169670"/>
          </a:xfrm>
          <a:custGeom>
            <a:avLst/>
            <a:gdLst/>
            <a:ahLst/>
            <a:cxnLst/>
            <a:rect l="l" t="t" r="r" b="b"/>
            <a:pathLst>
              <a:path w="8413750" h="1169670">
                <a:moveTo>
                  <a:pt x="0" y="1169225"/>
                </a:moveTo>
                <a:lnTo>
                  <a:pt x="8413623" y="1169225"/>
                </a:lnTo>
                <a:lnTo>
                  <a:pt x="8413623" y="0"/>
                </a:lnTo>
                <a:lnTo>
                  <a:pt x="0" y="0"/>
                </a:lnTo>
                <a:lnTo>
                  <a:pt x="0" y="1169225"/>
                </a:lnTo>
                <a:close/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88962" y="2597696"/>
            <a:ext cx="8413750" cy="3157220"/>
          </a:xfrm>
          <a:custGeom>
            <a:avLst/>
            <a:gdLst/>
            <a:ahLst/>
            <a:cxnLst/>
            <a:rect l="l" t="t" r="r" b="b"/>
            <a:pathLst>
              <a:path w="8413750" h="3157220">
                <a:moveTo>
                  <a:pt x="0" y="3156712"/>
                </a:moveTo>
                <a:lnTo>
                  <a:pt x="8413623" y="3156712"/>
                </a:lnTo>
                <a:lnTo>
                  <a:pt x="8413623" y="0"/>
                </a:lnTo>
                <a:lnTo>
                  <a:pt x="0" y="0"/>
                </a:lnTo>
                <a:lnTo>
                  <a:pt x="0" y="3156712"/>
                </a:lnTo>
                <a:close/>
              </a:path>
            </a:pathLst>
          </a:custGeom>
          <a:solidFill>
            <a:srgbClr val="D0D7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88962" y="2597696"/>
            <a:ext cx="8413750" cy="3157220"/>
          </a:xfrm>
          <a:custGeom>
            <a:avLst/>
            <a:gdLst/>
            <a:ahLst/>
            <a:cxnLst/>
            <a:rect l="l" t="t" r="r" b="b"/>
            <a:pathLst>
              <a:path w="8413750" h="3157220">
                <a:moveTo>
                  <a:pt x="0" y="3156712"/>
                </a:moveTo>
                <a:lnTo>
                  <a:pt x="8413623" y="3156712"/>
                </a:lnTo>
                <a:lnTo>
                  <a:pt x="8413623" y="0"/>
                </a:lnTo>
                <a:lnTo>
                  <a:pt x="0" y="0"/>
                </a:lnTo>
                <a:lnTo>
                  <a:pt x="0" y="3156712"/>
                </a:lnTo>
                <a:close/>
              </a:path>
            </a:pathLst>
          </a:custGeom>
          <a:ln w="25400">
            <a:solidFill>
              <a:srgbClr val="D0D7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99059" y="1550928"/>
            <a:ext cx="8125459" cy="39973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76200" marR="5080" indent="635">
              <a:lnSpc>
                <a:spcPct val="86100"/>
              </a:lnSpc>
            </a:pPr>
            <a:r>
              <a:rPr dirty="0" sz="2300" spc="-17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3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23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3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3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300" b="1">
                <a:solidFill>
                  <a:srgbClr val="FFFFFF"/>
                </a:solidFill>
                <a:latin typeface="Arial"/>
                <a:cs typeface="Arial"/>
              </a:rPr>
              <a:t>WT</a:t>
            </a:r>
            <a:r>
              <a:rPr dirty="0" sz="2300" spc="-10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300" b="1">
                <a:solidFill>
                  <a:srgbClr val="FFFFFF"/>
                </a:solidFill>
                <a:latin typeface="Arial"/>
                <a:cs typeface="Arial"/>
              </a:rPr>
              <a:t>C </a:t>
            </a:r>
            <a:r>
              <a:rPr dirty="0" sz="230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dirty="0" sz="23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300">
                <a:solidFill>
                  <a:srgbClr val="FFFFFF"/>
                </a:solidFill>
                <a:latin typeface="Arial"/>
                <a:cs typeface="Arial"/>
              </a:rPr>
              <a:t>lead</a:t>
            </a:r>
            <a:r>
              <a:rPr dirty="0" sz="2300" spc="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300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dirty="0" sz="23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3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3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300">
                <a:solidFill>
                  <a:srgbClr val="FFFFFF"/>
                </a:solidFill>
                <a:latin typeface="Arial"/>
                <a:cs typeface="Arial"/>
              </a:rPr>
              <a:t>joint</a:t>
            </a:r>
            <a:r>
              <a:rPr dirty="0" sz="23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3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300" spc="-4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2300">
                <a:solidFill>
                  <a:srgbClr val="FFFFFF"/>
                </a:solidFill>
                <a:latin typeface="Arial"/>
                <a:cs typeface="Arial"/>
              </a:rPr>
              <a:t>fort</a:t>
            </a:r>
            <a:r>
              <a:rPr dirty="0" sz="23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300">
                <a:solidFill>
                  <a:srgbClr val="FFFFFF"/>
                </a:solidFill>
                <a:latin typeface="Arial"/>
                <a:cs typeface="Arial"/>
              </a:rPr>
              <a:t>to de</a:t>
            </a:r>
            <a:r>
              <a:rPr dirty="0" sz="2300" spc="-15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z="2300">
                <a:solidFill>
                  <a:srgbClr val="FFFFFF"/>
                </a:solidFill>
                <a:latin typeface="Arial"/>
                <a:cs typeface="Arial"/>
              </a:rPr>
              <a:t>elop</a:t>
            </a:r>
            <a:r>
              <a:rPr dirty="0" sz="23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300">
                <a:solidFill>
                  <a:srgbClr val="FFFFFF"/>
                </a:solidFill>
                <a:latin typeface="Arial"/>
                <a:cs typeface="Arial"/>
              </a:rPr>
              <a:t>solutio</a:t>
            </a:r>
            <a:r>
              <a:rPr dirty="0" sz="2300" spc="5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3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300">
                <a:solidFill>
                  <a:srgbClr val="FFFFFF"/>
                </a:solidFill>
                <a:latin typeface="Arial"/>
                <a:cs typeface="Arial"/>
              </a:rPr>
              <a:t> nec</a:t>
            </a:r>
            <a:r>
              <a:rPr dirty="0" sz="2300" spc="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300">
                <a:solidFill>
                  <a:srgbClr val="FFFFFF"/>
                </a:solidFill>
                <a:latin typeface="Arial"/>
                <a:cs typeface="Arial"/>
              </a:rPr>
              <a:t>ssary</a:t>
            </a:r>
            <a:r>
              <a:rPr dirty="0" sz="23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30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dirty="0" sz="23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2300">
                <a:solidFill>
                  <a:srgbClr val="FFFFFF"/>
                </a:solidFill>
                <a:latin typeface="Arial"/>
                <a:cs typeface="Arial"/>
              </a:rPr>
              <a:t>he</a:t>
            </a:r>
            <a:r>
              <a:rPr dirty="0" sz="23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300">
                <a:solidFill>
                  <a:srgbClr val="FFFFFF"/>
                </a:solidFill>
                <a:latin typeface="Arial"/>
                <a:cs typeface="Arial"/>
              </a:rPr>
              <a:t>intercon</a:t>
            </a:r>
            <a:r>
              <a:rPr dirty="0" sz="2300" spc="5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300">
                <a:solidFill>
                  <a:srgbClr val="FFFFFF"/>
                </a:solidFill>
                <a:latin typeface="Arial"/>
                <a:cs typeface="Arial"/>
              </a:rPr>
              <a:t>ection</a:t>
            </a:r>
            <a:r>
              <a:rPr dirty="0" sz="23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30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2300" spc="5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3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3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300">
                <a:solidFill>
                  <a:srgbClr val="FFFFFF"/>
                </a:solidFill>
                <a:latin typeface="Arial"/>
                <a:cs typeface="Arial"/>
              </a:rPr>
              <a:t>Mob</a:t>
            </a:r>
            <a:r>
              <a:rPr dirty="0" sz="2300" spc="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30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dirty="0" sz="23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300">
                <a:solidFill>
                  <a:srgbClr val="FFFFFF"/>
                </a:solidFill>
                <a:latin typeface="Arial"/>
                <a:cs typeface="Arial"/>
              </a:rPr>
              <a:t>Radio</a:t>
            </a:r>
            <a:r>
              <a:rPr dirty="0" sz="23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300">
                <a:solidFill>
                  <a:srgbClr val="FFFFFF"/>
                </a:solidFill>
                <a:latin typeface="Arial"/>
                <a:cs typeface="Arial"/>
              </a:rPr>
              <a:t>(LM</a:t>
            </a:r>
            <a:r>
              <a:rPr dirty="0" sz="2300" spc="5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230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dirty="0" sz="2300">
                <a:solidFill>
                  <a:srgbClr val="FFFFFF"/>
                </a:solidFill>
                <a:latin typeface="Arial"/>
                <a:cs typeface="Arial"/>
              </a:rPr>
              <a:t> and</a:t>
            </a:r>
            <a:r>
              <a:rPr dirty="0" sz="23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300" spc="-17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30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dirty="0" sz="23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300">
                <a:solidFill>
                  <a:srgbClr val="FFFFFF"/>
                </a:solidFill>
                <a:latin typeface="Arial"/>
                <a:cs typeface="Arial"/>
              </a:rPr>
              <a:t>ne</a:t>
            </a:r>
            <a:r>
              <a:rPr dirty="0" sz="23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2300">
                <a:solidFill>
                  <a:srgbClr val="FFFFFF"/>
                </a:solidFill>
                <a:latin typeface="Arial"/>
                <a:cs typeface="Arial"/>
              </a:rPr>
              <a:t>works.</a:t>
            </a:r>
            <a:endParaRPr sz="2300">
              <a:latin typeface="Arial"/>
              <a:cs typeface="Arial"/>
            </a:endParaRPr>
          </a:p>
          <a:p>
            <a:pPr marL="241300" marR="290195" indent="-228600">
              <a:lnSpc>
                <a:spcPct val="86300"/>
              </a:lnSpc>
              <a:spcBef>
                <a:spcPts val="200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300">
                <a:latin typeface="Arial"/>
                <a:cs typeface="Arial"/>
              </a:rPr>
              <a:t>This</a:t>
            </a:r>
            <a:r>
              <a:rPr dirty="0" sz="2300" spc="-15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e</a:t>
            </a:r>
            <a:r>
              <a:rPr dirty="0" sz="2300" spc="-40">
                <a:latin typeface="Arial"/>
                <a:cs typeface="Arial"/>
              </a:rPr>
              <a:t>f</a:t>
            </a:r>
            <a:r>
              <a:rPr dirty="0" sz="2300">
                <a:latin typeface="Arial"/>
                <a:cs typeface="Arial"/>
              </a:rPr>
              <a:t>fort</a:t>
            </a:r>
            <a:r>
              <a:rPr dirty="0" sz="2300" spc="-10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sup</a:t>
            </a:r>
            <a:r>
              <a:rPr dirty="0" sz="2300" spc="5">
                <a:latin typeface="Arial"/>
                <a:cs typeface="Arial"/>
              </a:rPr>
              <a:t>p</a:t>
            </a:r>
            <a:r>
              <a:rPr dirty="0" sz="2300">
                <a:latin typeface="Arial"/>
                <a:cs typeface="Arial"/>
              </a:rPr>
              <a:t>orts</a:t>
            </a:r>
            <a:r>
              <a:rPr dirty="0" sz="2300" spc="-30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NIST</a:t>
            </a:r>
            <a:r>
              <a:rPr dirty="0" sz="2300" spc="-45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in</a:t>
            </a:r>
            <a:r>
              <a:rPr dirty="0" sz="2300" spc="-15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its obj</a:t>
            </a:r>
            <a:r>
              <a:rPr dirty="0" sz="2300" spc="5">
                <a:latin typeface="Arial"/>
                <a:cs typeface="Arial"/>
              </a:rPr>
              <a:t>e</a:t>
            </a:r>
            <a:r>
              <a:rPr dirty="0" sz="2300">
                <a:latin typeface="Arial"/>
                <a:cs typeface="Arial"/>
              </a:rPr>
              <a:t>cti</a:t>
            </a:r>
            <a:r>
              <a:rPr dirty="0" sz="2300" spc="-15">
                <a:latin typeface="Arial"/>
                <a:cs typeface="Arial"/>
              </a:rPr>
              <a:t>v</a:t>
            </a:r>
            <a:r>
              <a:rPr dirty="0" sz="2300">
                <a:latin typeface="Arial"/>
                <a:cs typeface="Arial"/>
              </a:rPr>
              <a:t>e</a:t>
            </a:r>
            <a:r>
              <a:rPr dirty="0" sz="2300" spc="-15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to “accel</a:t>
            </a:r>
            <a:r>
              <a:rPr dirty="0" sz="2300" spc="5">
                <a:latin typeface="Arial"/>
                <a:cs typeface="Arial"/>
              </a:rPr>
              <a:t>e</a:t>
            </a:r>
            <a:r>
              <a:rPr dirty="0" sz="2300">
                <a:latin typeface="Arial"/>
                <a:cs typeface="Arial"/>
              </a:rPr>
              <a:t>rate</a:t>
            </a:r>
            <a:r>
              <a:rPr dirty="0" sz="2300" spc="-40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the</a:t>
            </a:r>
            <a:r>
              <a:rPr dirty="0" sz="2300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development</a:t>
            </a:r>
            <a:r>
              <a:rPr dirty="0" sz="2300" spc="-25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of </a:t>
            </a:r>
            <a:r>
              <a:rPr dirty="0" sz="2300" spc="-15">
                <a:latin typeface="Arial"/>
                <a:cs typeface="Arial"/>
              </a:rPr>
              <a:t>t</a:t>
            </a:r>
            <a:r>
              <a:rPr dirty="0" sz="2300">
                <a:latin typeface="Arial"/>
                <a:cs typeface="Arial"/>
              </a:rPr>
              <a:t>he</a:t>
            </a:r>
            <a:r>
              <a:rPr dirty="0" sz="2300" spc="-15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cap</a:t>
            </a:r>
            <a:r>
              <a:rPr dirty="0" sz="2300" spc="5">
                <a:latin typeface="Arial"/>
                <a:cs typeface="Arial"/>
              </a:rPr>
              <a:t>a</a:t>
            </a:r>
            <a:r>
              <a:rPr dirty="0" sz="2300">
                <a:latin typeface="Arial"/>
                <a:cs typeface="Arial"/>
              </a:rPr>
              <a:t>bil</a:t>
            </a:r>
            <a:r>
              <a:rPr dirty="0" sz="2300" spc="5">
                <a:latin typeface="Arial"/>
                <a:cs typeface="Arial"/>
              </a:rPr>
              <a:t>i</a:t>
            </a:r>
            <a:r>
              <a:rPr dirty="0" sz="2300">
                <a:latin typeface="Arial"/>
                <a:cs typeface="Arial"/>
              </a:rPr>
              <a:t>ty</a:t>
            </a:r>
            <a:r>
              <a:rPr dirty="0" sz="2300" spc="-35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for commun</a:t>
            </a:r>
            <a:r>
              <a:rPr dirty="0" sz="2300" spc="5">
                <a:latin typeface="Arial"/>
                <a:cs typeface="Arial"/>
              </a:rPr>
              <a:t>i</a:t>
            </a:r>
            <a:r>
              <a:rPr dirty="0" sz="2300">
                <a:latin typeface="Arial"/>
                <a:cs typeface="Arial"/>
              </a:rPr>
              <a:t>cat</a:t>
            </a:r>
            <a:r>
              <a:rPr dirty="0" sz="2300" spc="-10">
                <a:latin typeface="Arial"/>
                <a:cs typeface="Arial"/>
              </a:rPr>
              <a:t>i</a:t>
            </a:r>
            <a:r>
              <a:rPr dirty="0" sz="2300">
                <a:latin typeface="Arial"/>
                <a:cs typeface="Arial"/>
              </a:rPr>
              <a:t>ons</a:t>
            </a:r>
            <a:r>
              <a:rPr dirty="0" sz="2300" spc="-15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between</a:t>
            </a:r>
            <a:r>
              <a:rPr dirty="0" sz="2300">
                <a:latin typeface="Arial"/>
                <a:cs typeface="Arial"/>
              </a:rPr>
              <a:t> currently</a:t>
            </a:r>
            <a:r>
              <a:rPr dirty="0" sz="2300" spc="-25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de</a:t>
            </a:r>
            <a:r>
              <a:rPr dirty="0" sz="2300" spc="5">
                <a:latin typeface="Arial"/>
                <a:cs typeface="Arial"/>
              </a:rPr>
              <a:t>p</a:t>
            </a:r>
            <a:r>
              <a:rPr dirty="0" sz="2300">
                <a:latin typeface="Arial"/>
                <a:cs typeface="Arial"/>
              </a:rPr>
              <a:t>loyed</a:t>
            </a:r>
            <a:r>
              <a:rPr dirty="0" sz="2300" spc="-35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pu</a:t>
            </a:r>
            <a:r>
              <a:rPr dirty="0" sz="2300" spc="5">
                <a:latin typeface="Arial"/>
                <a:cs typeface="Arial"/>
              </a:rPr>
              <a:t>b</a:t>
            </a:r>
            <a:r>
              <a:rPr dirty="0" sz="2300">
                <a:latin typeface="Arial"/>
                <a:cs typeface="Arial"/>
              </a:rPr>
              <a:t>l</a:t>
            </a:r>
            <a:r>
              <a:rPr dirty="0" sz="2300" spc="5">
                <a:latin typeface="Arial"/>
                <a:cs typeface="Arial"/>
              </a:rPr>
              <a:t>i</a:t>
            </a:r>
            <a:r>
              <a:rPr dirty="0" sz="2300">
                <a:latin typeface="Arial"/>
                <a:cs typeface="Arial"/>
              </a:rPr>
              <a:t>c</a:t>
            </a:r>
            <a:r>
              <a:rPr dirty="0" sz="2300" spc="-30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safety</a:t>
            </a:r>
            <a:r>
              <a:rPr dirty="0" sz="2300" spc="-10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narrowba</a:t>
            </a:r>
            <a:r>
              <a:rPr dirty="0" sz="2300" spc="5">
                <a:latin typeface="Arial"/>
                <a:cs typeface="Arial"/>
              </a:rPr>
              <a:t>n</a:t>
            </a:r>
            <a:r>
              <a:rPr dirty="0" sz="2300">
                <a:latin typeface="Arial"/>
                <a:cs typeface="Arial"/>
              </a:rPr>
              <a:t>d</a:t>
            </a:r>
            <a:r>
              <a:rPr dirty="0" sz="2300" spc="-50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systems</a:t>
            </a:r>
            <a:r>
              <a:rPr dirty="0" sz="2300" spc="-20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and</a:t>
            </a:r>
            <a:r>
              <a:rPr dirty="0" sz="2300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the</a:t>
            </a:r>
            <a:r>
              <a:rPr dirty="0" sz="2300" spc="-10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nation</a:t>
            </a:r>
            <a:r>
              <a:rPr dirty="0" sz="2300" spc="5">
                <a:latin typeface="Arial"/>
                <a:cs typeface="Arial"/>
              </a:rPr>
              <a:t>w</a:t>
            </a:r>
            <a:r>
              <a:rPr dirty="0" sz="2300">
                <a:latin typeface="Arial"/>
                <a:cs typeface="Arial"/>
              </a:rPr>
              <a:t>ide</a:t>
            </a:r>
            <a:r>
              <a:rPr dirty="0" sz="2300" spc="-45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pub</a:t>
            </a:r>
            <a:r>
              <a:rPr dirty="0" sz="2300" spc="5">
                <a:latin typeface="Arial"/>
                <a:cs typeface="Arial"/>
              </a:rPr>
              <a:t>l</a:t>
            </a:r>
            <a:r>
              <a:rPr dirty="0" sz="2300">
                <a:latin typeface="Arial"/>
                <a:cs typeface="Arial"/>
              </a:rPr>
              <a:t>ic</a:t>
            </a:r>
            <a:r>
              <a:rPr dirty="0" sz="2300" spc="-25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safe</a:t>
            </a:r>
            <a:r>
              <a:rPr dirty="0" sz="2300" spc="-10">
                <a:latin typeface="Arial"/>
                <a:cs typeface="Arial"/>
              </a:rPr>
              <a:t>t</a:t>
            </a:r>
            <a:r>
              <a:rPr dirty="0" sz="2300">
                <a:latin typeface="Arial"/>
                <a:cs typeface="Arial"/>
              </a:rPr>
              <a:t>y broadband</a:t>
            </a:r>
            <a:r>
              <a:rPr dirty="0" sz="2300" spc="-10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net</a:t>
            </a:r>
            <a:r>
              <a:rPr dirty="0" sz="2300" spc="-15">
                <a:latin typeface="Arial"/>
                <a:cs typeface="Arial"/>
              </a:rPr>
              <a:t>w</a:t>
            </a:r>
            <a:r>
              <a:rPr dirty="0" sz="2300">
                <a:latin typeface="Arial"/>
                <a:cs typeface="Arial"/>
              </a:rPr>
              <a:t>ork.”</a:t>
            </a:r>
            <a:endParaRPr sz="2300">
              <a:latin typeface="Arial"/>
              <a:cs typeface="Arial"/>
            </a:endParaRPr>
          </a:p>
          <a:p>
            <a:pPr marL="241300" marR="415925" indent="-228600">
              <a:lnSpc>
                <a:spcPct val="86200"/>
              </a:lnSpc>
              <a:spcBef>
                <a:spcPts val="39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300">
                <a:latin typeface="Arial"/>
                <a:cs typeface="Arial"/>
              </a:rPr>
              <a:t>Pro</a:t>
            </a:r>
            <a:r>
              <a:rPr dirty="0" sz="2300" spc="-10">
                <a:latin typeface="Arial"/>
                <a:cs typeface="Arial"/>
              </a:rPr>
              <a:t>v</a:t>
            </a:r>
            <a:r>
              <a:rPr dirty="0" sz="2300">
                <a:latin typeface="Arial"/>
                <a:cs typeface="Arial"/>
              </a:rPr>
              <a:t>ide</a:t>
            </a:r>
            <a:r>
              <a:rPr dirty="0" sz="2300" spc="-15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a Pub</a:t>
            </a:r>
            <a:r>
              <a:rPr dirty="0" sz="2300" spc="5">
                <a:latin typeface="Arial"/>
                <a:cs typeface="Arial"/>
              </a:rPr>
              <a:t>l</a:t>
            </a:r>
            <a:r>
              <a:rPr dirty="0" sz="2300">
                <a:latin typeface="Arial"/>
                <a:cs typeface="Arial"/>
              </a:rPr>
              <a:t>ic</a:t>
            </a:r>
            <a:r>
              <a:rPr dirty="0" sz="2300" spc="-25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Safety</a:t>
            </a:r>
            <a:r>
              <a:rPr dirty="0" sz="2300" spc="-10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Miss</a:t>
            </a:r>
            <a:r>
              <a:rPr dirty="0" sz="2300" spc="5">
                <a:latin typeface="Arial"/>
                <a:cs typeface="Arial"/>
              </a:rPr>
              <a:t>i</a:t>
            </a:r>
            <a:r>
              <a:rPr dirty="0" sz="2300">
                <a:latin typeface="Arial"/>
                <a:cs typeface="Arial"/>
              </a:rPr>
              <a:t>on</a:t>
            </a:r>
            <a:r>
              <a:rPr dirty="0" sz="2300" spc="-25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Cr</a:t>
            </a:r>
            <a:r>
              <a:rPr dirty="0" sz="2300" spc="5">
                <a:latin typeface="Arial"/>
                <a:cs typeface="Arial"/>
              </a:rPr>
              <a:t>i</a:t>
            </a:r>
            <a:r>
              <a:rPr dirty="0" sz="2300">
                <a:latin typeface="Arial"/>
                <a:cs typeface="Arial"/>
              </a:rPr>
              <a:t>tical</a:t>
            </a:r>
            <a:r>
              <a:rPr dirty="0" sz="2300" spc="-25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PTT</a:t>
            </a:r>
            <a:r>
              <a:rPr dirty="0" sz="2300" spc="-60">
                <a:latin typeface="Arial"/>
                <a:cs typeface="Arial"/>
              </a:rPr>
              <a:t> </a:t>
            </a:r>
            <a:r>
              <a:rPr dirty="0" sz="2300" spc="-15">
                <a:latin typeface="Arial"/>
                <a:cs typeface="Arial"/>
              </a:rPr>
              <a:t>v</a:t>
            </a:r>
            <a:r>
              <a:rPr dirty="0" sz="2300">
                <a:latin typeface="Arial"/>
                <a:cs typeface="Arial"/>
              </a:rPr>
              <a:t>oice ser</a:t>
            </a:r>
            <a:r>
              <a:rPr dirty="0" sz="2300" spc="-10">
                <a:latin typeface="Arial"/>
                <a:cs typeface="Arial"/>
              </a:rPr>
              <a:t>v</a:t>
            </a:r>
            <a:r>
              <a:rPr dirty="0" sz="2300">
                <a:latin typeface="Arial"/>
                <a:cs typeface="Arial"/>
              </a:rPr>
              <a:t>ice</a:t>
            </a:r>
            <a:r>
              <a:rPr dirty="0" sz="2300">
                <a:latin typeface="Arial"/>
                <a:cs typeface="Arial"/>
              </a:rPr>
              <a:t> betw</a:t>
            </a:r>
            <a:r>
              <a:rPr dirty="0" sz="2300" spc="5">
                <a:latin typeface="Arial"/>
                <a:cs typeface="Arial"/>
              </a:rPr>
              <a:t>e</a:t>
            </a:r>
            <a:r>
              <a:rPr dirty="0" sz="2300">
                <a:latin typeface="Arial"/>
                <a:cs typeface="Arial"/>
              </a:rPr>
              <a:t>en</a:t>
            </a:r>
            <a:r>
              <a:rPr dirty="0" sz="2300" spc="-25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subscr</a:t>
            </a:r>
            <a:r>
              <a:rPr dirty="0" sz="2300" spc="5">
                <a:latin typeface="Arial"/>
                <a:cs typeface="Arial"/>
              </a:rPr>
              <a:t>i</a:t>
            </a:r>
            <a:r>
              <a:rPr dirty="0" sz="2300">
                <a:latin typeface="Arial"/>
                <a:cs typeface="Arial"/>
              </a:rPr>
              <a:t>ber</a:t>
            </a:r>
            <a:r>
              <a:rPr dirty="0" sz="2300" spc="-35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un</a:t>
            </a:r>
            <a:r>
              <a:rPr dirty="0" sz="2300" spc="5">
                <a:latin typeface="Arial"/>
                <a:cs typeface="Arial"/>
              </a:rPr>
              <a:t>i</a:t>
            </a:r>
            <a:r>
              <a:rPr dirty="0" sz="2300">
                <a:latin typeface="Arial"/>
                <a:cs typeface="Arial"/>
              </a:rPr>
              <a:t>ts</a:t>
            </a:r>
            <a:r>
              <a:rPr dirty="0" sz="2300" spc="-20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op</a:t>
            </a:r>
            <a:r>
              <a:rPr dirty="0" sz="2300" spc="5">
                <a:latin typeface="Arial"/>
                <a:cs typeface="Arial"/>
              </a:rPr>
              <a:t>e</a:t>
            </a:r>
            <a:r>
              <a:rPr dirty="0" sz="2300">
                <a:latin typeface="Arial"/>
                <a:cs typeface="Arial"/>
              </a:rPr>
              <a:t>rating</a:t>
            </a:r>
            <a:r>
              <a:rPr dirty="0" sz="2300" spc="-20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on</a:t>
            </a:r>
            <a:r>
              <a:rPr dirty="0" sz="2300" spc="-15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P25</a:t>
            </a:r>
            <a:r>
              <a:rPr dirty="0" sz="2300" spc="-15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LMR</a:t>
            </a:r>
            <a:r>
              <a:rPr dirty="0" sz="2300" spc="-10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systems</a:t>
            </a:r>
            <a:r>
              <a:rPr dirty="0" sz="2300">
                <a:latin typeface="Arial"/>
                <a:cs typeface="Arial"/>
              </a:rPr>
              <a:t> and</a:t>
            </a:r>
            <a:r>
              <a:rPr dirty="0" sz="2300" spc="-10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convention</a:t>
            </a:r>
            <a:r>
              <a:rPr dirty="0" sz="2300" spc="5">
                <a:latin typeface="Arial"/>
                <a:cs typeface="Arial"/>
              </a:rPr>
              <a:t>a</a:t>
            </a:r>
            <a:r>
              <a:rPr dirty="0" sz="2300">
                <a:latin typeface="Arial"/>
                <a:cs typeface="Arial"/>
              </a:rPr>
              <a:t>l</a:t>
            </a:r>
            <a:r>
              <a:rPr dirty="0" sz="2300" spc="-40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mutual</a:t>
            </a:r>
            <a:r>
              <a:rPr dirty="0" sz="2300" spc="-10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cha</a:t>
            </a:r>
            <a:r>
              <a:rPr dirty="0" sz="2300" spc="5">
                <a:latin typeface="Arial"/>
                <a:cs typeface="Arial"/>
              </a:rPr>
              <a:t>n</a:t>
            </a:r>
            <a:r>
              <a:rPr dirty="0" sz="2300">
                <a:latin typeface="Arial"/>
                <a:cs typeface="Arial"/>
              </a:rPr>
              <a:t>ne</a:t>
            </a:r>
            <a:r>
              <a:rPr dirty="0" sz="2300" spc="5">
                <a:latin typeface="Arial"/>
                <a:cs typeface="Arial"/>
              </a:rPr>
              <a:t>l</a:t>
            </a:r>
            <a:r>
              <a:rPr dirty="0" sz="2300">
                <a:latin typeface="Arial"/>
                <a:cs typeface="Arial"/>
              </a:rPr>
              <a:t>s,</a:t>
            </a:r>
            <a:r>
              <a:rPr dirty="0" sz="2300" spc="-35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and</a:t>
            </a:r>
            <a:r>
              <a:rPr dirty="0" sz="2300" spc="-10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subscr</a:t>
            </a:r>
            <a:r>
              <a:rPr dirty="0" sz="2300" spc="5">
                <a:latin typeface="Arial"/>
                <a:cs typeface="Arial"/>
              </a:rPr>
              <a:t>i</a:t>
            </a:r>
            <a:r>
              <a:rPr dirty="0" sz="2300">
                <a:latin typeface="Arial"/>
                <a:cs typeface="Arial"/>
              </a:rPr>
              <a:t>ber</a:t>
            </a:r>
            <a:r>
              <a:rPr dirty="0" sz="2300" spc="-35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un</a:t>
            </a:r>
            <a:r>
              <a:rPr dirty="0" sz="2300" spc="5">
                <a:latin typeface="Arial"/>
                <a:cs typeface="Arial"/>
              </a:rPr>
              <a:t>i</a:t>
            </a:r>
            <a:r>
              <a:rPr dirty="0" sz="2300">
                <a:latin typeface="Arial"/>
                <a:cs typeface="Arial"/>
              </a:rPr>
              <a:t>ts</a:t>
            </a:r>
            <a:r>
              <a:rPr dirty="0" sz="2300">
                <a:latin typeface="Arial"/>
                <a:cs typeface="Arial"/>
              </a:rPr>
              <a:t> op</a:t>
            </a:r>
            <a:r>
              <a:rPr dirty="0" sz="2300" spc="5">
                <a:latin typeface="Arial"/>
                <a:cs typeface="Arial"/>
              </a:rPr>
              <a:t>e</a:t>
            </a:r>
            <a:r>
              <a:rPr dirty="0" sz="2300">
                <a:latin typeface="Arial"/>
                <a:cs typeface="Arial"/>
              </a:rPr>
              <a:t>rating</a:t>
            </a:r>
            <a:r>
              <a:rPr dirty="0" sz="2300" spc="-35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on Pub</a:t>
            </a:r>
            <a:r>
              <a:rPr dirty="0" sz="2300" spc="5">
                <a:latin typeface="Arial"/>
                <a:cs typeface="Arial"/>
              </a:rPr>
              <a:t>l</a:t>
            </a:r>
            <a:r>
              <a:rPr dirty="0" sz="2300">
                <a:latin typeface="Arial"/>
                <a:cs typeface="Arial"/>
              </a:rPr>
              <a:t>ic</a:t>
            </a:r>
            <a:r>
              <a:rPr dirty="0" sz="2300" spc="-25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Safety</a:t>
            </a:r>
            <a:r>
              <a:rPr dirty="0" sz="2300" spc="-10">
                <a:latin typeface="Arial"/>
                <a:cs typeface="Arial"/>
              </a:rPr>
              <a:t> </a:t>
            </a:r>
            <a:r>
              <a:rPr dirty="0" sz="2300" spc="-170">
                <a:latin typeface="Arial"/>
                <a:cs typeface="Arial"/>
              </a:rPr>
              <a:t>L</a:t>
            </a:r>
            <a:r>
              <a:rPr dirty="0" sz="2300">
                <a:latin typeface="Arial"/>
                <a:cs typeface="Arial"/>
              </a:rPr>
              <a:t>TE</a:t>
            </a:r>
            <a:r>
              <a:rPr dirty="0" sz="2300" spc="-20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netw</a:t>
            </a:r>
            <a:r>
              <a:rPr dirty="0" sz="2300" spc="5">
                <a:latin typeface="Arial"/>
                <a:cs typeface="Arial"/>
              </a:rPr>
              <a:t>o</a:t>
            </a:r>
            <a:r>
              <a:rPr dirty="0" sz="2300">
                <a:latin typeface="Arial"/>
                <a:cs typeface="Arial"/>
              </a:rPr>
              <a:t>rk</a:t>
            </a:r>
            <a:r>
              <a:rPr dirty="0" sz="2300" spc="-15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systems.</a:t>
            </a:r>
            <a:endParaRPr sz="23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300">
                <a:latin typeface="Arial"/>
                <a:cs typeface="Arial"/>
              </a:rPr>
              <a:t>Currently</a:t>
            </a:r>
            <a:r>
              <a:rPr dirty="0" sz="2300" spc="-30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o</a:t>
            </a:r>
            <a:r>
              <a:rPr dirty="0" sz="2300" spc="10">
                <a:latin typeface="Arial"/>
                <a:cs typeface="Arial"/>
              </a:rPr>
              <a:t>n</a:t>
            </a:r>
            <a:r>
              <a:rPr dirty="0" sz="2300">
                <a:latin typeface="Arial"/>
                <a:cs typeface="Arial"/>
              </a:rPr>
              <a:t>-ho</a:t>
            </a:r>
            <a:r>
              <a:rPr dirty="0" sz="2300" spc="5">
                <a:latin typeface="Arial"/>
                <a:cs typeface="Arial"/>
              </a:rPr>
              <a:t>l</a:t>
            </a:r>
            <a:r>
              <a:rPr dirty="0" sz="2300">
                <a:latin typeface="Arial"/>
                <a:cs typeface="Arial"/>
              </a:rPr>
              <a:t>d</a:t>
            </a:r>
            <a:r>
              <a:rPr dirty="0" sz="2300" spc="-40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pe</a:t>
            </a:r>
            <a:r>
              <a:rPr dirty="0" sz="2300" spc="5">
                <a:latin typeface="Arial"/>
                <a:cs typeface="Arial"/>
              </a:rPr>
              <a:t>n</a:t>
            </a:r>
            <a:r>
              <a:rPr dirty="0" sz="2300">
                <a:latin typeface="Arial"/>
                <a:cs typeface="Arial"/>
              </a:rPr>
              <a:t>ding</a:t>
            </a:r>
            <a:r>
              <a:rPr dirty="0" sz="2300" spc="-25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3GPP</a:t>
            </a:r>
            <a:r>
              <a:rPr dirty="0" sz="2300" spc="-55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Release</a:t>
            </a:r>
            <a:r>
              <a:rPr dirty="0" sz="2300" spc="-35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13 acti</a:t>
            </a:r>
            <a:r>
              <a:rPr dirty="0" sz="2300" spc="-10">
                <a:latin typeface="Arial"/>
                <a:cs typeface="Arial"/>
              </a:rPr>
              <a:t>v</a:t>
            </a:r>
            <a:r>
              <a:rPr dirty="0" sz="2300">
                <a:latin typeface="Arial"/>
                <a:cs typeface="Arial"/>
              </a:rPr>
              <a:t>ities.</a:t>
            </a:r>
            <a:endParaRPr sz="23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-10"/>
              <a:t>NP</a:t>
            </a:r>
            <a:r>
              <a:rPr dirty="0" spc="-20"/>
              <a:t>S</a:t>
            </a:r>
            <a:r>
              <a:rPr dirty="0" spc="-35"/>
              <a:t>T</a:t>
            </a:r>
            <a:r>
              <a:rPr dirty="0" spc="-10"/>
              <a:t>C</a:t>
            </a:r>
            <a:r>
              <a:rPr dirty="0" spc="10"/>
              <a:t> </a:t>
            </a:r>
            <a:r>
              <a:rPr dirty="0" spc="-10"/>
              <a:t>Me</a:t>
            </a:r>
            <a:r>
              <a:rPr dirty="0" spc="-20"/>
              <a:t>e</a:t>
            </a:r>
            <a:r>
              <a:rPr dirty="0" spc="-5"/>
              <a:t>ti</a:t>
            </a:r>
            <a:r>
              <a:rPr dirty="0" spc="-5"/>
              <a:t>n</a:t>
            </a:r>
            <a:r>
              <a:rPr dirty="0" spc="-10"/>
              <a:t>g</a:t>
            </a:r>
            <a:r>
              <a:rPr dirty="0" spc="-10"/>
              <a:t> No</a:t>
            </a:r>
            <a:r>
              <a:rPr dirty="0" spc="-25"/>
              <a:t>v</a:t>
            </a:r>
            <a:r>
              <a:rPr dirty="0" spc="-10"/>
              <a:t>ember</a:t>
            </a:r>
            <a:r>
              <a:rPr dirty="0" spc="15"/>
              <a:t> </a:t>
            </a:r>
            <a:r>
              <a:rPr dirty="0" spc="-10"/>
              <a:t>1</a:t>
            </a:r>
            <a:r>
              <a:rPr dirty="0" spc="-5"/>
              <a:t>3</a:t>
            </a:r>
            <a:r>
              <a:rPr dirty="0" spc="-5"/>
              <a:t>-1</a:t>
            </a:r>
            <a:r>
              <a:rPr dirty="0" spc="-5"/>
              <a:t>4</a:t>
            </a:r>
            <a:r>
              <a:rPr dirty="0" spc="-5"/>
              <a:t>,</a:t>
            </a:r>
            <a:r>
              <a:rPr dirty="0" spc="15"/>
              <a:t> </a:t>
            </a:r>
            <a:r>
              <a:rPr dirty="0" spc="-10"/>
              <a:t>2</a:t>
            </a:r>
            <a:r>
              <a:rPr dirty="0" spc="-5"/>
              <a:t>0</a:t>
            </a:r>
            <a:r>
              <a:rPr dirty="0" spc="-10"/>
              <a:t>14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10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6140484"/>
            <a:ext cx="9144000" cy="717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78939" marR="5597525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ATIS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Board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f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Direct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r</a:t>
            </a:r>
            <a:r>
              <a:rPr dirty="0" sz="1100" spc="-15">
                <a:latin typeface="Calibri"/>
                <a:cs typeface="Calibri"/>
              </a:rPr>
              <a:t>s</a:t>
            </a:r>
            <a:r>
              <a:rPr dirty="0" sz="1100">
                <a:latin typeface="Calibri"/>
                <a:cs typeface="Calibri"/>
              </a:rPr>
              <a:t>’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Meeti</a:t>
            </a:r>
            <a:r>
              <a:rPr dirty="0" sz="1100" spc="-5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g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Oc</a:t>
            </a:r>
            <a:r>
              <a:rPr dirty="0" sz="1100">
                <a:latin typeface="Calibri"/>
                <a:cs typeface="Calibri"/>
              </a:rPr>
              <a:t>t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5">
                <a:latin typeface="Calibri"/>
                <a:cs typeface="Calibri"/>
              </a:rPr>
              <a:t>b</a:t>
            </a:r>
            <a:r>
              <a:rPr dirty="0" sz="1100">
                <a:latin typeface="Calibri"/>
                <a:cs typeface="Calibri"/>
              </a:rPr>
              <a:t>er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20,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2011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140484"/>
            <a:ext cx="9144000" cy="7175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4535" y="6272042"/>
            <a:ext cx="1273937" cy="4848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985884" y="6150071"/>
            <a:ext cx="158115" cy="708025"/>
          </a:xfrm>
          <a:custGeom>
            <a:avLst/>
            <a:gdLst/>
            <a:ahLst/>
            <a:cxnLst/>
            <a:rect l="l" t="t" r="r" b="b"/>
            <a:pathLst>
              <a:path w="158115" h="708025">
                <a:moveTo>
                  <a:pt x="158114" y="0"/>
                </a:moveTo>
                <a:lnTo>
                  <a:pt x="0" y="0"/>
                </a:lnTo>
                <a:lnTo>
                  <a:pt x="0" y="707925"/>
                </a:lnTo>
                <a:lnTo>
                  <a:pt x="158114" y="707925"/>
                </a:lnTo>
                <a:lnTo>
                  <a:pt x="158114" y="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6136424"/>
            <a:ext cx="9144000" cy="1905"/>
          </a:xfrm>
          <a:custGeom>
            <a:avLst/>
            <a:gdLst/>
            <a:ahLst/>
            <a:cxnLst/>
            <a:rect l="l" t="t" r="r" b="b"/>
            <a:pathLst>
              <a:path w="9144000" h="1904">
                <a:moveTo>
                  <a:pt x="9144000" y="1587"/>
                </a:moveTo>
                <a:lnTo>
                  <a:pt x="0" y="0"/>
                </a:lnTo>
              </a:path>
            </a:pathLst>
          </a:custGeom>
          <a:ln w="6350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35940" y="95599"/>
            <a:ext cx="4775200" cy="920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3200" b="1">
                <a:latin typeface="Arial"/>
                <a:cs typeface="Arial"/>
              </a:rPr>
              <a:t>Earthqu</a:t>
            </a:r>
            <a:r>
              <a:rPr dirty="0" sz="3200" spc="-15" b="1">
                <a:latin typeface="Arial"/>
                <a:cs typeface="Arial"/>
              </a:rPr>
              <a:t>a</a:t>
            </a:r>
            <a:r>
              <a:rPr dirty="0" sz="3200" b="1">
                <a:latin typeface="Arial"/>
                <a:cs typeface="Arial"/>
              </a:rPr>
              <a:t>ke</a:t>
            </a:r>
            <a:r>
              <a:rPr dirty="0" sz="3200" spc="-35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Early</a:t>
            </a:r>
            <a:r>
              <a:rPr dirty="0" sz="3200" b="1">
                <a:latin typeface="Arial"/>
                <a:cs typeface="Arial"/>
              </a:rPr>
              <a:t> </a:t>
            </a:r>
            <a:r>
              <a:rPr dirty="0" sz="3200" spc="-120" b="1">
                <a:latin typeface="Arial"/>
                <a:cs typeface="Arial"/>
              </a:rPr>
              <a:t>W</a:t>
            </a:r>
            <a:r>
              <a:rPr dirty="0" sz="3200" b="1">
                <a:latin typeface="Arial"/>
                <a:cs typeface="Arial"/>
              </a:rPr>
              <a:t>arni</a:t>
            </a:r>
            <a:r>
              <a:rPr dirty="0" sz="3200" spc="-10" b="1">
                <a:latin typeface="Arial"/>
                <a:cs typeface="Arial"/>
              </a:rPr>
              <a:t>n</a:t>
            </a:r>
            <a:r>
              <a:rPr dirty="0" sz="3200" b="1">
                <a:latin typeface="Arial"/>
                <a:cs typeface="Arial"/>
              </a:rPr>
              <a:t>g</a:t>
            </a:r>
            <a:r>
              <a:rPr dirty="0" sz="3200" spc="-15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Sy</a:t>
            </a:r>
            <a:r>
              <a:rPr dirty="0" sz="3200" spc="-15" b="1">
                <a:latin typeface="Arial"/>
                <a:cs typeface="Arial"/>
              </a:rPr>
              <a:t>s</a:t>
            </a:r>
            <a:r>
              <a:rPr dirty="0" sz="3200" b="1">
                <a:latin typeface="Arial"/>
                <a:cs typeface="Arial"/>
              </a:rPr>
              <a:t>tem (E</a:t>
            </a:r>
            <a:r>
              <a:rPr dirty="0" sz="3200" spc="-10" b="1">
                <a:latin typeface="Arial"/>
                <a:cs typeface="Arial"/>
              </a:rPr>
              <a:t>E</a:t>
            </a:r>
            <a:r>
              <a:rPr dirty="0" sz="3200" b="1">
                <a:latin typeface="Arial"/>
                <a:cs typeface="Arial"/>
              </a:rPr>
              <a:t>WS)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88962" y="1400517"/>
            <a:ext cx="8413750" cy="1239520"/>
          </a:xfrm>
          <a:custGeom>
            <a:avLst/>
            <a:gdLst/>
            <a:ahLst/>
            <a:cxnLst/>
            <a:rect l="l" t="t" r="r" b="b"/>
            <a:pathLst>
              <a:path w="8413750" h="1239520">
                <a:moveTo>
                  <a:pt x="0" y="1239431"/>
                </a:moveTo>
                <a:lnTo>
                  <a:pt x="8413623" y="1239431"/>
                </a:lnTo>
                <a:lnTo>
                  <a:pt x="8413623" y="0"/>
                </a:lnTo>
                <a:lnTo>
                  <a:pt x="0" y="0"/>
                </a:lnTo>
                <a:lnTo>
                  <a:pt x="0" y="1239431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88962" y="1400517"/>
            <a:ext cx="8413750" cy="1239520"/>
          </a:xfrm>
          <a:custGeom>
            <a:avLst/>
            <a:gdLst/>
            <a:ahLst/>
            <a:cxnLst/>
            <a:rect l="l" t="t" r="r" b="b"/>
            <a:pathLst>
              <a:path w="8413750" h="1239520">
                <a:moveTo>
                  <a:pt x="0" y="1239431"/>
                </a:moveTo>
                <a:lnTo>
                  <a:pt x="8413623" y="1239431"/>
                </a:lnTo>
                <a:lnTo>
                  <a:pt x="8413623" y="0"/>
                </a:lnTo>
                <a:lnTo>
                  <a:pt x="0" y="0"/>
                </a:lnTo>
                <a:lnTo>
                  <a:pt x="0" y="1239431"/>
                </a:lnTo>
                <a:close/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88962" y="2639936"/>
            <a:ext cx="8413750" cy="3211830"/>
          </a:xfrm>
          <a:custGeom>
            <a:avLst/>
            <a:gdLst/>
            <a:ahLst/>
            <a:cxnLst/>
            <a:rect l="l" t="t" r="r" b="b"/>
            <a:pathLst>
              <a:path w="8413750" h="3211829">
                <a:moveTo>
                  <a:pt x="0" y="3211703"/>
                </a:moveTo>
                <a:lnTo>
                  <a:pt x="8413623" y="3211703"/>
                </a:lnTo>
                <a:lnTo>
                  <a:pt x="8413623" y="0"/>
                </a:lnTo>
                <a:lnTo>
                  <a:pt x="0" y="0"/>
                </a:lnTo>
                <a:lnTo>
                  <a:pt x="0" y="3211703"/>
                </a:lnTo>
                <a:close/>
              </a:path>
            </a:pathLst>
          </a:custGeom>
          <a:solidFill>
            <a:srgbClr val="D0D7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88962" y="2639936"/>
            <a:ext cx="8413750" cy="3211830"/>
          </a:xfrm>
          <a:custGeom>
            <a:avLst/>
            <a:gdLst/>
            <a:ahLst/>
            <a:cxnLst/>
            <a:rect l="l" t="t" r="r" b="b"/>
            <a:pathLst>
              <a:path w="8413750" h="3211829">
                <a:moveTo>
                  <a:pt x="0" y="3211703"/>
                </a:moveTo>
                <a:lnTo>
                  <a:pt x="8413623" y="3211703"/>
                </a:lnTo>
                <a:lnTo>
                  <a:pt x="8413623" y="0"/>
                </a:lnTo>
                <a:lnTo>
                  <a:pt x="0" y="0"/>
                </a:lnTo>
                <a:lnTo>
                  <a:pt x="0" y="3211703"/>
                </a:lnTo>
                <a:close/>
              </a:path>
            </a:pathLst>
          </a:custGeom>
          <a:ln w="25399">
            <a:solidFill>
              <a:srgbClr val="D0D7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14908" y="1498719"/>
            <a:ext cx="8082280" cy="4135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45415" marR="60960">
              <a:lnSpc>
                <a:spcPct val="86300"/>
              </a:lnSpc>
            </a:pPr>
            <a:r>
              <a:rPr dirty="0" sz="2600" spc="-19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TIS</a:t>
            </a:r>
            <a:r>
              <a:rPr dirty="0" sz="26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FFFFFF"/>
                </a:solidFill>
                <a:latin typeface="Arial"/>
                <a:cs typeface="Arial"/>
              </a:rPr>
              <a:t>WT</a:t>
            </a:r>
            <a:r>
              <a:rPr dirty="0" sz="2600" spc="5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600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26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rec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ntly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initiated</a:t>
            </a:r>
            <a:r>
              <a:rPr dirty="0" sz="2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proje</a:t>
            </a:r>
            <a:r>
              <a:rPr dirty="0" sz="2600" spc="1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26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to ev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luate</a:t>
            </a:r>
            <a:r>
              <a:rPr dirty="0" sz="2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 fea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ibili</a:t>
            </a:r>
            <a:r>
              <a:rPr dirty="0" sz="26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26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of a prop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26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Califor</a:t>
            </a:r>
            <a:r>
              <a:rPr dirty="0" sz="2600" spc="-15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ia</a:t>
            </a:r>
            <a:r>
              <a:rPr dirty="0" sz="2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EE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ing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 c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mm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rcial</a:t>
            </a:r>
            <a:r>
              <a:rPr dirty="0" sz="2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wirele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6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rvic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6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to:</a:t>
            </a:r>
            <a:endParaRPr sz="2600">
              <a:latin typeface="Arial"/>
              <a:cs typeface="Arial"/>
            </a:endParaRPr>
          </a:p>
          <a:p>
            <a:pPr marL="241300" indent="-228600">
              <a:lnSpc>
                <a:spcPts val="2910"/>
              </a:lnSpc>
              <a:spcBef>
                <a:spcPts val="150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600">
                <a:latin typeface="Arial"/>
                <a:cs typeface="Arial"/>
              </a:rPr>
              <a:t>U</a:t>
            </a:r>
            <a:r>
              <a:rPr dirty="0" sz="2600" spc="10">
                <a:latin typeface="Arial"/>
                <a:cs typeface="Arial"/>
              </a:rPr>
              <a:t>n</a:t>
            </a:r>
            <a:r>
              <a:rPr dirty="0" sz="2600">
                <a:latin typeface="Arial"/>
                <a:cs typeface="Arial"/>
              </a:rPr>
              <a:t>d</a:t>
            </a:r>
            <a:r>
              <a:rPr dirty="0" sz="2600" spc="10">
                <a:latin typeface="Arial"/>
                <a:cs typeface="Arial"/>
              </a:rPr>
              <a:t>e</a:t>
            </a:r>
            <a:r>
              <a:rPr dirty="0" sz="2600">
                <a:latin typeface="Arial"/>
                <a:cs typeface="Arial"/>
              </a:rPr>
              <a:t>rst</a:t>
            </a:r>
            <a:r>
              <a:rPr dirty="0" sz="2600" spc="5">
                <a:latin typeface="Arial"/>
                <a:cs typeface="Arial"/>
              </a:rPr>
              <a:t>a</a:t>
            </a:r>
            <a:r>
              <a:rPr dirty="0" sz="2600">
                <a:latin typeface="Arial"/>
                <a:cs typeface="Arial"/>
              </a:rPr>
              <a:t>nd</a:t>
            </a:r>
            <a:r>
              <a:rPr dirty="0" sz="2600" spc="-4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h</a:t>
            </a:r>
            <a:r>
              <a:rPr dirty="0" sz="2600" spc="10">
                <a:latin typeface="Arial"/>
                <a:cs typeface="Arial"/>
              </a:rPr>
              <a:t>o</a:t>
            </a:r>
            <a:r>
              <a:rPr dirty="0" sz="2600">
                <a:latin typeface="Arial"/>
                <a:cs typeface="Arial"/>
              </a:rPr>
              <a:t>w</a:t>
            </a:r>
            <a:r>
              <a:rPr dirty="0" sz="2600" spc="-10">
                <a:latin typeface="Arial"/>
                <a:cs typeface="Arial"/>
              </a:rPr>
              <a:t> </a:t>
            </a:r>
            <a:r>
              <a:rPr dirty="0" sz="2600" spc="5">
                <a:latin typeface="Arial"/>
                <a:cs typeface="Arial"/>
              </a:rPr>
              <a:t>c</a:t>
            </a:r>
            <a:r>
              <a:rPr dirty="0" sz="2600">
                <a:latin typeface="Arial"/>
                <a:cs typeface="Arial"/>
              </a:rPr>
              <a:t>ell</a:t>
            </a:r>
            <a:r>
              <a:rPr dirty="0" sz="2600" spc="5">
                <a:latin typeface="Arial"/>
                <a:cs typeface="Arial"/>
              </a:rPr>
              <a:t>u</a:t>
            </a:r>
            <a:r>
              <a:rPr dirty="0" sz="2600">
                <a:latin typeface="Arial"/>
                <a:cs typeface="Arial"/>
              </a:rPr>
              <a:t>lar</a:t>
            </a:r>
            <a:r>
              <a:rPr dirty="0" sz="2600" spc="-1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n</a:t>
            </a:r>
            <a:r>
              <a:rPr dirty="0" sz="2600" spc="10">
                <a:latin typeface="Arial"/>
                <a:cs typeface="Arial"/>
              </a:rPr>
              <a:t>e</a:t>
            </a:r>
            <a:r>
              <a:rPr dirty="0" sz="2600">
                <a:latin typeface="Arial"/>
                <a:cs typeface="Arial"/>
              </a:rPr>
              <a:t>tw</a:t>
            </a:r>
            <a:r>
              <a:rPr dirty="0" sz="2600" spc="5">
                <a:latin typeface="Arial"/>
                <a:cs typeface="Arial"/>
              </a:rPr>
              <a:t>o</a:t>
            </a:r>
            <a:r>
              <a:rPr dirty="0" sz="2600">
                <a:latin typeface="Arial"/>
                <a:cs typeface="Arial"/>
              </a:rPr>
              <a:t>rks</a:t>
            </a:r>
            <a:r>
              <a:rPr dirty="0" sz="2600" spc="-3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m</a:t>
            </a:r>
            <a:r>
              <a:rPr dirty="0" sz="2600" spc="10">
                <a:latin typeface="Arial"/>
                <a:cs typeface="Arial"/>
              </a:rPr>
              <a:t>a</a:t>
            </a:r>
            <a:r>
              <a:rPr dirty="0" sz="2600">
                <a:latin typeface="Arial"/>
                <a:cs typeface="Arial"/>
              </a:rPr>
              <a:t>y</a:t>
            </a:r>
            <a:r>
              <a:rPr dirty="0" sz="2600" spc="-2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inte</a:t>
            </a:r>
            <a:r>
              <a:rPr dirty="0" sz="2600" spc="10">
                <a:latin typeface="Arial"/>
                <a:cs typeface="Arial"/>
              </a:rPr>
              <a:t>g</a:t>
            </a:r>
            <a:r>
              <a:rPr dirty="0" sz="2600">
                <a:latin typeface="Arial"/>
                <a:cs typeface="Arial"/>
              </a:rPr>
              <a:t>rate</a:t>
            </a:r>
            <a:r>
              <a:rPr dirty="0" sz="2600" spc="-1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into</a:t>
            </a:r>
            <a:endParaRPr sz="2600">
              <a:latin typeface="Arial"/>
              <a:cs typeface="Arial"/>
            </a:endParaRPr>
          </a:p>
          <a:p>
            <a:pPr marL="241300">
              <a:lnSpc>
                <a:spcPts val="2910"/>
              </a:lnSpc>
            </a:pPr>
            <a:r>
              <a:rPr dirty="0" sz="2600">
                <a:latin typeface="Arial"/>
                <a:cs typeface="Arial"/>
              </a:rPr>
              <a:t>the</a:t>
            </a:r>
            <a:r>
              <a:rPr dirty="0" sz="2600" spc="-1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E</a:t>
            </a:r>
            <a:r>
              <a:rPr dirty="0" sz="2600" spc="5">
                <a:latin typeface="Arial"/>
                <a:cs typeface="Arial"/>
              </a:rPr>
              <a:t>E</a:t>
            </a:r>
            <a:r>
              <a:rPr dirty="0" sz="2600">
                <a:latin typeface="Arial"/>
                <a:cs typeface="Arial"/>
              </a:rPr>
              <a:t>WS</a:t>
            </a:r>
            <a:r>
              <a:rPr dirty="0" sz="2600" spc="-1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pro</a:t>
            </a:r>
            <a:r>
              <a:rPr dirty="0" sz="2600" spc="10">
                <a:latin typeface="Arial"/>
                <a:cs typeface="Arial"/>
              </a:rPr>
              <a:t>p</a:t>
            </a:r>
            <a:r>
              <a:rPr dirty="0" sz="2600">
                <a:latin typeface="Arial"/>
                <a:cs typeface="Arial"/>
              </a:rPr>
              <a:t>o</a:t>
            </a:r>
            <a:r>
              <a:rPr dirty="0" sz="2600" spc="10">
                <a:latin typeface="Arial"/>
                <a:cs typeface="Arial"/>
              </a:rPr>
              <a:t>s</a:t>
            </a:r>
            <a:r>
              <a:rPr dirty="0" sz="2600">
                <a:latin typeface="Arial"/>
                <a:cs typeface="Arial"/>
              </a:rPr>
              <a:t>al.</a:t>
            </a:r>
            <a:endParaRPr sz="2600">
              <a:latin typeface="Arial"/>
              <a:cs typeface="Arial"/>
            </a:endParaRPr>
          </a:p>
          <a:p>
            <a:pPr marL="241300" marR="356235" indent="-228600">
              <a:lnSpc>
                <a:spcPct val="86300"/>
              </a:lnSpc>
              <a:spcBef>
                <a:spcPts val="439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600">
                <a:latin typeface="Arial"/>
                <a:cs typeface="Arial"/>
              </a:rPr>
              <a:t>P</a:t>
            </a:r>
            <a:r>
              <a:rPr dirty="0" sz="2600" spc="10">
                <a:latin typeface="Arial"/>
                <a:cs typeface="Arial"/>
              </a:rPr>
              <a:t>e</a:t>
            </a:r>
            <a:r>
              <a:rPr dirty="0" sz="2600">
                <a:latin typeface="Arial"/>
                <a:cs typeface="Arial"/>
              </a:rPr>
              <a:t>rform</a:t>
            </a:r>
            <a:r>
              <a:rPr dirty="0" sz="2600" spc="-1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a</a:t>
            </a:r>
            <a:r>
              <a:rPr dirty="0" sz="2600" spc="-1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fe</a:t>
            </a:r>
            <a:r>
              <a:rPr dirty="0" sz="2600" spc="5">
                <a:latin typeface="Arial"/>
                <a:cs typeface="Arial"/>
              </a:rPr>
              <a:t>a</a:t>
            </a:r>
            <a:r>
              <a:rPr dirty="0" sz="2600" spc="5">
                <a:latin typeface="Arial"/>
                <a:cs typeface="Arial"/>
              </a:rPr>
              <a:t>s</a:t>
            </a:r>
            <a:r>
              <a:rPr dirty="0" sz="2600">
                <a:latin typeface="Arial"/>
                <a:cs typeface="Arial"/>
              </a:rPr>
              <a:t>ibility</a:t>
            </a:r>
            <a:r>
              <a:rPr dirty="0" sz="2600" spc="-15">
                <a:latin typeface="Arial"/>
                <a:cs typeface="Arial"/>
              </a:rPr>
              <a:t> </a:t>
            </a:r>
            <a:r>
              <a:rPr dirty="0" sz="2600" spc="5">
                <a:latin typeface="Arial"/>
                <a:cs typeface="Arial"/>
              </a:rPr>
              <a:t>s</a:t>
            </a:r>
            <a:r>
              <a:rPr dirty="0" sz="2600">
                <a:latin typeface="Arial"/>
                <a:cs typeface="Arial"/>
              </a:rPr>
              <a:t>tu</a:t>
            </a:r>
            <a:r>
              <a:rPr dirty="0" sz="2600" spc="5">
                <a:latin typeface="Arial"/>
                <a:cs typeface="Arial"/>
              </a:rPr>
              <a:t>d</a:t>
            </a:r>
            <a:r>
              <a:rPr dirty="0" sz="2600">
                <a:latin typeface="Arial"/>
                <a:cs typeface="Arial"/>
              </a:rPr>
              <a:t>y</a:t>
            </a:r>
            <a:r>
              <a:rPr dirty="0" sz="2600" spc="-2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of “q</a:t>
            </a:r>
            <a:r>
              <a:rPr dirty="0" sz="2600" spc="5">
                <a:latin typeface="Arial"/>
                <a:cs typeface="Arial"/>
              </a:rPr>
              <a:t>u</a:t>
            </a:r>
            <a:r>
              <a:rPr dirty="0" sz="2600">
                <a:latin typeface="Arial"/>
                <a:cs typeface="Arial"/>
              </a:rPr>
              <a:t>ick</a:t>
            </a:r>
            <a:r>
              <a:rPr dirty="0" sz="2600" spc="-1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relia</a:t>
            </a:r>
            <a:r>
              <a:rPr dirty="0" sz="2600" spc="10">
                <a:latin typeface="Arial"/>
                <a:cs typeface="Arial"/>
              </a:rPr>
              <a:t>b</a:t>
            </a:r>
            <a:r>
              <a:rPr dirty="0" sz="2600">
                <a:latin typeface="Arial"/>
                <a:cs typeface="Arial"/>
              </a:rPr>
              <a:t>le</a:t>
            </a:r>
            <a:r>
              <a:rPr dirty="0" sz="2600" spc="-1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m</a:t>
            </a:r>
            <a:r>
              <a:rPr dirty="0" sz="2600" spc="10">
                <a:latin typeface="Arial"/>
                <a:cs typeface="Arial"/>
              </a:rPr>
              <a:t>a</a:t>
            </a:r>
            <a:r>
              <a:rPr dirty="0" sz="2600" spc="5">
                <a:latin typeface="Arial"/>
                <a:cs typeface="Arial"/>
              </a:rPr>
              <a:t>s</a:t>
            </a:r>
            <a:r>
              <a:rPr dirty="0" sz="2600">
                <a:latin typeface="Arial"/>
                <a:cs typeface="Arial"/>
              </a:rPr>
              <a:t>s</a:t>
            </a:r>
            <a:r>
              <a:rPr dirty="0" sz="2600">
                <a:latin typeface="Arial"/>
                <a:cs typeface="Arial"/>
              </a:rPr>
              <a:t> n</a:t>
            </a:r>
            <a:r>
              <a:rPr dirty="0" sz="2600" spc="10">
                <a:latin typeface="Arial"/>
                <a:cs typeface="Arial"/>
              </a:rPr>
              <a:t>o</a:t>
            </a:r>
            <a:r>
              <a:rPr dirty="0" sz="2600">
                <a:latin typeface="Arial"/>
                <a:cs typeface="Arial"/>
              </a:rPr>
              <a:t>ti</a:t>
            </a:r>
            <a:r>
              <a:rPr dirty="0" sz="2600" spc="-15">
                <a:latin typeface="Arial"/>
                <a:cs typeface="Arial"/>
              </a:rPr>
              <a:t>f</a:t>
            </a:r>
            <a:r>
              <a:rPr dirty="0" sz="2600">
                <a:latin typeface="Arial"/>
                <a:cs typeface="Arial"/>
              </a:rPr>
              <a:t>ic</a:t>
            </a:r>
            <a:r>
              <a:rPr dirty="0" sz="2600" spc="10">
                <a:latin typeface="Arial"/>
                <a:cs typeface="Arial"/>
              </a:rPr>
              <a:t>a</a:t>
            </a:r>
            <a:r>
              <a:rPr dirty="0" sz="2600">
                <a:latin typeface="Arial"/>
                <a:cs typeface="Arial"/>
              </a:rPr>
              <a:t>tion”</a:t>
            </a:r>
            <a:r>
              <a:rPr dirty="0" sz="2600" spc="-2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of E</a:t>
            </a:r>
            <a:r>
              <a:rPr dirty="0" sz="2600" spc="5">
                <a:latin typeface="Arial"/>
                <a:cs typeface="Arial"/>
              </a:rPr>
              <a:t>E</a:t>
            </a:r>
            <a:r>
              <a:rPr dirty="0" sz="2600">
                <a:latin typeface="Arial"/>
                <a:cs typeface="Arial"/>
              </a:rPr>
              <a:t>W</a:t>
            </a:r>
            <a:r>
              <a:rPr dirty="0" sz="2600" spc="5">
                <a:latin typeface="Arial"/>
                <a:cs typeface="Arial"/>
              </a:rPr>
              <a:t>S</a:t>
            </a:r>
            <a:r>
              <a:rPr dirty="0" sz="2600">
                <a:latin typeface="Arial"/>
                <a:cs typeface="Arial"/>
              </a:rPr>
              <a:t>s</a:t>
            </a:r>
            <a:r>
              <a:rPr dirty="0" sz="2600" spc="-2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gi</a:t>
            </a:r>
            <a:r>
              <a:rPr dirty="0" sz="2600" spc="10">
                <a:latin typeface="Arial"/>
                <a:cs typeface="Arial"/>
              </a:rPr>
              <a:t>v</a:t>
            </a:r>
            <a:r>
              <a:rPr dirty="0" sz="2600">
                <a:latin typeface="Arial"/>
                <a:cs typeface="Arial"/>
              </a:rPr>
              <a:t>en</a:t>
            </a:r>
            <a:r>
              <a:rPr dirty="0" sz="2600" spc="-20">
                <a:latin typeface="Arial"/>
                <a:cs typeface="Arial"/>
              </a:rPr>
              <a:t> </a:t>
            </a:r>
            <a:r>
              <a:rPr dirty="0" sz="2600" spc="5">
                <a:latin typeface="Arial"/>
                <a:cs typeface="Arial"/>
              </a:rPr>
              <a:t>c</a:t>
            </a:r>
            <a:r>
              <a:rPr dirty="0" sz="2600">
                <a:latin typeface="Arial"/>
                <a:cs typeface="Arial"/>
              </a:rPr>
              <a:t>urre</a:t>
            </a:r>
            <a:r>
              <a:rPr dirty="0" sz="2600" spc="10">
                <a:latin typeface="Arial"/>
                <a:cs typeface="Arial"/>
              </a:rPr>
              <a:t>n</a:t>
            </a:r>
            <a:r>
              <a:rPr dirty="0" sz="2600">
                <a:latin typeface="Arial"/>
                <a:cs typeface="Arial"/>
              </a:rPr>
              <a:t>t</a:t>
            </a:r>
            <a:r>
              <a:rPr dirty="0" sz="2600" spc="-35">
                <a:latin typeface="Arial"/>
                <a:cs typeface="Arial"/>
              </a:rPr>
              <a:t> </a:t>
            </a:r>
            <a:r>
              <a:rPr dirty="0" sz="2600" spc="5">
                <a:latin typeface="Arial"/>
                <a:cs typeface="Arial"/>
              </a:rPr>
              <a:t>s</a:t>
            </a:r>
            <a:r>
              <a:rPr dirty="0" sz="2600">
                <a:latin typeface="Arial"/>
                <a:cs typeface="Arial"/>
              </a:rPr>
              <a:t>ta</a:t>
            </a:r>
            <a:r>
              <a:rPr dirty="0" sz="2600" spc="5">
                <a:latin typeface="Arial"/>
                <a:cs typeface="Arial"/>
              </a:rPr>
              <a:t>n</a:t>
            </a:r>
            <a:r>
              <a:rPr dirty="0" sz="2600">
                <a:latin typeface="Arial"/>
                <a:cs typeface="Arial"/>
              </a:rPr>
              <a:t>d</a:t>
            </a:r>
            <a:r>
              <a:rPr dirty="0" sz="2600" spc="10">
                <a:latin typeface="Arial"/>
                <a:cs typeface="Arial"/>
              </a:rPr>
              <a:t>a</a:t>
            </a:r>
            <a:r>
              <a:rPr dirty="0" sz="2600">
                <a:latin typeface="Arial"/>
                <a:cs typeface="Arial"/>
              </a:rPr>
              <a:t>rds</a:t>
            </a:r>
            <a:r>
              <a:rPr dirty="0" sz="2600" spc="-3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a</a:t>
            </a:r>
            <a:r>
              <a:rPr dirty="0" sz="2600" spc="10">
                <a:latin typeface="Arial"/>
                <a:cs typeface="Arial"/>
              </a:rPr>
              <a:t>n</a:t>
            </a:r>
            <a:r>
              <a:rPr dirty="0" sz="2600">
                <a:latin typeface="Arial"/>
                <a:cs typeface="Arial"/>
              </a:rPr>
              <a:t>d</a:t>
            </a:r>
            <a:r>
              <a:rPr dirty="0" sz="260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te</a:t>
            </a:r>
            <a:r>
              <a:rPr dirty="0" sz="2600" spc="5">
                <a:latin typeface="Arial"/>
                <a:cs typeface="Arial"/>
              </a:rPr>
              <a:t>c</a:t>
            </a:r>
            <a:r>
              <a:rPr dirty="0" sz="2600">
                <a:latin typeface="Arial"/>
                <a:cs typeface="Arial"/>
              </a:rPr>
              <a:t>h</a:t>
            </a:r>
            <a:r>
              <a:rPr dirty="0" sz="2600" spc="10">
                <a:latin typeface="Arial"/>
                <a:cs typeface="Arial"/>
              </a:rPr>
              <a:t>n</a:t>
            </a:r>
            <a:r>
              <a:rPr dirty="0" sz="2600">
                <a:latin typeface="Arial"/>
                <a:cs typeface="Arial"/>
              </a:rPr>
              <a:t>ol</a:t>
            </a:r>
            <a:r>
              <a:rPr dirty="0" sz="2600" spc="5">
                <a:latin typeface="Arial"/>
                <a:cs typeface="Arial"/>
              </a:rPr>
              <a:t>o</a:t>
            </a:r>
            <a:r>
              <a:rPr dirty="0" sz="2600">
                <a:latin typeface="Arial"/>
                <a:cs typeface="Arial"/>
              </a:rPr>
              <a:t>gies.</a:t>
            </a:r>
            <a:endParaRPr sz="2600">
              <a:latin typeface="Arial"/>
              <a:cs typeface="Arial"/>
            </a:endParaRPr>
          </a:p>
          <a:p>
            <a:pPr marL="241300" marR="5080" indent="-228600">
              <a:lnSpc>
                <a:spcPct val="86300"/>
              </a:lnSpc>
              <a:spcBef>
                <a:spcPts val="44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600">
                <a:latin typeface="Arial"/>
                <a:cs typeface="Arial"/>
              </a:rPr>
              <a:t>Stu</a:t>
            </a:r>
            <a:r>
              <a:rPr dirty="0" sz="2600" spc="5">
                <a:latin typeface="Arial"/>
                <a:cs typeface="Arial"/>
              </a:rPr>
              <a:t>d</a:t>
            </a:r>
            <a:r>
              <a:rPr dirty="0" sz="2600">
                <a:latin typeface="Arial"/>
                <a:cs typeface="Arial"/>
              </a:rPr>
              <a:t>y</a:t>
            </a:r>
            <a:r>
              <a:rPr dirty="0" sz="2600" spc="-2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h</a:t>
            </a:r>
            <a:r>
              <a:rPr dirty="0" sz="2600" spc="5">
                <a:latin typeface="Arial"/>
                <a:cs typeface="Arial"/>
              </a:rPr>
              <a:t>o</a:t>
            </a:r>
            <a:r>
              <a:rPr dirty="0" sz="2600">
                <a:latin typeface="Arial"/>
                <a:cs typeface="Arial"/>
              </a:rPr>
              <a:t>w</a:t>
            </a:r>
            <a:r>
              <a:rPr dirty="0" sz="2600" spc="-1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E</a:t>
            </a:r>
            <a:r>
              <a:rPr dirty="0" sz="2600" spc="5">
                <a:latin typeface="Arial"/>
                <a:cs typeface="Arial"/>
              </a:rPr>
              <a:t>E</a:t>
            </a:r>
            <a:r>
              <a:rPr dirty="0" sz="2600">
                <a:latin typeface="Arial"/>
                <a:cs typeface="Arial"/>
              </a:rPr>
              <a:t>WSs</a:t>
            </a:r>
            <a:r>
              <a:rPr dirty="0" sz="2600" spc="-3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d</a:t>
            </a:r>
            <a:r>
              <a:rPr dirty="0" sz="2600" spc="5">
                <a:latin typeface="Arial"/>
                <a:cs typeface="Arial"/>
              </a:rPr>
              <a:t>e</a:t>
            </a:r>
            <a:r>
              <a:rPr dirty="0" sz="2600">
                <a:latin typeface="Arial"/>
                <a:cs typeface="Arial"/>
              </a:rPr>
              <a:t>pl</a:t>
            </a:r>
            <a:r>
              <a:rPr dirty="0" sz="2600" spc="5">
                <a:latin typeface="Arial"/>
                <a:cs typeface="Arial"/>
              </a:rPr>
              <a:t>o</a:t>
            </a:r>
            <a:r>
              <a:rPr dirty="0" sz="2600">
                <a:latin typeface="Arial"/>
                <a:cs typeface="Arial"/>
              </a:rPr>
              <a:t>y</a:t>
            </a:r>
            <a:r>
              <a:rPr dirty="0" sz="2600" spc="10">
                <a:latin typeface="Arial"/>
                <a:cs typeface="Arial"/>
              </a:rPr>
              <a:t>e</a:t>
            </a:r>
            <a:r>
              <a:rPr dirty="0" sz="2600">
                <a:latin typeface="Arial"/>
                <a:cs typeface="Arial"/>
              </a:rPr>
              <a:t>d</a:t>
            </a:r>
            <a:r>
              <a:rPr dirty="0" sz="2600" spc="-3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in oth</a:t>
            </a:r>
            <a:r>
              <a:rPr dirty="0" sz="2600" spc="5">
                <a:latin typeface="Arial"/>
                <a:cs typeface="Arial"/>
              </a:rPr>
              <a:t>e</a:t>
            </a:r>
            <a:r>
              <a:rPr dirty="0" sz="2600">
                <a:latin typeface="Arial"/>
                <a:cs typeface="Arial"/>
              </a:rPr>
              <a:t>r</a:t>
            </a:r>
            <a:r>
              <a:rPr dirty="0" sz="2600" spc="-2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c</a:t>
            </a:r>
            <a:r>
              <a:rPr dirty="0" sz="2600" spc="10">
                <a:latin typeface="Arial"/>
                <a:cs typeface="Arial"/>
              </a:rPr>
              <a:t>o</a:t>
            </a:r>
            <a:r>
              <a:rPr dirty="0" sz="2600">
                <a:latin typeface="Arial"/>
                <a:cs typeface="Arial"/>
              </a:rPr>
              <a:t>u</a:t>
            </a:r>
            <a:r>
              <a:rPr dirty="0" sz="2600" spc="5">
                <a:latin typeface="Arial"/>
                <a:cs typeface="Arial"/>
              </a:rPr>
              <a:t>n</a:t>
            </a:r>
            <a:r>
              <a:rPr dirty="0" sz="2600">
                <a:latin typeface="Arial"/>
                <a:cs typeface="Arial"/>
              </a:rPr>
              <a:t>t</a:t>
            </a:r>
            <a:r>
              <a:rPr dirty="0" sz="2600" spc="-10">
                <a:latin typeface="Arial"/>
                <a:cs typeface="Arial"/>
              </a:rPr>
              <a:t>r</a:t>
            </a:r>
            <a:r>
              <a:rPr dirty="0" sz="2600">
                <a:latin typeface="Arial"/>
                <a:cs typeface="Arial"/>
              </a:rPr>
              <a:t>ies</a:t>
            </a:r>
            <a:r>
              <a:rPr dirty="0" sz="2600" spc="-3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are</a:t>
            </a:r>
            <a:r>
              <a:rPr dirty="0" sz="2600">
                <a:latin typeface="Arial"/>
                <a:cs typeface="Arial"/>
              </a:rPr>
              <a:t> d</a:t>
            </a:r>
            <a:r>
              <a:rPr dirty="0" sz="2600" spc="10">
                <a:latin typeface="Arial"/>
                <a:cs typeface="Arial"/>
              </a:rPr>
              <a:t>e</a:t>
            </a:r>
            <a:r>
              <a:rPr dirty="0" sz="2600">
                <a:latin typeface="Arial"/>
                <a:cs typeface="Arial"/>
              </a:rPr>
              <a:t>fined</a:t>
            </a:r>
            <a:r>
              <a:rPr dirty="0" sz="2600" spc="-2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in </a:t>
            </a:r>
            <a:r>
              <a:rPr dirty="0" sz="2600" spc="5">
                <a:latin typeface="Arial"/>
                <a:cs typeface="Arial"/>
              </a:rPr>
              <a:t>s</a:t>
            </a:r>
            <a:r>
              <a:rPr dirty="0" sz="2600">
                <a:latin typeface="Arial"/>
                <a:cs typeface="Arial"/>
              </a:rPr>
              <a:t>ta</a:t>
            </a:r>
            <a:r>
              <a:rPr dirty="0" sz="2600" spc="5">
                <a:latin typeface="Arial"/>
                <a:cs typeface="Arial"/>
              </a:rPr>
              <a:t>n</a:t>
            </a:r>
            <a:r>
              <a:rPr dirty="0" sz="2600">
                <a:latin typeface="Arial"/>
                <a:cs typeface="Arial"/>
              </a:rPr>
              <a:t>d</a:t>
            </a:r>
            <a:r>
              <a:rPr dirty="0" sz="2600" spc="10">
                <a:latin typeface="Arial"/>
                <a:cs typeface="Arial"/>
              </a:rPr>
              <a:t>a</a:t>
            </a:r>
            <a:r>
              <a:rPr dirty="0" sz="2600">
                <a:latin typeface="Arial"/>
                <a:cs typeface="Arial"/>
              </a:rPr>
              <a:t>rds a</a:t>
            </a:r>
            <a:r>
              <a:rPr dirty="0" sz="2600" spc="5">
                <a:latin typeface="Arial"/>
                <a:cs typeface="Arial"/>
              </a:rPr>
              <a:t>n</a:t>
            </a:r>
            <a:r>
              <a:rPr dirty="0" sz="2600">
                <a:latin typeface="Arial"/>
                <a:cs typeface="Arial"/>
              </a:rPr>
              <a:t>d</a:t>
            </a:r>
            <a:r>
              <a:rPr dirty="0" sz="2600" spc="-4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w</a:t>
            </a:r>
            <a:r>
              <a:rPr dirty="0" sz="2600" spc="10">
                <a:latin typeface="Arial"/>
                <a:cs typeface="Arial"/>
              </a:rPr>
              <a:t>h</a:t>
            </a:r>
            <a:r>
              <a:rPr dirty="0" sz="2600">
                <a:latin typeface="Arial"/>
                <a:cs typeface="Arial"/>
              </a:rPr>
              <a:t>et</a:t>
            </a:r>
            <a:r>
              <a:rPr dirty="0" sz="2600" spc="5">
                <a:latin typeface="Arial"/>
                <a:cs typeface="Arial"/>
              </a:rPr>
              <a:t>h</a:t>
            </a:r>
            <a:r>
              <a:rPr dirty="0" sz="2600">
                <a:latin typeface="Arial"/>
                <a:cs typeface="Arial"/>
              </a:rPr>
              <a:t>er</a:t>
            </a:r>
            <a:r>
              <a:rPr dirty="0" sz="2600" spc="-2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th</a:t>
            </a:r>
            <a:r>
              <a:rPr dirty="0" sz="2600" spc="5">
                <a:latin typeface="Arial"/>
                <a:cs typeface="Arial"/>
              </a:rPr>
              <a:t>o</a:t>
            </a:r>
            <a:r>
              <a:rPr dirty="0" sz="2600" spc="5">
                <a:latin typeface="Arial"/>
                <a:cs typeface="Arial"/>
              </a:rPr>
              <a:t>s</a:t>
            </a:r>
            <a:r>
              <a:rPr dirty="0" sz="2600">
                <a:latin typeface="Arial"/>
                <a:cs typeface="Arial"/>
              </a:rPr>
              <a:t>e</a:t>
            </a:r>
            <a:r>
              <a:rPr dirty="0" sz="2600" spc="-10">
                <a:latin typeface="Arial"/>
                <a:cs typeface="Arial"/>
              </a:rPr>
              <a:t> </a:t>
            </a:r>
            <a:r>
              <a:rPr dirty="0" sz="2600" spc="5">
                <a:latin typeface="Arial"/>
                <a:cs typeface="Arial"/>
              </a:rPr>
              <a:t>s</a:t>
            </a:r>
            <a:r>
              <a:rPr dirty="0" sz="2600">
                <a:latin typeface="Arial"/>
                <a:cs typeface="Arial"/>
              </a:rPr>
              <a:t>ol</a:t>
            </a:r>
            <a:r>
              <a:rPr dirty="0" sz="2600" spc="5">
                <a:latin typeface="Arial"/>
                <a:cs typeface="Arial"/>
              </a:rPr>
              <a:t>u</a:t>
            </a:r>
            <a:r>
              <a:rPr dirty="0" sz="2600">
                <a:latin typeface="Arial"/>
                <a:cs typeface="Arial"/>
              </a:rPr>
              <a:t>tions</a:t>
            </a:r>
            <a:r>
              <a:rPr dirty="0" sz="2600" spc="-2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a</a:t>
            </a:r>
            <a:r>
              <a:rPr dirty="0" sz="2600" spc="10">
                <a:latin typeface="Arial"/>
                <a:cs typeface="Arial"/>
              </a:rPr>
              <a:t>n</a:t>
            </a:r>
            <a:r>
              <a:rPr dirty="0" sz="2600">
                <a:latin typeface="Arial"/>
                <a:cs typeface="Arial"/>
              </a:rPr>
              <a:t>d</a:t>
            </a:r>
            <a:r>
              <a:rPr dirty="0" sz="2600">
                <a:latin typeface="Arial"/>
                <a:cs typeface="Arial"/>
              </a:rPr>
              <a:t> </a:t>
            </a:r>
            <a:r>
              <a:rPr dirty="0" sz="2600" spc="5">
                <a:latin typeface="Arial"/>
                <a:cs typeface="Arial"/>
              </a:rPr>
              <a:t>s</a:t>
            </a:r>
            <a:r>
              <a:rPr dirty="0" sz="2600">
                <a:latin typeface="Arial"/>
                <a:cs typeface="Arial"/>
              </a:rPr>
              <a:t>ta</a:t>
            </a:r>
            <a:r>
              <a:rPr dirty="0" sz="2600" spc="5">
                <a:latin typeface="Arial"/>
                <a:cs typeface="Arial"/>
              </a:rPr>
              <a:t>n</a:t>
            </a:r>
            <a:r>
              <a:rPr dirty="0" sz="2600">
                <a:latin typeface="Arial"/>
                <a:cs typeface="Arial"/>
              </a:rPr>
              <a:t>d</a:t>
            </a:r>
            <a:r>
              <a:rPr dirty="0" sz="2600" spc="10">
                <a:latin typeface="Arial"/>
                <a:cs typeface="Arial"/>
              </a:rPr>
              <a:t>a</a:t>
            </a:r>
            <a:r>
              <a:rPr dirty="0" sz="2600">
                <a:latin typeface="Arial"/>
                <a:cs typeface="Arial"/>
              </a:rPr>
              <a:t>rds</a:t>
            </a:r>
            <a:r>
              <a:rPr dirty="0" sz="2600" spc="-3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mi</a:t>
            </a:r>
            <a:r>
              <a:rPr dirty="0" sz="2600" spc="5">
                <a:latin typeface="Arial"/>
                <a:cs typeface="Arial"/>
              </a:rPr>
              <a:t>g</a:t>
            </a:r>
            <a:r>
              <a:rPr dirty="0" sz="2600">
                <a:latin typeface="Arial"/>
                <a:cs typeface="Arial"/>
              </a:rPr>
              <a:t>ht</a:t>
            </a:r>
            <a:r>
              <a:rPr dirty="0" sz="2600" spc="-1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a</a:t>
            </a:r>
            <a:r>
              <a:rPr dirty="0" sz="2600" spc="10">
                <a:latin typeface="Arial"/>
                <a:cs typeface="Arial"/>
              </a:rPr>
              <a:t>p</a:t>
            </a:r>
            <a:r>
              <a:rPr dirty="0" sz="2600">
                <a:latin typeface="Arial"/>
                <a:cs typeface="Arial"/>
              </a:rPr>
              <a:t>ply</a:t>
            </a:r>
            <a:r>
              <a:rPr dirty="0" sz="2600" spc="-2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to the</a:t>
            </a:r>
            <a:r>
              <a:rPr dirty="0" sz="2600" spc="-1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pr</a:t>
            </a:r>
            <a:r>
              <a:rPr dirty="0" sz="2600" spc="5">
                <a:latin typeface="Arial"/>
                <a:cs typeface="Arial"/>
              </a:rPr>
              <a:t>o</a:t>
            </a:r>
            <a:r>
              <a:rPr dirty="0" sz="2600">
                <a:latin typeface="Arial"/>
                <a:cs typeface="Arial"/>
              </a:rPr>
              <a:t>p</a:t>
            </a:r>
            <a:r>
              <a:rPr dirty="0" sz="2600" spc="10">
                <a:latin typeface="Arial"/>
                <a:cs typeface="Arial"/>
              </a:rPr>
              <a:t>o</a:t>
            </a:r>
            <a:r>
              <a:rPr dirty="0" sz="2600" spc="5">
                <a:latin typeface="Arial"/>
                <a:cs typeface="Arial"/>
              </a:rPr>
              <a:t>s</a:t>
            </a:r>
            <a:r>
              <a:rPr dirty="0" sz="2600">
                <a:latin typeface="Arial"/>
                <a:cs typeface="Arial"/>
              </a:rPr>
              <a:t>ed</a:t>
            </a:r>
            <a:r>
              <a:rPr dirty="0" sz="2600" spc="-30">
                <a:latin typeface="Arial"/>
                <a:cs typeface="Arial"/>
              </a:rPr>
              <a:t> </a:t>
            </a:r>
            <a:r>
              <a:rPr dirty="0" sz="2600" spc="5">
                <a:latin typeface="Arial"/>
                <a:cs typeface="Arial"/>
              </a:rPr>
              <a:t>s</a:t>
            </a:r>
            <a:r>
              <a:rPr dirty="0" sz="2600" spc="5">
                <a:latin typeface="Arial"/>
                <a:cs typeface="Arial"/>
              </a:rPr>
              <a:t>y</a:t>
            </a:r>
            <a:r>
              <a:rPr dirty="0" sz="2600" spc="5">
                <a:latin typeface="Arial"/>
                <a:cs typeface="Arial"/>
              </a:rPr>
              <a:t>s</a:t>
            </a:r>
            <a:r>
              <a:rPr dirty="0" sz="2600">
                <a:latin typeface="Arial"/>
                <a:cs typeface="Arial"/>
              </a:rPr>
              <a:t>te</a:t>
            </a:r>
            <a:r>
              <a:rPr dirty="0" sz="2600" spc="5">
                <a:latin typeface="Arial"/>
                <a:cs typeface="Arial"/>
              </a:rPr>
              <a:t>m</a:t>
            </a:r>
            <a:r>
              <a:rPr dirty="0" sz="2600">
                <a:latin typeface="Arial"/>
                <a:cs typeface="Arial"/>
              </a:rPr>
              <a:t>.</a:t>
            </a:r>
            <a:endParaRPr sz="26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525768" y="94488"/>
            <a:ext cx="2225039" cy="15041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721729" y="289407"/>
            <a:ext cx="1635378" cy="91582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-10"/>
              <a:t>NP</a:t>
            </a:r>
            <a:r>
              <a:rPr dirty="0" spc="-20"/>
              <a:t>S</a:t>
            </a:r>
            <a:r>
              <a:rPr dirty="0" spc="-35"/>
              <a:t>T</a:t>
            </a:r>
            <a:r>
              <a:rPr dirty="0" spc="-10"/>
              <a:t>C</a:t>
            </a:r>
            <a:r>
              <a:rPr dirty="0" spc="10"/>
              <a:t> </a:t>
            </a:r>
            <a:r>
              <a:rPr dirty="0" spc="-10"/>
              <a:t>Me</a:t>
            </a:r>
            <a:r>
              <a:rPr dirty="0" spc="-20"/>
              <a:t>e</a:t>
            </a:r>
            <a:r>
              <a:rPr dirty="0" spc="-5"/>
              <a:t>ti</a:t>
            </a:r>
            <a:r>
              <a:rPr dirty="0" spc="-5"/>
              <a:t>n</a:t>
            </a:r>
            <a:r>
              <a:rPr dirty="0" spc="-10"/>
              <a:t>g</a:t>
            </a:r>
            <a:r>
              <a:rPr dirty="0" spc="-10"/>
              <a:t> No</a:t>
            </a:r>
            <a:r>
              <a:rPr dirty="0" spc="-25"/>
              <a:t>v</a:t>
            </a:r>
            <a:r>
              <a:rPr dirty="0" spc="-10"/>
              <a:t>ember</a:t>
            </a:r>
            <a:r>
              <a:rPr dirty="0" spc="15"/>
              <a:t> </a:t>
            </a:r>
            <a:r>
              <a:rPr dirty="0" spc="-10"/>
              <a:t>1</a:t>
            </a:r>
            <a:r>
              <a:rPr dirty="0" spc="-5"/>
              <a:t>3</a:t>
            </a:r>
            <a:r>
              <a:rPr dirty="0" spc="-5"/>
              <a:t>-1</a:t>
            </a:r>
            <a:r>
              <a:rPr dirty="0" spc="-5"/>
              <a:t>4</a:t>
            </a:r>
            <a:r>
              <a:rPr dirty="0" spc="-5"/>
              <a:t>,</a:t>
            </a:r>
            <a:r>
              <a:rPr dirty="0" spc="15"/>
              <a:t> </a:t>
            </a:r>
            <a:r>
              <a:rPr dirty="0" spc="-10"/>
              <a:t>2</a:t>
            </a:r>
            <a:r>
              <a:rPr dirty="0" spc="-5"/>
              <a:t>0</a:t>
            </a:r>
            <a:r>
              <a:rPr dirty="0" spc="-10"/>
              <a:t>14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10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6140484"/>
            <a:ext cx="9144000" cy="717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78939" marR="5597525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ATIS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Board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f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Direct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r</a:t>
            </a:r>
            <a:r>
              <a:rPr dirty="0" sz="1100" spc="-15">
                <a:latin typeface="Calibri"/>
                <a:cs typeface="Calibri"/>
              </a:rPr>
              <a:t>s</a:t>
            </a:r>
            <a:r>
              <a:rPr dirty="0" sz="1100">
                <a:latin typeface="Calibri"/>
                <a:cs typeface="Calibri"/>
              </a:rPr>
              <a:t>’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Meeti</a:t>
            </a:r>
            <a:r>
              <a:rPr dirty="0" sz="1100" spc="-5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g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Oc</a:t>
            </a:r>
            <a:r>
              <a:rPr dirty="0" sz="1100">
                <a:latin typeface="Calibri"/>
                <a:cs typeface="Calibri"/>
              </a:rPr>
              <a:t>t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5">
                <a:latin typeface="Calibri"/>
                <a:cs typeface="Calibri"/>
              </a:rPr>
              <a:t>b</a:t>
            </a:r>
            <a:r>
              <a:rPr dirty="0" sz="1100">
                <a:latin typeface="Calibri"/>
                <a:cs typeface="Calibri"/>
              </a:rPr>
              <a:t>er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20,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2011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140484"/>
            <a:ext cx="9144000" cy="7175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4535" y="6272042"/>
            <a:ext cx="1273937" cy="4848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985884" y="6150071"/>
            <a:ext cx="158115" cy="708025"/>
          </a:xfrm>
          <a:custGeom>
            <a:avLst/>
            <a:gdLst/>
            <a:ahLst/>
            <a:cxnLst/>
            <a:rect l="l" t="t" r="r" b="b"/>
            <a:pathLst>
              <a:path w="158115" h="708025">
                <a:moveTo>
                  <a:pt x="158114" y="0"/>
                </a:moveTo>
                <a:lnTo>
                  <a:pt x="0" y="0"/>
                </a:lnTo>
                <a:lnTo>
                  <a:pt x="0" y="707925"/>
                </a:lnTo>
                <a:lnTo>
                  <a:pt x="158114" y="707925"/>
                </a:lnTo>
                <a:lnTo>
                  <a:pt x="158114" y="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6136424"/>
            <a:ext cx="9144000" cy="1905"/>
          </a:xfrm>
          <a:custGeom>
            <a:avLst/>
            <a:gdLst/>
            <a:ahLst/>
            <a:cxnLst/>
            <a:rect l="l" t="t" r="r" b="b"/>
            <a:pathLst>
              <a:path w="9144000" h="1904">
                <a:moveTo>
                  <a:pt x="9144000" y="1587"/>
                </a:moveTo>
                <a:lnTo>
                  <a:pt x="0" y="0"/>
                </a:lnTo>
              </a:path>
            </a:pathLst>
          </a:custGeom>
          <a:ln w="6350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87679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Commer</a:t>
            </a:r>
            <a:r>
              <a:rPr dirty="0" spc="-15"/>
              <a:t>c</a:t>
            </a:r>
            <a:r>
              <a:rPr dirty="0"/>
              <a:t>ial</a:t>
            </a:r>
            <a:r>
              <a:rPr dirty="0" spc="-10"/>
              <a:t> </a:t>
            </a:r>
            <a:r>
              <a:rPr dirty="0"/>
              <a:t>Mob</a:t>
            </a:r>
            <a:r>
              <a:rPr dirty="0" spc="-15"/>
              <a:t>i</a:t>
            </a:r>
            <a:r>
              <a:rPr dirty="0"/>
              <a:t>le</a:t>
            </a:r>
            <a:r>
              <a:rPr dirty="0" spc="-145"/>
              <a:t> </a:t>
            </a:r>
            <a:r>
              <a:rPr dirty="0"/>
              <a:t>Alert</a:t>
            </a:r>
            <a:r>
              <a:rPr dirty="0" spc="-15"/>
              <a:t> </a:t>
            </a:r>
            <a:r>
              <a:rPr dirty="0"/>
              <a:t>Sy</a:t>
            </a:r>
            <a:r>
              <a:rPr dirty="0" spc="-15"/>
              <a:t>s</a:t>
            </a:r>
            <a:r>
              <a:rPr dirty="0"/>
              <a:t>tem</a:t>
            </a:r>
            <a:r>
              <a:rPr dirty="0" spc="-10"/>
              <a:t> </a:t>
            </a:r>
            <a:r>
              <a:rPr dirty="0"/>
              <a:t>(CMAS)</a:t>
            </a:r>
          </a:p>
        </p:txBody>
      </p:sp>
      <p:sp>
        <p:nvSpPr>
          <p:cNvPr id="8" name="object 8"/>
          <p:cNvSpPr/>
          <p:nvPr/>
        </p:nvSpPr>
        <p:spPr>
          <a:xfrm>
            <a:off x="457200" y="1380489"/>
            <a:ext cx="8410575" cy="1263650"/>
          </a:xfrm>
          <a:custGeom>
            <a:avLst/>
            <a:gdLst/>
            <a:ahLst/>
            <a:cxnLst/>
            <a:rect l="l" t="t" r="r" b="b"/>
            <a:pathLst>
              <a:path w="8410575" h="1263650">
                <a:moveTo>
                  <a:pt x="8199755" y="0"/>
                </a:moveTo>
                <a:lnTo>
                  <a:pt x="210604" y="0"/>
                </a:lnTo>
                <a:lnTo>
                  <a:pt x="193330" y="697"/>
                </a:lnTo>
                <a:lnTo>
                  <a:pt x="144034" y="10730"/>
                </a:lnTo>
                <a:lnTo>
                  <a:pt x="99664" y="31538"/>
                </a:lnTo>
                <a:lnTo>
                  <a:pt x="61682" y="61658"/>
                </a:lnTo>
                <a:lnTo>
                  <a:pt x="31551" y="99631"/>
                </a:lnTo>
                <a:lnTo>
                  <a:pt x="10736" y="143995"/>
                </a:lnTo>
                <a:lnTo>
                  <a:pt x="698" y="193290"/>
                </a:lnTo>
                <a:lnTo>
                  <a:pt x="0" y="210565"/>
                </a:lnTo>
                <a:lnTo>
                  <a:pt x="0" y="1052957"/>
                </a:lnTo>
                <a:lnTo>
                  <a:pt x="6120" y="1103571"/>
                </a:lnTo>
                <a:lnTo>
                  <a:pt x="23506" y="1149741"/>
                </a:lnTo>
                <a:lnTo>
                  <a:pt x="50694" y="1190007"/>
                </a:lnTo>
                <a:lnTo>
                  <a:pt x="86221" y="1222907"/>
                </a:lnTo>
                <a:lnTo>
                  <a:pt x="128625" y="1246981"/>
                </a:lnTo>
                <a:lnTo>
                  <a:pt x="176441" y="1260768"/>
                </a:lnTo>
                <a:lnTo>
                  <a:pt x="210604" y="1263523"/>
                </a:lnTo>
                <a:lnTo>
                  <a:pt x="8199755" y="1263523"/>
                </a:lnTo>
                <a:lnTo>
                  <a:pt x="8250369" y="1257405"/>
                </a:lnTo>
                <a:lnTo>
                  <a:pt x="8296539" y="1240027"/>
                </a:lnTo>
                <a:lnTo>
                  <a:pt x="8336805" y="1212849"/>
                </a:lnTo>
                <a:lnTo>
                  <a:pt x="8369705" y="1177331"/>
                </a:lnTo>
                <a:lnTo>
                  <a:pt x="8393779" y="1134935"/>
                </a:lnTo>
                <a:lnTo>
                  <a:pt x="8407566" y="1087121"/>
                </a:lnTo>
                <a:lnTo>
                  <a:pt x="8410321" y="1052957"/>
                </a:lnTo>
                <a:lnTo>
                  <a:pt x="8410321" y="210565"/>
                </a:lnTo>
                <a:lnTo>
                  <a:pt x="8404203" y="159951"/>
                </a:lnTo>
                <a:lnTo>
                  <a:pt x="8386825" y="113781"/>
                </a:lnTo>
                <a:lnTo>
                  <a:pt x="8359647" y="73515"/>
                </a:lnTo>
                <a:lnTo>
                  <a:pt x="8324129" y="40615"/>
                </a:lnTo>
                <a:lnTo>
                  <a:pt x="8281733" y="16541"/>
                </a:lnTo>
                <a:lnTo>
                  <a:pt x="8233919" y="2754"/>
                </a:lnTo>
                <a:lnTo>
                  <a:pt x="819975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3761866"/>
            <a:ext cx="8410575" cy="673735"/>
          </a:xfrm>
          <a:custGeom>
            <a:avLst/>
            <a:gdLst/>
            <a:ahLst/>
            <a:cxnLst/>
            <a:rect l="l" t="t" r="r" b="b"/>
            <a:pathLst>
              <a:path w="8410575" h="673735">
                <a:moveTo>
                  <a:pt x="8298180" y="0"/>
                </a:moveTo>
                <a:lnTo>
                  <a:pt x="104856" y="238"/>
                </a:lnTo>
                <a:lnTo>
                  <a:pt x="63771" y="10979"/>
                </a:lnTo>
                <a:lnTo>
                  <a:pt x="30471" y="35365"/>
                </a:lnTo>
                <a:lnTo>
                  <a:pt x="8150" y="70196"/>
                </a:lnTo>
                <a:lnTo>
                  <a:pt x="0" y="112267"/>
                </a:lnTo>
                <a:lnTo>
                  <a:pt x="238" y="568457"/>
                </a:lnTo>
                <a:lnTo>
                  <a:pt x="10969" y="609545"/>
                </a:lnTo>
                <a:lnTo>
                  <a:pt x="35340" y="642859"/>
                </a:lnTo>
                <a:lnTo>
                  <a:pt x="70158" y="665196"/>
                </a:lnTo>
                <a:lnTo>
                  <a:pt x="112229" y="673353"/>
                </a:lnTo>
                <a:lnTo>
                  <a:pt x="8305481" y="673119"/>
                </a:lnTo>
                <a:lnTo>
                  <a:pt x="8346570" y="662396"/>
                </a:lnTo>
                <a:lnTo>
                  <a:pt x="8379864" y="638011"/>
                </a:lnTo>
                <a:lnTo>
                  <a:pt x="8402175" y="603172"/>
                </a:lnTo>
                <a:lnTo>
                  <a:pt x="8410321" y="561085"/>
                </a:lnTo>
                <a:lnTo>
                  <a:pt x="8410087" y="104965"/>
                </a:lnTo>
                <a:lnTo>
                  <a:pt x="8399387" y="63852"/>
                </a:lnTo>
                <a:lnTo>
                  <a:pt x="8375046" y="30516"/>
                </a:lnTo>
                <a:lnTo>
                  <a:pt x="8340248" y="8163"/>
                </a:lnTo>
                <a:lnTo>
                  <a:pt x="829818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275" marR="5080">
              <a:lnSpc>
                <a:spcPts val="2480"/>
              </a:lnSpc>
            </a:pPr>
            <a:r>
              <a:rPr dirty="0" spc="-185"/>
              <a:t>A</a:t>
            </a:r>
            <a:r>
              <a:rPr dirty="0"/>
              <a:t>TIS </a:t>
            </a:r>
            <a:r>
              <a:rPr dirty="0" b="1">
                <a:latin typeface="Arial"/>
                <a:cs typeface="Arial"/>
              </a:rPr>
              <a:t>WTSC</a:t>
            </a:r>
            <a:r>
              <a:rPr dirty="0" spc="10" b="1">
                <a:latin typeface="Arial"/>
                <a:cs typeface="Arial"/>
              </a:rPr>
              <a:t> </a:t>
            </a:r>
            <a:r>
              <a:rPr dirty="0"/>
              <a:t>i</a:t>
            </a:r>
            <a:r>
              <a:rPr dirty="0" spc="-10"/>
              <a:t>n</a:t>
            </a:r>
            <a:r>
              <a:rPr dirty="0"/>
              <a:t>iti</a:t>
            </a:r>
            <a:r>
              <a:rPr dirty="0" spc="-10"/>
              <a:t>a</a:t>
            </a:r>
            <a:r>
              <a:rPr dirty="0"/>
              <a:t>ted</a:t>
            </a:r>
            <a:r>
              <a:rPr dirty="0" spc="10"/>
              <a:t> </a:t>
            </a:r>
            <a:r>
              <a:rPr dirty="0"/>
              <a:t>and</a:t>
            </a:r>
            <a:r>
              <a:rPr dirty="0" spc="-10"/>
              <a:t> </a:t>
            </a:r>
            <a:r>
              <a:rPr dirty="0"/>
              <a:t>led</a:t>
            </a:r>
            <a:r>
              <a:rPr dirty="0" spc="5"/>
              <a:t> </a:t>
            </a:r>
            <a:r>
              <a:rPr dirty="0"/>
              <a:t>a</a:t>
            </a:r>
            <a:r>
              <a:rPr dirty="0" spc="-10"/>
              <a:t> </a:t>
            </a:r>
            <a:r>
              <a:rPr dirty="0"/>
              <a:t>joi</a:t>
            </a:r>
            <a:r>
              <a:rPr dirty="0" spc="-10"/>
              <a:t>n</a:t>
            </a:r>
            <a:r>
              <a:rPr dirty="0"/>
              <a:t>t</a:t>
            </a:r>
            <a:r>
              <a:rPr dirty="0" spc="5"/>
              <a:t> </a:t>
            </a:r>
            <a:r>
              <a:rPr dirty="0"/>
              <a:t>e</a:t>
            </a:r>
            <a:r>
              <a:rPr dirty="0" spc="-50"/>
              <a:t>f</a:t>
            </a:r>
            <a:r>
              <a:rPr dirty="0"/>
              <a:t>fort</a:t>
            </a:r>
            <a:r>
              <a:rPr dirty="0" spc="5"/>
              <a:t> </a:t>
            </a:r>
            <a:r>
              <a:rPr dirty="0"/>
              <a:t>to</a:t>
            </a:r>
            <a:r>
              <a:rPr dirty="0" spc="-15"/>
              <a:t> </a:t>
            </a:r>
            <a:r>
              <a:rPr dirty="0"/>
              <a:t>dev</a:t>
            </a:r>
            <a:r>
              <a:rPr dirty="0" spc="-10"/>
              <a:t>e</a:t>
            </a:r>
            <a:r>
              <a:rPr dirty="0"/>
              <a:t>l</a:t>
            </a:r>
            <a:r>
              <a:rPr dirty="0" spc="-10"/>
              <a:t>o</a:t>
            </a:r>
            <a:r>
              <a:rPr dirty="0"/>
              <a:t>p</a:t>
            </a:r>
            <a:r>
              <a:rPr dirty="0" spc="10"/>
              <a:t> </a:t>
            </a:r>
            <a:r>
              <a:rPr dirty="0"/>
              <a:t>CMAS</a:t>
            </a:r>
            <a:r>
              <a:rPr dirty="0"/>
              <a:t> so</a:t>
            </a:r>
            <a:r>
              <a:rPr dirty="0" spc="-10"/>
              <a:t>l</a:t>
            </a:r>
            <a:r>
              <a:rPr dirty="0"/>
              <a:t>utio</a:t>
            </a:r>
            <a:r>
              <a:rPr dirty="0" spc="-10"/>
              <a:t>n</a:t>
            </a:r>
            <a:r>
              <a:rPr dirty="0"/>
              <a:t>s</a:t>
            </a:r>
            <a:r>
              <a:rPr dirty="0" spc="10"/>
              <a:t> </a:t>
            </a:r>
            <a:r>
              <a:rPr dirty="0"/>
              <a:t>per </a:t>
            </a:r>
            <a:r>
              <a:rPr dirty="0" spc="5"/>
              <a:t>t</a:t>
            </a:r>
            <a:r>
              <a:rPr dirty="0"/>
              <a:t>he</a:t>
            </a:r>
            <a:r>
              <a:rPr dirty="0" spc="-15"/>
              <a:t> </a:t>
            </a:r>
            <a:r>
              <a:rPr dirty="0" spc="-85"/>
              <a:t>W</a:t>
            </a:r>
            <a:r>
              <a:rPr dirty="0"/>
              <a:t>arni</a:t>
            </a:r>
            <a:r>
              <a:rPr dirty="0" spc="-10"/>
              <a:t>n</a:t>
            </a:r>
            <a:r>
              <a:rPr dirty="0"/>
              <a:t>g,</a:t>
            </a:r>
            <a:r>
              <a:rPr dirty="0" spc="-125"/>
              <a:t> </a:t>
            </a:r>
            <a:r>
              <a:rPr dirty="0"/>
              <a:t>A</a:t>
            </a:r>
            <a:r>
              <a:rPr dirty="0" spc="-10"/>
              <a:t>l</a:t>
            </a:r>
            <a:r>
              <a:rPr dirty="0"/>
              <a:t>ert</a:t>
            </a:r>
            <a:r>
              <a:rPr dirty="0" spc="5"/>
              <a:t> </a:t>
            </a:r>
            <a:r>
              <a:rPr dirty="0"/>
              <a:t>and</a:t>
            </a:r>
            <a:r>
              <a:rPr dirty="0" spc="-10"/>
              <a:t> </a:t>
            </a:r>
            <a:r>
              <a:rPr dirty="0"/>
              <a:t>Resp</a:t>
            </a:r>
            <a:r>
              <a:rPr dirty="0" spc="-10"/>
              <a:t>o</a:t>
            </a:r>
            <a:r>
              <a:rPr dirty="0"/>
              <a:t>nse</a:t>
            </a:r>
            <a:r>
              <a:rPr dirty="0" spc="5"/>
              <a:t> </a:t>
            </a:r>
            <a:r>
              <a:rPr dirty="0"/>
              <a:t>N</a:t>
            </a:r>
            <a:r>
              <a:rPr dirty="0" spc="-10"/>
              <a:t>e</a:t>
            </a:r>
            <a:r>
              <a:rPr dirty="0"/>
              <a:t>twork</a:t>
            </a:r>
            <a:r>
              <a:rPr dirty="0"/>
              <a:t> (</a:t>
            </a:r>
            <a:r>
              <a:rPr dirty="0" spc="-80"/>
              <a:t>W</a:t>
            </a:r>
            <a:r>
              <a:rPr dirty="0"/>
              <a:t>A</a:t>
            </a:r>
            <a:r>
              <a:rPr dirty="0" spc="-10"/>
              <a:t>R</a:t>
            </a:r>
            <a:r>
              <a:rPr dirty="0"/>
              <a:t>N)</a:t>
            </a:r>
            <a:r>
              <a:rPr dirty="0" spc="-140"/>
              <a:t> </a:t>
            </a:r>
            <a:r>
              <a:rPr dirty="0"/>
              <a:t>Act and FC</a:t>
            </a:r>
            <a:r>
              <a:rPr dirty="0" spc="-10"/>
              <a:t>C</a:t>
            </a:r>
            <a:r>
              <a:rPr dirty="0"/>
              <a:t>.</a:t>
            </a:r>
          </a:p>
          <a:p>
            <a:pPr marL="327660" marR="187960" indent="-172085">
              <a:lnSpc>
                <a:spcPts val="1970"/>
              </a:lnSpc>
              <a:spcBef>
                <a:spcPts val="1480"/>
              </a:spcBef>
              <a:buFont typeface="Arial"/>
              <a:buChar char="•"/>
              <a:tabLst>
                <a:tab pos="328295" algn="l"/>
              </a:tabLst>
            </a:pPr>
            <a:r>
              <a:rPr dirty="0" sz="1900" spc="-15">
                <a:solidFill>
                  <a:srgbClr val="000000"/>
                </a:solidFill>
              </a:rPr>
              <a:t>T</a:t>
            </a:r>
            <a:r>
              <a:rPr dirty="0" sz="1900" spc="-10">
                <a:solidFill>
                  <a:srgbClr val="000000"/>
                </a:solidFill>
              </a:rPr>
              <a:t>h</a:t>
            </a:r>
            <a:r>
              <a:rPr dirty="0" sz="1900" spc="-10">
                <a:solidFill>
                  <a:srgbClr val="000000"/>
                </a:solidFill>
              </a:rPr>
              <a:t>is</a:t>
            </a:r>
            <a:r>
              <a:rPr dirty="0" sz="1900" spc="-5">
                <a:solidFill>
                  <a:srgbClr val="000000"/>
                </a:solidFill>
              </a:rPr>
              <a:t> </a:t>
            </a:r>
            <a:r>
              <a:rPr dirty="0" sz="1900" spc="-15">
                <a:solidFill>
                  <a:srgbClr val="000000"/>
                </a:solidFill>
              </a:rPr>
              <a:t>e</a:t>
            </a:r>
            <a:r>
              <a:rPr dirty="0" sz="1900" spc="-45">
                <a:solidFill>
                  <a:srgbClr val="000000"/>
                </a:solidFill>
              </a:rPr>
              <a:t>f</a:t>
            </a:r>
            <a:r>
              <a:rPr dirty="0" sz="1900" spc="-10">
                <a:solidFill>
                  <a:srgbClr val="000000"/>
                </a:solidFill>
              </a:rPr>
              <a:t>fo</a:t>
            </a:r>
            <a:r>
              <a:rPr dirty="0" sz="1900" spc="-5">
                <a:solidFill>
                  <a:srgbClr val="000000"/>
                </a:solidFill>
              </a:rPr>
              <a:t>r</a:t>
            </a:r>
            <a:r>
              <a:rPr dirty="0" sz="1900" spc="-10">
                <a:solidFill>
                  <a:srgbClr val="000000"/>
                </a:solidFill>
              </a:rPr>
              <a:t>t,</a:t>
            </a:r>
            <a:r>
              <a:rPr dirty="0" sz="1900" spc="-5">
                <a:solidFill>
                  <a:srgbClr val="000000"/>
                </a:solidFill>
              </a:rPr>
              <a:t> </a:t>
            </a:r>
            <a:r>
              <a:rPr dirty="0" sz="1900" spc="-25">
                <a:solidFill>
                  <a:srgbClr val="000000"/>
                </a:solidFill>
              </a:rPr>
              <a:t>w</a:t>
            </a:r>
            <a:r>
              <a:rPr dirty="0" sz="1900" spc="-10">
                <a:solidFill>
                  <a:srgbClr val="000000"/>
                </a:solidFill>
              </a:rPr>
              <a:t>hich</a:t>
            </a:r>
            <a:r>
              <a:rPr dirty="0" sz="1900" spc="25">
                <a:solidFill>
                  <a:srgbClr val="000000"/>
                </a:solidFill>
              </a:rPr>
              <a:t> </a:t>
            </a:r>
            <a:r>
              <a:rPr dirty="0" sz="1900" spc="-10">
                <a:solidFill>
                  <a:srgbClr val="000000"/>
                </a:solidFill>
              </a:rPr>
              <a:t>included</a:t>
            </a:r>
            <a:r>
              <a:rPr dirty="0" sz="1900">
                <a:solidFill>
                  <a:srgbClr val="000000"/>
                </a:solidFill>
              </a:rPr>
              <a:t> </a:t>
            </a:r>
            <a:r>
              <a:rPr dirty="0" sz="1900" spc="-15">
                <a:solidFill>
                  <a:srgbClr val="000000"/>
                </a:solidFill>
              </a:rPr>
              <a:t>pa</a:t>
            </a:r>
            <a:r>
              <a:rPr dirty="0" sz="1900" spc="-5">
                <a:solidFill>
                  <a:srgbClr val="000000"/>
                </a:solidFill>
              </a:rPr>
              <a:t>r</a:t>
            </a:r>
            <a:r>
              <a:rPr dirty="0" sz="1900" spc="-10">
                <a:solidFill>
                  <a:srgbClr val="000000"/>
                </a:solidFill>
              </a:rPr>
              <a:t>ticipation</a:t>
            </a:r>
            <a:r>
              <a:rPr dirty="0" sz="1900" spc="10">
                <a:solidFill>
                  <a:srgbClr val="000000"/>
                </a:solidFill>
              </a:rPr>
              <a:t> </a:t>
            </a:r>
            <a:r>
              <a:rPr dirty="0" sz="1900" spc="-10">
                <a:solidFill>
                  <a:srgbClr val="000000"/>
                </a:solidFill>
              </a:rPr>
              <a:t>fr</a:t>
            </a:r>
            <a:r>
              <a:rPr dirty="0" sz="1900" spc="-10">
                <a:solidFill>
                  <a:srgbClr val="000000"/>
                </a:solidFill>
              </a:rPr>
              <a:t>o</a:t>
            </a:r>
            <a:r>
              <a:rPr dirty="0" sz="1900" spc="-20">
                <a:solidFill>
                  <a:srgbClr val="000000"/>
                </a:solidFill>
              </a:rPr>
              <a:t>m</a:t>
            </a:r>
            <a:r>
              <a:rPr dirty="0" sz="1900" spc="-5">
                <a:solidFill>
                  <a:srgbClr val="000000"/>
                </a:solidFill>
              </a:rPr>
              <a:t> </a:t>
            </a:r>
            <a:r>
              <a:rPr dirty="0" sz="1900" spc="-10">
                <a:solidFill>
                  <a:srgbClr val="000000"/>
                </a:solidFill>
              </a:rPr>
              <a:t>F</a:t>
            </a:r>
            <a:r>
              <a:rPr dirty="0" sz="1900" spc="-15">
                <a:solidFill>
                  <a:srgbClr val="000000"/>
                </a:solidFill>
              </a:rPr>
              <a:t>EMA</a:t>
            </a:r>
            <a:r>
              <a:rPr dirty="0" sz="1900" spc="-105">
                <a:solidFill>
                  <a:srgbClr val="000000"/>
                </a:solidFill>
              </a:rPr>
              <a:t> </a:t>
            </a:r>
            <a:r>
              <a:rPr dirty="0" sz="1900" spc="-15">
                <a:solidFill>
                  <a:srgbClr val="000000"/>
                </a:solidFill>
              </a:rPr>
              <a:t>and</a:t>
            </a:r>
            <a:r>
              <a:rPr dirty="0" sz="1900">
                <a:solidFill>
                  <a:srgbClr val="000000"/>
                </a:solidFill>
              </a:rPr>
              <a:t> </a:t>
            </a:r>
            <a:r>
              <a:rPr dirty="0" sz="1900" spc="-15">
                <a:solidFill>
                  <a:srgbClr val="000000"/>
                </a:solidFill>
              </a:rPr>
              <a:t>DH</a:t>
            </a:r>
            <a:r>
              <a:rPr dirty="0" sz="1900" spc="-25">
                <a:solidFill>
                  <a:srgbClr val="000000"/>
                </a:solidFill>
              </a:rPr>
              <a:t>S</a:t>
            </a:r>
            <a:r>
              <a:rPr dirty="0" sz="1900" spc="-10">
                <a:solidFill>
                  <a:srgbClr val="000000"/>
                </a:solidFill>
              </a:rPr>
              <a:t>,</a:t>
            </a:r>
            <a:r>
              <a:rPr dirty="0" sz="1900" spc="10">
                <a:solidFill>
                  <a:srgbClr val="000000"/>
                </a:solidFill>
              </a:rPr>
              <a:t> </a:t>
            </a:r>
            <a:r>
              <a:rPr dirty="0" sz="1900" spc="-10">
                <a:solidFill>
                  <a:srgbClr val="000000"/>
                </a:solidFill>
              </a:rPr>
              <a:t>provides</a:t>
            </a:r>
            <a:r>
              <a:rPr dirty="0" sz="1900" spc="-10">
                <a:solidFill>
                  <a:srgbClr val="000000"/>
                </a:solidFill>
              </a:rPr>
              <a:t> capa</a:t>
            </a:r>
            <a:r>
              <a:rPr dirty="0" sz="1900" spc="-10">
                <a:solidFill>
                  <a:srgbClr val="000000"/>
                </a:solidFill>
              </a:rPr>
              <a:t>b</a:t>
            </a:r>
            <a:r>
              <a:rPr dirty="0" sz="1900" spc="-10">
                <a:solidFill>
                  <a:srgbClr val="000000"/>
                </a:solidFill>
              </a:rPr>
              <a:t>ility</a:t>
            </a:r>
            <a:r>
              <a:rPr dirty="0" sz="1900" spc="5">
                <a:solidFill>
                  <a:srgbClr val="000000"/>
                </a:solidFill>
              </a:rPr>
              <a:t> </a:t>
            </a:r>
            <a:r>
              <a:rPr dirty="0" sz="1900" spc="-10">
                <a:solidFill>
                  <a:srgbClr val="000000"/>
                </a:solidFill>
              </a:rPr>
              <a:t>for</a:t>
            </a:r>
            <a:r>
              <a:rPr dirty="0" sz="1900">
                <a:solidFill>
                  <a:srgbClr val="000000"/>
                </a:solidFill>
              </a:rPr>
              <a:t> </a:t>
            </a:r>
            <a:r>
              <a:rPr dirty="0" sz="1900" spc="-15">
                <a:solidFill>
                  <a:srgbClr val="000000"/>
                </a:solidFill>
              </a:rPr>
              <a:t>CMAS-ena</a:t>
            </a:r>
            <a:r>
              <a:rPr dirty="0" sz="1900" spc="-10">
                <a:solidFill>
                  <a:srgbClr val="000000"/>
                </a:solidFill>
              </a:rPr>
              <a:t>b</a:t>
            </a:r>
            <a:r>
              <a:rPr dirty="0" sz="1900" spc="-10">
                <a:solidFill>
                  <a:srgbClr val="000000"/>
                </a:solidFill>
              </a:rPr>
              <a:t>led</a:t>
            </a:r>
            <a:r>
              <a:rPr dirty="0" sz="1900" spc="10">
                <a:solidFill>
                  <a:srgbClr val="000000"/>
                </a:solidFill>
              </a:rPr>
              <a:t> </a:t>
            </a:r>
            <a:r>
              <a:rPr dirty="0" sz="1900" spc="-10">
                <a:solidFill>
                  <a:srgbClr val="000000"/>
                </a:solidFill>
              </a:rPr>
              <a:t>devices</a:t>
            </a:r>
            <a:r>
              <a:rPr dirty="0" sz="1900" spc="10">
                <a:solidFill>
                  <a:srgbClr val="000000"/>
                </a:solidFill>
              </a:rPr>
              <a:t> </a:t>
            </a:r>
            <a:r>
              <a:rPr dirty="0" sz="1900" spc="-10">
                <a:solidFill>
                  <a:srgbClr val="000000"/>
                </a:solidFill>
              </a:rPr>
              <a:t>to</a:t>
            </a:r>
            <a:r>
              <a:rPr dirty="0" sz="1900" spc="-5">
                <a:solidFill>
                  <a:srgbClr val="000000"/>
                </a:solidFill>
              </a:rPr>
              <a:t> </a:t>
            </a:r>
            <a:r>
              <a:rPr dirty="0" sz="1900" spc="-5">
                <a:solidFill>
                  <a:srgbClr val="000000"/>
                </a:solidFill>
              </a:rPr>
              <a:t>r</a:t>
            </a:r>
            <a:r>
              <a:rPr dirty="0" sz="1900" spc="-10">
                <a:solidFill>
                  <a:srgbClr val="000000"/>
                </a:solidFill>
              </a:rPr>
              <a:t>eceive</a:t>
            </a:r>
            <a:r>
              <a:rPr dirty="0" sz="1900" spc="10">
                <a:solidFill>
                  <a:srgbClr val="000000"/>
                </a:solidFill>
              </a:rPr>
              <a:t> </a:t>
            </a:r>
            <a:r>
              <a:rPr dirty="0" sz="1900" spc="-10">
                <a:solidFill>
                  <a:srgbClr val="000000"/>
                </a:solidFill>
              </a:rPr>
              <a:t>Presidential,</a:t>
            </a:r>
            <a:r>
              <a:rPr dirty="0" sz="1900" spc="-95">
                <a:solidFill>
                  <a:srgbClr val="000000"/>
                </a:solidFill>
              </a:rPr>
              <a:t> </a:t>
            </a:r>
            <a:r>
              <a:rPr dirty="0" sz="1900" spc="-15">
                <a:solidFill>
                  <a:srgbClr val="000000"/>
                </a:solidFill>
              </a:rPr>
              <a:t>AMB</a:t>
            </a:r>
            <a:r>
              <a:rPr dirty="0" sz="1900" spc="-25">
                <a:solidFill>
                  <a:srgbClr val="000000"/>
                </a:solidFill>
              </a:rPr>
              <a:t>E</a:t>
            </a:r>
            <a:r>
              <a:rPr dirty="0" sz="1900" spc="-10">
                <a:solidFill>
                  <a:srgbClr val="000000"/>
                </a:solidFill>
              </a:rPr>
              <a:t>R,</a:t>
            </a:r>
            <a:r>
              <a:rPr dirty="0" sz="1900" spc="-10">
                <a:solidFill>
                  <a:srgbClr val="000000"/>
                </a:solidFill>
              </a:rPr>
              <a:t> and</a:t>
            </a:r>
            <a:r>
              <a:rPr dirty="0" sz="1900">
                <a:solidFill>
                  <a:srgbClr val="000000"/>
                </a:solidFill>
              </a:rPr>
              <a:t> </a:t>
            </a:r>
            <a:r>
              <a:rPr dirty="0" sz="1900" spc="-10">
                <a:solidFill>
                  <a:srgbClr val="000000"/>
                </a:solidFill>
              </a:rPr>
              <a:t>life/p</a:t>
            </a:r>
            <a:r>
              <a:rPr dirty="0" sz="1900" spc="-5">
                <a:solidFill>
                  <a:srgbClr val="000000"/>
                </a:solidFill>
              </a:rPr>
              <a:t>r</a:t>
            </a:r>
            <a:r>
              <a:rPr dirty="0" sz="1900" spc="-15">
                <a:solidFill>
                  <a:srgbClr val="000000"/>
                </a:solidFill>
              </a:rPr>
              <a:t>ope</a:t>
            </a:r>
            <a:r>
              <a:rPr dirty="0" sz="1900" spc="-5">
                <a:solidFill>
                  <a:srgbClr val="000000"/>
                </a:solidFill>
              </a:rPr>
              <a:t>r</a:t>
            </a:r>
            <a:r>
              <a:rPr dirty="0" sz="1900" spc="-10">
                <a:solidFill>
                  <a:srgbClr val="000000"/>
                </a:solidFill>
              </a:rPr>
              <a:t>ty</a:t>
            </a:r>
            <a:r>
              <a:rPr dirty="0" sz="1900" spc="-5">
                <a:solidFill>
                  <a:srgbClr val="000000"/>
                </a:solidFill>
              </a:rPr>
              <a:t> </a:t>
            </a:r>
            <a:r>
              <a:rPr dirty="0" sz="1900" spc="-10">
                <a:solidFill>
                  <a:srgbClr val="000000"/>
                </a:solidFill>
              </a:rPr>
              <a:t>th</a:t>
            </a:r>
            <a:r>
              <a:rPr dirty="0" sz="1900" spc="-5">
                <a:solidFill>
                  <a:srgbClr val="000000"/>
                </a:solidFill>
              </a:rPr>
              <a:t>r</a:t>
            </a:r>
            <a:r>
              <a:rPr dirty="0" sz="1900" spc="-10">
                <a:solidFill>
                  <a:srgbClr val="000000"/>
                </a:solidFill>
              </a:rPr>
              <a:t>eat</a:t>
            </a:r>
            <a:r>
              <a:rPr dirty="0" sz="1900" spc="-5">
                <a:solidFill>
                  <a:srgbClr val="000000"/>
                </a:solidFill>
              </a:rPr>
              <a:t> </a:t>
            </a:r>
            <a:r>
              <a:rPr dirty="0" sz="1900" spc="-10">
                <a:solidFill>
                  <a:srgbClr val="000000"/>
                </a:solidFill>
              </a:rPr>
              <a:t>a</a:t>
            </a:r>
            <a:r>
              <a:rPr dirty="0" sz="1900" spc="-10">
                <a:solidFill>
                  <a:srgbClr val="000000"/>
                </a:solidFill>
              </a:rPr>
              <a:t>lerts</a:t>
            </a:r>
            <a:r>
              <a:rPr dirty="0" sz="1900" spc="-5">
                <a:solidFill>
                  <a:srgbClr val="000000"/>
                </a:solidFill>
              </a:rPr>
              <a:t> </a:t>
            </a:r>
            <a:r>
              <a:rPr dirty="0" sz="1900" spc="-10">
                <a:solidFill>
                  <a:srgbClr val="000000"/>
                </a:solidFill>
              </a:rPr>
              <a:t>(</a:t>
            </a:r>
            <a:r>
              <a:rPr dirty="0" sz="1900" spc="-10">
                <a:solidFill>
                  <a:srgbClr val="000000"/>
                </a:solidFill>
              </a:rPr>
              <a:t>a</a:t>
            </a:r>
            <a:r>
              <a:rPr dirty="0" sz="1900" spc="-10">
                <a:solidFill>
                  <a:srgbClr val="000000"/>
                </a:solidFill>
              </a:rPr>
              <a:t>.k.a.</a:t>
            </a:r>
            <a:r>
              <a:rPr dirty="0" sz="1900" spc="-5">
                <a:solidFill>
                  <a:srgbClr val="000000"/>
                </a:solidFill>
              </a:rPr>
              <a:t> </a:t>
            </a:r>
            <a:r>
              <a:rPr dirty="0" sz="1900" spc="-25">
                <a:solidFill>
                  <a:srgbClr val="000000"/>
                </a:solidFill>
              </a:rPr>
              <a:t>w</a:t>
            </a:r>
            <a:r>
              <a:rPr dirty="0" sz="1900" spc="-10">
                <a:solidFill>
                  <a:srgbClr val="000000"/>
                </a:solidFill>
              </a:rPr>
              <a:t>ireless</a:t>
            </a:r>
            <a:r>
              <a:rPr dirty="0" sz="1900" spc="20">
                <a:solidFill>
                  <a:srgbClr val="000000"/>
                </a:solidFill>
              </a:rPr>
              <a:t> </a:t>
            </a:r>
            <a:r>
              <a:rPr dirty="0" sz="1900" spc="-15">
                <a:solidFill>
                  <a:srgbClr val="000000"/>
                </a:solidFill>
              </a:rPr>
              <a:t>emergency</a:t>
            </a:r>
            <a:r>
              <a:rPr dirty="0" sz="1900">
                <a:solidFill>
                  <a:srgbClr val="000000"/>
                </a:solidFill>
              </a:rPr>
              <a:t> </a:t>
            </a:r>
            <a:r>
              <a:rPr dirty="0" sz="1900" spc="-10">
                <a:solidFill>
                  <a:srgbClr val="000000"/>
                </a:solidFill>
              </a:rPr>
              <a:t>ale</a:t>
            </a:r>
            <a:r>
              <a:rPr dirty="0" sz="1900" spc="-5">
                <a:solidFill>
                  <a:srgbClr val="000000"/>
                </a:solidFill>
              </a:rPr>
              <a:t>r</a:t>
            </a:r>
            <a:r>
              <a:rPr dirty="0" sz="1900" spc="-10">
                <a:solidFill>
                  <a:srgbClr val="000000"/>
                </a:solidFill>
              </a:rPr>
              <a:t>ts).</a:t>
            </a:r>
            <a:endParaRPr sz="1900"/>
          </a:p>
          <a:p>
            <a:pPr marL="327660" indent="-17208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28295" algn="l"/>
              </a:tabLst>
            </a:pPr>
            <a:r>
              <a:rPr dirty="0" sz="1900" spc="-10" u="heavy">
                <a:solidFill>
                  <a:srgbClr val="0000FF"/>
                </a:solidFill>
                <a:hlinkClick r:id="rId4"/>
              </a:rPr>
              <a:t>J</a:t>
            </a:r>
            <a:r>
              <a:rPr dirty="0" sz="1900" spc="-10" u="heavy">
                <a:solidFill>
                  <a:srgbClr val="0000FF"/>
                </a:solidFill>
                <a:hlinkClick r:id="rId4"/>
              </a:rPr>
              <a:t>-</a:t>
            </a:r>
            <a:r>
              <a:rPr dirty="0" sz="1900" spc="-15" u="heavy">
                <a:solidFill>
                  <a:srgbClr val="0000FF"/>
                </a:solidFill>
                <a:hlinkClick r:id="rId4"/>
              </a:rPr>
              <a:t>STD</a:t>
            </a:r>
            <a:r>
              <a:rPr dirty="0" sz="1900" spc="-10" u="heavy">
                <a:solidFill>
                  <a:srgbClr val="0000FF"/>
                </a:solidFill>
                <a:hlinkClick r:id="rId4"/>
              </a:rPr>
              <a:t>-</a:t>
            </a:r>
            <a:r>
              <a:rPr dirty="0" sz="1900" spc="-15" u="heavy">
                <a:solidFill>
                  <a:srgbClr val="0000FF"/>
                </a:solidFill>
                <a:hlinkClick r:id="rId4"/>
              </a:rPr>
              <a:t>101</a:t>
            </a:r>
            <a:r>
              <a:rPr dirty="0" sz="1900" spc="-5">
                <a:solidFill>
                  <a:srgbClr val="0000FF"/>
                </a:solidFill>
                <a:hlinkClick r:id="rId4"/>
              </a:rPr>
              <a:t> </a:t>
            </a:r>
            <a:r>
              <a:rPr dirty="0" sz="1900" spc="-10">
                <a:solidFill>
                  <a:srgbClr val="000000"/>
                </a:solidFill>
              </a:rPr>
              <a:t>adopted</a:t>
            </a:r>
            <a:r>
              <a:rPr dirty="0" sz="1900" spc="10">
                <a:solidFill>
                  <a:srgbClr val="000000"/>
                </a:solidFill>
              </a:rPr>
              <a:t> </a:t>
            </a:r>
            <a:r>
              <a:rPr dirty="0" sz="1900" spc="-10">
                <a:solidFill>
                  <a:srgbClr val="000000"/>
                </a:solidFill>
              </a:rPr>
              <a:t>as</a:t>
            </a:r>
            <a:r>
              <a:rPr dirty="0" sz="1900">
                <a:solidFill>
                  <a:srgbClr val="000000"/>
                </a:solidFill>
              </a:rPr>
              <a:t> </a:t>
            </a:r>
            <a:r>
              <a:rPr dirty="0" sz="1900" spc="-15">
                <a:solidFill>
                  <a:srgbClr val="000000"/>
                </a:solidFill>
              </a:rPr>
              <a:t>a</a:t>
            </a:r>
            <a:r>
              <a:rPr dirty="0" sz="1900">
                <a:solidFill>
                  <a:srgbClr val="000000"/>
                </a:solidFill>
              </a:rPr>
              <a:t> </a:t>
            </a:r>
            <a:r>
              <a:rPr dirty="0" sz="1900" spc="-20">
                <a:solidFill>
                  <a:srgbClr val="000000"/>
                </a:solidFill>
              </a:rPr>
              <a:t>D</a:t>
            </a:r>
            <a:r>
              <a:rPr dirty="0" sz="1900" spc="-15">
                <a:solidFill>
                  <a:srgbClr val="000000"/>
                </a:solidFill>
              </a:rPr>
              <a:t>HS</a:t>
            </a:r>
            <a:r>
              <a:rPr dirty="0" sz="1900">
                <a:solidFill>
                  <a:srgbClr val="000000"/>
                </a:solidFill>
              </a:rPr>
              <a:t> </a:t>
            </a:r>
            <a:r>
              <a:rPr dirty="0" sz="1900" spc="-10">
                <a:solidFill>
                  <a:srgbClr val="000000"/>
                </a:solidFill>
              </a:rPr>
              <a:t>Nat</a:t>
            </a:r>
            <a:r>
              <a:rPr dirty="0" sz="1900" spc="-10">
                <a:solidFill>
                  <a:srgbClr val="000000"/>
                </a:solidFill>
              </a:rPr>
              <a:t>i</a:t>
            </a:r>
            <a:r>
              <a:rPr dirty="0" sz="1900" spc="-10">
                <a:solidFill>
                  <a:srgbClr val="000000"/>
                </a:solidFill>
              </a:rPr>
              <a:t>onal</a:t>
            </a:r>
            <a:r>
              <a:rPr dirty="0" sz="1900" spc="5">
                <a:solidFill>
                  <a:srgbClr val="000000"/>
                </a:solidFill>
              </a:rPr>
              <a:t> </a:t>
            </a:r>
            <a:r>
              <a:rPr dirty="0" sz="1900" spc="-20">
                <a:solidFill>
                  <a:srgbClr val="000000"/>
                </a:solidFill>
              </a:rPr>
              <a:t>S</a:t>
            </a:r>
            <a:r>
              <a:rPr dirty="0" sz="1900" spc="-10">
                <a:solidFill>
                  <a:srgbClr val="000000"/>
                </a:solidFill>
              </a:rPr>
              <a:t>tandard.</a:t>
            </a:r>
            <a:endParaRPr sz="1900"/>
          </a:p>
          <a:p>
            <a:pPr marL="12700">
              <a:lnSpc>
                <a:spcPct val="100000"/>
              </a:lnSpc>
              <a:spcBef>
                <a:spcPts val="1275"/>
              </a:spcBef>
            </a:pPr>
            <a:r>
              <a:rPr dirty="0"/>
              <a:t>R</a:t>
            </a:r>
            <a:r>
              <a:rPr dirty="0" spc="-10"/>
              <a:t>e</a:t>
            </a:r>
            <a:r>
              <a:rPr dirty="0"/>
              <a:t>l</a:t>
            </a:r>
            <a:r>
              <a:rPr dirty="0" spc="-10"/>
              <a:t>a</a:t>
            </a:r>
            <a:r>
              <a:rPr dirty="0"/>
              <a:t>ted</a:t>
            </a:r>
            <a:r>
              <a:rPr dirty="0" spc="10"/>
              <a:t> </a:t>
            </a:r>
            <a:r>
              <a:rPr dirty="0"/>
              <a:t>standards inc</a:t>
            </a:r>
            <a:r>
              <a:rPr dirty="0" spc="-10"/>
              <a:t>l</a:t>
            </a:r>
            <a:r>
              <a:rPr dirty="0"/>
              <a:t>ud</a:t>
            </a:r>
            <a:r>
              <a:rPr dirty="0" spc="-10"/>
              <a:t>e</a:t>
            </a:r>
            <a:r>
              <a:rPr dirty="0"/>
              <a:t>:</a:t>
            </a:r>
          </a:p>
          <a:p>
            <a:pPr marL="327660" indent="-172085">
              <a:lnSpc>
                <a:spcPts val="2125"/>
              </a:lnSpc>
              <a:spcBef>
                <a:spcPts val="1330"/>
              </a:spcBef>
              <a:buFont typeface="Arial"/>
              <a:buChar char="•"/>
              <a:tabLst>
                <a:tab pos="328295" algn="l"/>
              </a:tabLst>
            </a:pPr>
            <a:r>
              <a:rPr dirty="0" sz="1900" spc="-15">
                <a:solidFill>
                  <a:srgbClr val="000000"/>
                </a:solidFill>
              </a:rPr>
              <a:t>CMAS</a:t>
            </a:r>
            <a:r>
              <a:rPr dirty="0" sz="1900">
                <a:solidFill>
                  <a:srgbClr val="000000"/>
                </a:solidFill>
              </a:rPr>
              <a:t> </a:t>
            </a:r>
            <a:r>
              <a:rPr dirty="0" sz="1900" spc="-10">
                <a:solidFill>
                  <a:srgbClr val="000000"/>
                </a:solidFill>
              </a:rPr>
              <a:t>via</a:t>
            </a:r>
            <a:r>
              <a:rPr dirty="0" sz="1900" spc="10">
                <a:solidFill>
                  <a:srgbClr val="000000"/>
                </a:solidFill>
              </a:rPr>
              <a:t> </a:t>
            </a:r>
            <a:r>
              <a:rPr dirty="0" sz="1900" spc="-10">
                <a:solidFill>
                  <a:srgbClr val="000000"/>
                </a:solidFill>
              </a:rPr>
              <a:t>Evolved</a:t>
            </a:r>
            <a:r>
              <a:rPr dirty="0" sz="1900" spc="10">
                <a:solidFill>
                  <a:srgbClr val="000000"/>
                </a:solidFill>
              </a:rPr>
              <a:t> </a:t>
            </a:r>
            <a:r>
              <a:rPr dirty="0" sz="1900" spc="-10">
                <a:solidFill>
                  <a:srgbClr val="000000"/>
                </a:solidFill>
              </a:rPr>
              <a:t>Packet</a:t>
            </a:r>
            <a:r>
              <a:rPr dirty="0" sz="1900" spc="10">
                <a:solidFill>
                  <a:srgbClr val="000000"/>
                </a:solidFill>
              </a:rPr>
              <a:t> </a:t>
            </a:r>
            <a:r>
              <a:rPr dirty="0" sz="1900" spc="-15">
                <a:solidFill>
                  <a:srgbClr val="000000"/>
                </a:solidFill>
              </a:rPr>
              <a:t>System</a:t>
            </a:r>
            <a:r>
              <a:rPr dirty="0" sz="1900" spc="10">
                <a:solidFill>
                  <a:srgbClr val="000000"/>
                </a:solidFill>
              </a:rPr>
              <a:t> </a:t>
            </a:r>
            <a:r>
              <a:rPr dirty="0" sz="1900" spc="-15">
                <a:solidFill>
                  <a:srgbClr val="000000"/>
                </a:solidFill>
              </a:rPr>
              <a:t>(EP</a:t>
            </a:r>
            <a:r>
              <a:rPr dirty="0" sz="1900" spc="-25">
                <a:solidFill>
                  <a:srgbClr val="000000"/>
                </a:solidFill>
              </a:rPr>
              <a:t>S</a:t>
            </a:r>
            <a:r>
              <a:rPr dirty="0" sz="1900" spc="-10">
                <a:solidFill>
                  <a:srgbClr val="000000"/>
                </a:solidFill>
              </a:rPr>
              <a:t>)</a:t>
            </a:r>
            <a:r>
              <a:rPr dirty="0" sz="1900" spc="10">
                <a:solidFill>
                  <a:srgbClr val="000000"/>
                </a:solidFill>
              </a:rPr>
              <a:t> </a:t>
            </a:r>
            <a:r>
              <a:rPr dirty="0" sz="1900" spc="-10">
                <a:solidFill>
                  <a:srgbClr val="000000"/>
                </a:solidFill>
              </a:rPr>
              <a:t>Public</a:t>
            </a:r>
            <a:r>
              <a:rPr dirty="0" sz="1900" spc="15">
                <a:solidFill>
                  <a:srgbClr val="000000"/>
                </a:solidFill>
              </a:rPr>
              <a:t> </a:t>
            </a:r>
            <a:r>
              <a:rPr dirty="0" sz="1900" spc="-95">
                <a:solidFill>
                  <a:srgbClr val="000000"/>
                </a:solidFill>
              </a:rPr>
              <a:t>W</a:t>
            </a:r>
            <a:r>
              <a:rPr dirty="0" sz="1900" spc="-10">
                <a:solidFill>
                  <a:srgbClr val="000000"/>
                </a:solidFill>
              </a:rPr>
              <a:t>arning</a:t>
            </a:r>
            <a:r>
              <a:rPr dirty="0" sz="1900" spc="-5">
                <a:solidFill>
                  <a:srgbClr val="000000"/>
                </a:solidFill>
              </a:rPr>
              <a:t> </a:t>
            </a:r>
            <a:r>
              <a:rPr dirty="0" sz="1900" spc="-15">
                <a:solidFill>
                  <a:srgbClr val="000000"/>
                </a:solidFill>
              </a:rPr>
              <a:t>System</a:t>
            </a:r>
            <a:r>
              <a:rPr dirty="0" sz="1900" spc="15">
                <a:solidFill>
                  <a:srgbClr val="000000"/>
                </a:solidFill>
              </a:rPr>
              <a:t> </a:t>
            </a:r>
            <a:r>
              <a:rPr dirty="0" sz="1900" spc="20">
                <a:solidFill>
                  <a:srgbClr val="000000"/>
                </a:solidFill>
              </a:rPr>
              <a:t>(</a:t>
            </a:r>
            <a:r>
              <a:rPr dirty="0" sz="1900" spc="-165" u="heavy">
                <a:solidFill>
                  <a:srgbClr val="0000FF"/>
                </a:solidFill>
                <a:hlinkClick r:id="rId5"/>
              </a:rPr>
              <a:t>A</a:t>
            </a:r>
            <a:r>
              <a:rPr dirty="0" sz="1900" spc="-10" u="heavy">
                <a:solidFill>
                  <a:srgbClr val="0000FF"/>
                </a:solidFill>
                <a:hlinkClick r:id="rId5"/>
              </a:rPr>
              <a:t>TI</a:t>
            </a:r>
            <a:r>
              <a:rPr dirty="0" sz="1900" spc="-20" u="heavy">
                <a:solidFill>
                  <a:srgbClr val="0000FF"/>
                </a:solidFill>
                <a:hlinkClick r:id="rId5"/>
              </a:rPr>
              <a:t>S</a:t>
            </a:r>
            <a:r>
              <a:rPr dirty="0" sz="1900" spc="-10" u="heavy">
                <a:solidFill>
                  <a:srgbClr val="0000FF"/>
                </a:solidFill>
                <a:hlinkClick r:id="rId5"/>
              </a:rPr>
              <a:t>-</a:t>
            </a:r>
            <a:endParaRPr sz="1900"/>
          </a:p>
          <a:p>
            <a:pPr marL="327660">
              <a:lnSpc>
                <a:spcPts val="2125"/>
              </a:lnSpc>
            </a:pPr>
            <a:r>
              <a:rPr dirty="0" sz="1900" spc="-15" u="heavy">
                <a:solidFill>
                  <a:srgbClr val="0000FF"/>
                </a:solidFill>
                <a:hlinkClick r:id="rId5"/>
              </a:rPr>
              <a:t>0700010</a:t>
            </a:r>
            <a:r>
              <a:rPr dirty="0" sz="1900" spc="-10">
                <a:solidFill>
                  <a:srgbClr val="000000"/>
                </a:solidFill>
              </a:rPr>
              <a:t>).</a:t>
            </a:r>
            <a:endParaRPr sz="1900"/>
          </a:p>
          <a:p>
            <a:pPr marL="327660" indent="-172085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328295" algn="l"/>
              </a:tabLst>
            </a:pPr>
            <a:r>
              <a:rPr dirty="0" sz="1900" spc="-10">
                <a:solidFill>
                  <a:srgbClr val="000000"/>
                </a:solidFill>
              </a:rPr>
              <a:t>Mobile</a:t>
            </a:r>
            <a:r>
              <a:rPr dirty="0" sz="1900" spc="-5">
                <a:solidFill>
                  <a:srgbClr val="000000"/>
                </a:solidFill>
              </a:rPr>
              <a:t> </a:t>
            </a:r>
            <a:r>
              <a:rPr dirty="0" sz="1900" spc="-10">
                <a:solidFill>
                  <a:srgbClr val="000000"/>
                </a:solidFill>
              </a:rPr>
              <a:t>device</a:t>
            </a:r>
            <a:r>
              <a:rPr dirty="0" sz="1900" spc="10">
                <a:solidFill>
                  <a:srgbClr val="000000"/>
                </a:solidFill>
              </a:rPr>
              <a:t> </a:t>
            </a:r>
            <a:r>
              <a:rPr dirty="0" sz="1900" spc="-15">
                <a:solidFill>
                  <a:srgbClr val="000000"/>
                </a:solidFill>
              </a:rPr>
              <a:t>beh</a:t>
            </a:r>
            <a:r>
              <a:rPr dirty="0" sz="1900" spc="-10">
                <a:solidFill>
                  <a:srgbClr val="000000"/>
                </a:solidFill>
              </a:rPr>
              <a:t>a</a:t>
            </a:r>
            <a:r>
              <a:rPr dirty="0" sz="1900" spc="-10">
                <a:solidFill>
                  <a:srgbClr val="000000"/>
                </a:solidFill>
              </a:rPr>
              <a:t>vior</a:t>
            </a:r>
            <a:r>
              <a:rPr dirty="0" sz="1900">
                <a:solidFill>
                  <a:srgbClr val="000000"/>
                </a:solidFill>
              </a:rPr>
              <a:t> </a:t>
            </a:r>
            <a:r>
              <a:rPr dirty="0" sz="1900" spc="0">
                <a:solidFill>
                  <a:srgbClr val="000000"/>
                </a:solidFill>
              </a:rPr>
              <a:t>(</a:t>
            </a:r>
            <a:r>
              <a:rPr dirty="0" sz="1900" spc="-10" u="heavy">
                <a:solidFill>
                  <a:srgbClr val="0000FF"/>
                </a:solidFill>
                <a:hlinkClick r:id="rId6"/>
              </a:rPr>
              <a:t>J</a:t>
            </a:r>
            <a:r>
              <a:rPr dirty="0" sz="1900" spc="-10" u="heavy">
                <a:solidFill>
                  <a:srgbClr val="0000FF"/>
                </a:solidFill>
                <a:hlinkClick r:id="rId6"/>
              </a:rPr>
              <a:t>-</a:t>
            </a:r>
            <a:r>
              <a:rPr dirty="0" sz="1900" spc="-15" u="heavy">
                <a:solidFill>
                  <a:srgbClr val="0000FF"/>
                </a:solidFill>
                <a:hlinkClick r:id="rId6"/>
              </a:rPr>
              <a:t>STD</a:t>
            </a:r>
            <a:r>
              <a:rPr dirty="0" sz="1900" spc="-5" u="heavy">
                <a:solidFill>
                  <a:srgbClr val="0000FF"/>
                </a:solidFill>
                <a:hlinkClick r:id="rId6"/>
              </a:rPr>
              <a:t>-</a:t>
            </a:r>
            <a:r>
              <a:rPr dirty="0" sz="1900" spc="-15" u="heavy">
                <a:solidFill>
                  <a:srgbClr val="0000FF"/>
                </a:solidFill>
                <a:hlinkClick r:id="rId6"/>
              </a:rPr>
              <a:t>100</a:t>
            </a:r>
            <a:r>
              <a:rPr dirty="0" sz="1900" spc="-10">
                <a:solidFill>
                  <a:srgbClr val="000000"/>
                </a:solidFill>
              </a:rPr>
              <a:t>).</a:t>
            </a:r>
            <a:endParaRPr sz="1900"/>
          </a:p>
          <a:p>
            <a:pPr marL="327660" indent="-172085">
              <a:lnSpc>
                <a:spcPct val="100000"/>
              </a:lnSpc>
              <a:spcBef>
                <a:spcPts val="130"/>
              </a:spcBef>
              <a:buFont typeface="Arial"/>
              <a:buChar char="•"/>
              <a:tabLst>
                <a:tab pos="328295" algn="l"/>
              </a:tabLst>
            </a:pPr>
            <a:r>
              <a:rPr dirty="0" sz="1900" spc="-15">
                <a:solidFill>
                  <a:srgbClr val="000000"/>
                </a:solidFill>
              </a:rPr>
              <a:t>F</a:t>
            </a:r>
            <a:r>
              <a:rPr dirty="0" sz="1900" spc="-10">
                <a:solidFill>
                  <a:srgbClr val="000000"/>
                </a:solidFill>
              </a:rPr>
              <a:t>e</a:t>
            </a:r>
            <a:r>
              <a:rPr dirty="0" sz="1900" spc="-15">
                <a:solidFill>
                  <a:srgbClr val="000000"/>
                </a:solidFill>
              </a:rPr>
              <a:t>de</a:t>
            </a:r>
            <a:r>
              <a:rPr dirty="0" sz="1900" spc="-5">
                <a:solidFill>
                  <a:srgbClr val="000000"/>
                </a:solidFill>
              </a:rPr>
              <a:t>r</a:t>
            </a:r>
            <a:r>
              <a:rPr dirty="0" sz="1900" spc="-10">
                <a:solidFill>
                  <a:srgbClr val="000000"/>
                </a:solidFill>
              </a:rPr>
              <a:t>al</a:t>
            </a:r>
            <a:r>
              <a:rPr dirty="0" sz="1900" spc="-110">
                <a:solidFill>
                  <a:srgbClr val="000000"/>
                </a:solidFill>
              </a:rPr>
              <a:t> </a:t>
            </a:r>
            <a:r>
              <a:rPr dirty="0" sz="1900" spc="-10">
                <a:solidFill>
                  <a:srgbClr val="000000"/>
                </a:solidFill>
              </a:rPr>
              <a:t>Alert</a:t>
            </a:r>
            <a:r>
              <a:rPr dirty="0" sz="1900" spc="10">
                <a:solidFill>
                  <a:srgbClr val="000000"/>
                </a:solidFill>
              </a:rPr>
              <a:t> </a:t>
            </a:r>
            <a:r>
              <a:rPr dirty="0" sz="1900" spc="-15">
                <a:solidFill>
                  <a:srgbClr val="000000"/>
                </a:solidFill>
              </a:rPr>
              <a:t>Gate</a:t>
            </a:r>
            <a:r>
              <a:rPr dirty="0" sz="1900" spc="-25">
                <a:solidFill>
                  <a:srgbClr val="000000"/>
                </a:solidFill>
              </a:rPr>
              <a:t>w</a:t>
            </a:r>
            <a:r>
              <a:rPr dirty="0" sz="1900" spc="-10">
                <a:solidFill>
                  <a:srgbClr val="000000"/>
                </a:solidFill>
              </a:rPr>
              <a:t>ay</a:t>
            </a:r>
            <a:r>
              <a:rPr dirty="0" sz="1900" spc="10">
                <a:solidFill>
                  <a:srgbClr val="000000"/>
                </a:solidFill>
              </a:rPr>
              <a:t> </a:t>
            </a:r>
            <a:r>
              <a:rPr dirty="0" sz="1900" spc="-10">
                <a:solidFill>
                  <a:srgbClr val="000000"/>
                </a:solidFill>
              </a:rPr>
              <a:t>to</a:t>
            </a:r>
            <a:r>
              <a:rPr dirty="0" sz="1900" spc="-5">
                <a:solidFill>
                  <a:srgbClr val="000000"/>
                </a:solidFill>
              </a:rPr>
              <a:t> </a:t>
            </a:r>
            <a:r>
              <a:rPr dirty="0" sz="1900" spc="-15">
                <a:solidFill>
                  <a:srgbClr val="000000"/>
                </a:solidFill>
              </a:rPr>
              <a:t>C</a:t>
            </a:r>
            <a:r>
              <a:rPr dirty="0" sz="1900" spc="-15">
                <a:solidFill>
                  <a:srgbClr val="000000"/>
                </a:solidFill>
              </a:rPr>
              <a:t>M</a:t>
            </a:r>
            <a:r>
              <a:rPr dirty="0" sz="1900" spc="-15">
                <a:solidFill>
                  <a:srgbClr val="000000"/>
                </a:solidFill>
              </a:rPr>
              <a:t>SP</a:t>
            </a:r>
            <a:r>
              <a:rPr dirty="0" sz="1900" spc="-25">
                <a:solidFill>
                  <a:srgbClr val="000000"/>
                </a:solidFill>
              </a:rPr>
              <a:t> </a:t>
            </a:r>
            <a:r>
              <a:rPr dirty="0" sz="1900" spc="-15">
                <a:solidFill>
                  <a:srgbClr val="000000"/>
                </a:solidFill>
              </a:rPr>
              <a:t>Gate</a:t>
            </a:r>
            <a:r>
              <a:rPr dirty="0" sz="1900" spc="-25">
                <a:solidFill>
                  <a:srgbClr val="000000"/>
                </a:solidFill>
              </a:rPr>
              <a:t>w</a:t>
            </a:r>
            <a:r>
              <a:rPr dirty="0" sz="1900" spc="-10">
                <a:solidFill>
                  <a:srgbClr val="000000"/>
                </a:solidFill>
              </a:rPr>
              <a:t>ay</a:t>
            </a:r>
            <a:r>
              <a:rPr dirty="0" sz="1900" spc="-15">
                <a:solidFill>
                  <a:srgbClr val="000000"/>
                </a:solidFill>
              </a:rPr>
              <a:t> </a:t>
            </a:r>
            <a:r>
              <a:rPr dirty="0" sz="1900" spc="-229">
                <a:solidFill>
                  <a:srgbClr val="000000"/>
                </a:solidFill>
              </a:rPr>
              <a:t>T</a:t>
            </a:r>
            <a:r>
              <a:rPr dirty="0" sz="1900" spc="-10">
                <a:solidFill>
                  <a:srgbClr val="000000"/>
                </a:solidFill>
              </a:rPr>
              <a:t>est</a:t>
            </a:r>
            <a:r>
              <a:rPr dirty="0" sz="1900" spc="-5">
                <a:solidFill>
                  <a:srgbClr val="000000"/>
                </a:solidFill>
              </a:rPr>
              <a:t> </a:t>
            </a:r>
            <a:r>
              <a:rPr dirty="0" sz="1900" spc="-15">
                <a:solidFill>
                  <a:srgbClr val="000000"/>
                </a:solidFill>
              </a:rPr>
              <a:t>Spec</a:t>
            </a:r>
            <a:r>
              <a:rPr dirty="0" sz="1900" spc="10">
                <a:solidFill>
                  <a:srgbClr val="000000"/>
                </a:solidFill>
              </a:rPr>
              <a:t> </a:t>
            </a:r>
            <a:r>
              <a:rPr dirty="0" sz="1900" spc="15">
                <a:solidFill>
                  <a:srgbClr val="000000"/>
                </a:solidFill>
              </a:rPr>
              <a:t>(</a:t>
            </a:r>
            <a:r>
              <a:rPr dirty="0" sz="1900" spc="-10" u="heavy">
                <a:solidFill>
                  <a:srgbClr val="0000FF"/>
                </a:solidFill>
                <a:hlinkClick r:id="rId7"/>
              </a:rPr>
              <a:t>J</a:t>
            </a:r>
            <a:r>
              <a:rPr dirty="0" sz="1900" spc="-10" u="heavy">
                <a:solidFill>
                  <a:srgbClr val="0000FF"/>
                </a:solidFill>
                <a:hlinkClick r:id="rId7"/>
              </a:rPr>
              <a:t>-</a:t>
            </a:r>
            <a:r>
              <a:rPr dirty="0" sz="1900" spc="-15" u="heavy">
                <a:solidFill>
                  <a:srgbClr val="0000FF"/>
                </a:solidFill>
                <a:hlinkClick r:id="rId7"/>
              </a:rPr>
              <a:t>STD</a:t>
            </a:r>
            <a:r>
              <a:rPr dirty="0" sz="1900" spc="-10" u="heavy">
                <a:solidFill>
                  <a:srgbClr val="0000FF"/>
                </a:solidFill>
                <a:hlinkClick r:id="rId7"/>
              </a:rPr>
              <a:t>-</a:t>
            </a:r>
            <a:r>
              <a:rPr dirty="0" sz="1900" spc="-15" u="heavy">
                <a:solidFill>
                  <a:srgbClr val="0000FF"/>
                </a:solidFill>
                <a:hlinkClick r:id="rId7"/>
              </a:rPr>
              <a:t>102</a:t>
            </a:r>
            <a:r>
              <a:rPr dirty="0" sz="1900" spc="-10">
                <a:solidFill>
                  <a:srgbClr val="000000"/>
                </a:solidFill>
              </a:rPr>
              <a:t>).</a:t>
            </a:r>
            <a:endParaRPr sz="1900"/>
          </a:p>
          <a:p>
            <a:pPr marL="327660" indent="-172085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328295" algn="l"/>
              </a:tabLst>
            </a:pPr>
            <a:r>
              <a:rPr dirty="0" sz="1900" spc="-15">
                <a:solidFill>
                  <a:srgbClr val="000000"/>
                </a:solidFill>
              </a:rPr>
              <a:t>Suppo</a:t>
            </a:r>
            <a:r>
              <a:rPr dirty="0" sz="1900" spc="-5">
                <a:solidFill>
                  <a:srgbClr val="000000"/>
                </a:solidFill>
              </a:rPr>
              <a:t>r</a:t>
            </a:r>
            <a:r>
              <a:rPr dirty="0" sz="1900" spc="-10">
                <a:solidFill>
                  <a:srgbClr val="000000"/>
                </a:solidFill>
              </a:rPr>
              <a:t>t</a:t>
            </a:r>
            <a:r>
              <a:rPr dirty="0" sz="1900" spc="-5">
                <a:solidFill>
                  <a:srgbClr val="000000"/>
                </a:solidFill>
              </a:rPr>
              <a:t> </a:t>
            </a:r>
            <a:r>
              <a:rPr dirty="0" sz="1900" spc="-10">
                <a:solidFill>
                  <a:srgbClr val="000000"/>
                </a:solidFill>
              </a:rPr>
              <a:t>of</a:t>
            </a:r>
            <a:r>
              <a:rPr dirty="0" sz="1900" spc="10">
                <a:solidFill>
                  <a:srgbClr val="000000"/>
                </a:solidFill>
              </a:rPr>
              <a:t> </a:t>
            </a:r>
            <a:r>
              <a:rPr dirty="0" sz="1900" spc="-10">
                <a:solidFill>
                  <a:srgbClr val="000000"/>
                </a:solidFill>
              </a:rPr>
              <a:t>multiple</a:t>
            </a:r>
            <a:r>
              <a:rPr dirty="0" sz="1900" spc="-5">
                <a:solidFill>
                  <a:srgbClr val="000000"/>
                </a:solidFill>
              </a:rPr>
              <a:t> </a:t>
            </a:r>
            <a:r>
              <a:rPr dirty="0" sz="1900" spc="-10">
                <a:solidFill>
                  <a:srgbClr val="000000"/>
                </a:solidFill>
              </a:rPr>
              <a:t>lan</a:t>
            </a:r>
            <a:r>
              <a:rPr dirty="0" sz="1900" spc="-10">
                <a:solidFill>
                  <a:srgbClr val="000000"/>
                </a:solidFill>
              </a:rPr>
              <a:t>g</a:t>
            </a:r>
            <a:r>
              <a:rPr dirty="0" sz="1900" spc="-15">
                <a:solidFill>
                  <a:srgbClr val="000000"/>
                </a:solidFill>
              </a:rPr>
              <a:t>uage</a:t>
            </a:r>
            <a:r>
              <a:rPr dirty="0" sz="1900" spc="15">
                <a:solidFill>
                  <a:srgbClr val="000000"/>
                </a:solidFill>
              </a:rPr>
              <a:t> </a:t>
            </a:r>
            <a:r>
              <a:rPr dirty="0" sz="1900" spc="-15">
                <a:solidFill>
                  <a:srgbClr val="000000"/>
                </a:solidFill>
              </a:rPr>
              <a:t>CMAS</a:t>
            </a:r>
            <a:r>
              <a:rPr dirty="0" sz="1900">
                <a:solidFill>
                  <a:srgbClr val="000000"/>
                </a:solidFill>
              </a:rPr>
              <a:t> </a:t>
            </a:r>
            <a:r>
              <a:rPr dirty="0" sz="1900" spc="-10">
                <a:solidFill>
                  <a:srgbClr val="000000"/>
                </a:solidFill>
              </a:rPr>
              <a:t>ale</a:t>
            </a:r>
            <a:r>
              <a:rPr dirty="0" sz="1900" spc="-5">
                <a:solidFill>
                  <a:srgbClr val="000000"/>
                </a:solidFill>
              </a:rPr>
              <a:t>r</a:t>
            </a:r>
            <a:r>
              <a:rPr dirty="0" sz="1900" spc="-10">
                <a:solidFill>
                  <a:srgbClr val="000000"/>
                </a:solidFill>
              </a:rPr>
              <a:t>ts</a:t>
            </a:r>
            <a:r>
              <a:rPr dirty="0" sz="1900" spc="-5">
                <a:solidFill>
                  <a:srgbClr val="000000"/>
                </a:solidFill>
              </a:rPr>
              <a:t> </a:t>
            </a:r>
            <a:r>
              <a:rPr dirty="0" sz="1900" spc="15">
                <a:solidFill>
                  <a:srgbClr val="000000"/>
                </a:solidFill>
              </a:rPr>
              <a:t>(</a:t>
            </a:r>
            <a:r>
              <a:rPr dirty="0" sz="1900" spc="-165" u="heavy">
                <a:solidFill>
                  <a:srgbClr val="0000FF"/>
                </a:solidFill>
                <a:hlinkClick r:id="rId8"/>
              </a:rPr>
              <a:t>A</a:t>
            </a:r>
            <a:r>
              <a:rPr dirty="0" sz="1900" spc="-10" u="heavy">
                <a:solidFill>
                  <a:srgbClr val="0000FF"/>
                </a:solidFill>
                <a:hlinkClick r:id="rId8"/>
              </a:rPr>
              <a:t>TI</a:t>
            </a:r>
            <a:r>
              <a:rPr dirty="0" sz="1900" spc="-20" u="heavy">
                <a:solidFill>
                  <a:srgbClr val="0000FF"/>
                </a:solidFill>
                <a:hlinkClick r:id="rId8"/>
              </a:rPr>
              <a:t>S</a:t>
            </a:r>
            <a:r>
              <a:rPr dirty="0" sz="1900" spc="-10" u="heavy">
                <a:solidFill>
                  <a:srgbClr val="0000FF"/>
                </a:solidFill>
                <a:hlinkClick r:id="rId8"/>
              </a:rPr>
              <a:t>-</a:t>
            </a:r>
            <a:r>
              <a:rPr dirty="0" sz="1900" spc="-15" u="heavy">
                <a:solidFill>
                  <a:srgbClr val="0000FF"/>
                </a:solidFill>
                <a:hlinkClick r:id="rId8"/>
              </a:rPr>
              <a:t>0700013</a:t>
            </a:r>
            <a:r>
              <a:rPr dirty="0" sz="1900" spc="-10">
                <a:solidFill>
                  <a:srgbClr val="000000"/>
                </a:solidFill>
              </a:rPr>
              <a:t>).</a:t>
            </a:r>
            <a:endParaRPr sz="1900"/>
          </a:p>
        </p:txBody>
      </p:sp>
      <p:sp>
        <p:nvSpPr>
          <p:cNvPr id="11" name="object 11"/>
          <p:cNvSpPr/>
          <p:nvPr/>
        </p:nvSpPr>
        <p:spPr>
          <a:xfrm>
            <a:off x="7312152" y="3172967"/>
            <a:ext cx="1824227" cy="142646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-10"/>
              <a:t>NP</a:t>
            </a:r>
            <a:r>
              <a:rPr dirty="0" spc="-20"/>
              <a:t>S</a:t>
            </a:r>
            <a:r>
              <a:rPr dirty="0" spc="-35"/>
              <a:t>T</a:t>
            </a:r>
            <a:r>
              <a:rPr dirty="0" spc="-10"/>
              <a:t>C</a:t>
            </a:r>
            <a:r>
              <a:rPr dirty="0" spc="10"/>
              <a:t> </a:t>
            </a:r>
            <a:r>
              <a:rPr dirty="0" spc="-10"/>
              <a:t>Me</a:t>
            </a:r>
            <a:r>
              <a:rPr dirty="0" spc="-20"/>
              <a:t>e</a:t>
            </a:r>
            <a:r>
              <a:rPr dirty="0" spc="-5"/>
              <a:t>ti</a:t>
            </a:r>
            <a:r>
              <a:rPr dirty="0" spc="-5"/>
              <a:t>n</a:t>
            </a:r>
            <a:r>
              <a:rPr dirty="0" spc="-10"/>
              <a:t>g</a:t>
            </a:r>
            <a:r>
              <a:rPr dirty="0" spc="-10"/>
              <a:t> No</a:t>
            </a:r>
            <a:r>
              <a:rPr dirty="0" spc="-25"/>
              <a:t>v</a:t>
            </a:r>
            <a:r>
              <a:rPr dirty="0" spc="-10"/>
              <a:t>ember</a:t>
            </a:r>
            <a:r>
              <a:rPr dirty="0" spc="15"/>
              <a:t> </a:t>
            </a:r>
            <a:r>
              <a:rPr dirty="0" spc="-10"/>
              <a:t>1</a:t>
            </a:r>
            <a:r>
              <a:rPr dirty="0" spc="-5"/>
              <a:t>3</a:t>
            </a:r>
            <a:r>
              <a:rPr dirty="0" spc="-5"/>
              <a:t>-1</a:t>
            </a:r>
            <a:r>
              <a:rPr dirty="0" spc="-5"/>
              <a:t>4</a:t>
            </a:r>
            <a:r>
              <a:rPr dirty="0" spc="-5"/>
              <a:t>,</a:t>
            </a:r>
            <a:r>
              <a:rPr dirty="0" spc="15"/>
              <a:t> </a:t>
            </a:r>
            <a:r>
              <a:rPr dirty="0" spc="-10"/>
              <a:t>2</a:t>
            </a:r>
            <a:r>
              <a:rPr dirty="0" spc="-5"/>
              <a:t>0</a:t>
            </a:r>
            <a:r>
              <a:rPr dirty="0" spc="-10"/>
              <a:t>14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10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6140484"/>
            <a:ext cx="9144000" cy="717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78939" marR="5597525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ATIS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Board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f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Direct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r</a:t>
            </a:r>
            <a:r>
              <a:rPr dirty="0" sz="1100" spc="-15">
                <a:latin typeface="Calibri"/>
                <a:cs typeface="Calibri"/>
              </a:rPr>
              <a:t>s</a:t>
            </a:r>
            <a:r>
              <a:rPr dirty="0" sz="1100">
                <a:latin typeface="Calibri"/>
                <a:cs typeface="Calibri"/>
              </a:rPr>
              <a:t>’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Meeti</a:t>
            </a:r>
            <a:r>
              <a:rPr dirty="0" sz="1100" spc="-5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g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Oc</a:t>
            </a:r>
            <a:r>
              <a:rPr dirty="0" sz="1100">
                <a:latin typeface="Calibri"/>
                <a:cs typeface="Calibri"/>
              </a:rPr>
              <a:t>t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5">
                <a:latin typeface="Calibri"/>
                <a:cs typeface="Calibri"/>
              </a:rPr>
              <a:t>b</a:t>
            </a:r>
            <a:r>
              <a:rPr dirty="0" sz="1100">
                <a:latin typeface="Calibri"/>
                <a:cs typeface="Calibri"/>
              </a:rPr>
              <a:t>er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20,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2011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140484"/>
            <a:ext cx="9144000" cy="7175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4535" y="6272042"/>
            <a:ext cx="1273937" cy="4848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985884" y="6150071"/>
            <a:ext cx="158115" cy="708025"/>
          </a:xfrm>
          <a:custGeom>
            <a:avLst/>
            <a:gdLst/>
            <a:ahLst/>
            <a:cxnLst/>
            <a:rect l="l" t="t" r="r" b="b"/>
            <a:pathLst>
              <a:path w="158115" h="708025">
                <a:moveTo>
                  <a:pt x="158114" y="0"/>
                </a:moveTo>
                <a:lnTo>
                  <a:pt x="0" y="0"/>
                </a:lnTo>
                <a:lnTo>
                  <a:pt x="0" y="707925"/>
                </a:lnTo>
                <a:lnTo>
                  <a:pt x="158114" y="707925"/>
                </a:lnTo>
                <a:lnTo>
                  <a:pt x="158114" y="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6136424"/>
            <a:ext cx="9144000" cy="1905"/>
          </a:xfrm>
          <a:custGeom>
            <a:avLst/>
            <a:gdLst/>
            <a:ahLst/>
            <a:cxnLst/>
            <a:rect l="l" t="t" r="r" b="b"/>
            <a:pathLst>
              <a:path w="9144000" h="1904">
                <a:moveTo>
                  <a:pt x="9144000" y="1587"/>
                </a:moveTo>
                <a:lnTo>
                  <a:pt x="0" y="0"/>
                </a:lnTo>
              </a:path>
            </a:pathLst>
          </a:custGeom>
          <a:ln w="6350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87679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Network</a:t>
            </a:r>
            <a:r>
              <a:rPr dirty="0" spc="-35"/>
              <a:t> </a:t>
            </a:r>
            <a:r>
              <a:rPr dirty="0"/>
              <a:t>Fun</a:t>
            </a:r>
            <a:r>
              <a:rPr dirty="0" spc="-10"/>
              <a:t>c</a:t>
            </a:r>
            <a:r>
              <a:rPr dirty="0"/>
              <a:t>tions</a:t>
            </a:r>
            <a:r>
              <a:rPr dirty="0" spc="-45"/>
              <a:t> </a:t>
            </a:r>
            <a:r>
              <a:rPr dirty="0" spc="-65"/>
              <a:t>V</a:t>
            </a:r>
            <a:r>
              <a:rPr dirty="0"/>
              <a:t>irtua</a:t>
            </a:r>
            <a:r>
              <a:rPr dirty="0" spc="-10"/>
              <a:t>l</a:t>
            </a:r>
            <a:r>
              <a:rPr dirty="0"/>
              <a:t>ization</a:t>
            </a:r>
            <a:r>
              <a:rPr dirty="0" spc="-45"/>
              <a:t> </a:t>
            </a:r>
            <a:r>
              <a:rPr dirty="0"/>
              <a:t>(NFV)</a:t>
            </a:r>
          </a:p>
        </p:txBody>
      </p:sp>
      <p:sp>
        <p:nvSpPr>
          <p:cNvPr id="8" name="object 8"/>
          <p:cNvSpPr/>
          <p:nvPr/>
        </p:nvSpPr>
        <p:spPr>
          <a:xfrm>
            <a:off x="457200" y="1257236"/>
            <a:ext cx="8229600" cy="691515"/>
          </a:xfrm>
          <a:custGeom>
            <a:avLst/>
            <a:gdLst/>
            <a:ahLst/>
            <a:cxnLst/>
            <a:rect l="l" t="t" r="r" b="b"/>
            <a:pathLst>
              <a:path w="8229600" h="691514">
                <a:moveTo>
                  <a:pt x="0" y="691197"/>
                </a:moveTo>
                <a:lnTo>
                  <a:pt x="8229600" y="691197"/>
                </a:lnTo>
                <a:lnTo>
                  <a:pt x="8229600" y="0"/>
                </a:lnTo>
                <a:lnTo>
                  <a:pt x="0" y="0"/>
                </a:lnTo>
                <a:lnTo>
                  <a:pt x="0" y="691197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1257236"/>
            <a:ext cx="8229600" cy="691515"/>
          </a:xfrm>
          <a:custGeom>
            <a:avLst/>
            <a:gdLst/>
            <a:ahLst/>
            <a:cxnLst/>
            <a:rect l="l" t="t" r="r" b="b"/>
            <a:pathLst>
              <a:path w="8229600" h="691514">
                <a:moveTo>
                  <a:pt x="0" y="691197"/>
                </a:moveTo>
                <a:lnTo>
                  <a:pt x="8229600" y="691197"/>
                </a:lnTo>
                <a:lnTo>
                  <a:pt x="8229600" y="0"/>
                </a:lnTo>
                <a:lnTo>
                  <a:pt x="0" y="0"/>
                </a:lnTo>
                <a:lnTo>
                  <a:pt x="0" y="691197"/>
                </a:lnTo>
                <a:close/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0" y="1948421"/>
            <a:ext cx="8229600" cy="4018915"/>
          </a:xfrm>
          <a:custGeom>
            <a:avLst/>
            <a:gdLst/>
            <a:ahLst/>
            <a:cxnLst/>
            <a:rect l="l" t="t" r="r" b="b"/>
            <a:pathLst>
              <a:path w="8229600" h="4018915">
                <a:moveTo>
                  <a:pt x="0" y="4018661"/>
                </a:moveTo>
                <a:lnTo>
                  <a:pt x="8229600" y="4018661"/>
                </a:lnTo>
                <a:lnTo>
                  <a:pt x="8229600" y="0"/>
                </a:lnTo>
                <a:lnTo>
                  <a:pt x="0" y="0"/>
                </a:lnTo>
                <a:lnTo>
                  <a:pt x="0" y="4018661"/>
                </a:lnTo>
                <a:close/>
              </a:path>
            </a:pathLst>
          </a:custGeom>
          <a:solidFill>
            <a:srgbClr val="D0D7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7200" y="1948421"/>
            <a:ext cx="8229600" cy="4018915"/>
          </a:xfrm>
          <a:custGeom>
            <a:avLst/>
            <a:gdLst/>
            <a:ahLst/>
            <a:cxnLst/>
            <a:rect l="l" t="t" r="r" b="b"/>
            <a:pathLst>
              <a:path w="8229600" h="4018915">
                <a:moveTo>
                  <a:pt x="0" y="4018661"/>
                </a:moveTo>
                <a:lnTo>
                  <a:pt x="8229600" y="4018661"/>
                </a:lnTo>
                <a:lnTo>
                  <a:pt x="8229600" y="0"/>
                </a:lnTo>
                <a:lnTo>
                  <a:pt x="0" y="0"/>
                </a:lnTo>
                <a:lnTo>
                  <a:pt x="0" y="4018661"/>
                </a:lnTo>
                <a:close/>
              </a:path>
            </a:pathLst>
          </a:custGeom>
          <a:ln w="25400">
            <a:solidFill>
              <a:srgbClr val="D0D7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72516" y="1411269"/>
            <a:ext cx="7804150" cy="4352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7180">
              <a:lnSpc>
                <a:spcPct val="100000"/>
              </a:lnSpc>
            </a:pPr>
            <a:r>
              <a:rPr dirty="0" sz="2800" spc="-229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800" spc="-15">
                <a:solidFill>
                  <a:srgbClr val="FFFFFF"/>
                </a:solidFill>
                <a:latin typeface="Arial"/>
                <a:cs typeface="Arial"/>
              </a:rPr>
              <a:t>TIS</a:t>
            </a: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800" spc="-2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800" spc="-15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2800" spc="-2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800" spc="-1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2800" spc="-2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z="2800" spc="-1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800" spc="-2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28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Arial"/>
                <a:cs typeface="Arial"/>
              </a:rPr>
              <a:t>its</a:t>
            </a: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 spc="-20">
                <a:solidFill>
                  <a:srgbClr val="FFFFFF"/>
                </a:solidFill>
                <a:latin typeface="Arial"/>
                <a:cs typeface="Arial"/>
              </a:rPr>
              <a:t>NFV</a:t>
            </a:r>
            <a:r>
              <a:rPr dirty="0" sz="28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 spc="-15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2800" spc="-15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2800" spc="-25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 spc="-15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 spc="-20">
                <a:solidFill>
                  <a:srgbClr val="FFFFFF"/>
                </a:solidFill>
                <a:latin typeface="Arial"/>
                <a:cs typeface="Arial"/>
              </a:rPr>
              <a:t>Sep</a:t>
            </a: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2800" spc="-20">
                <a:solidFill>
                  <a:srgbClr val="FFFFFF"/>
                </a:solidFill>
                <a:latin typeface="Arial"/>
                <a:cs typeface="Arial"/>
              </a:rPr>
              <a:t>em</a:t>
            </a:r>
            <a:r>
              <a:rPr dirty="0" sz="2800" spc="-15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z="2800" spc="-15">
                <a:solidFill>
                  <a:srgbClr val="FFFFFF"/>
                </a:solidFill>
                <a:latin typeface="Arial"/>
                <a:cs typeface="Arial"/>
              </a:rPr>
              <a:t>er</a:t>
            </a: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 spc="-15">
                <a:solidFill>
                  <a:srgbClr val="FFFFFF"/>
                </a:solidFill>
                <a:latin typeface="Arial"/>
                <a:cs typeface="Arial"/>
              </a:rPr>
              <a:t>to:</a:t>
            </a:r>
            <a:endParaRPr sz="2800">
              <a:latin typeface="Arial"/>
              <a:cs typeface="Arial"/>
            </a:endParaRPr>
          </a:p>
          <a:p>
            <a:pPr marL="241300" marR="1033144" indent="-228600">
              <a:lnSpc>
                <a:spcPts val="2480"/>
              </a:lnSpc>
              <a:spcBef>
                <a:spcPts val="231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>
                <a:latin typeface="Arial"/>
                <a:cs typeface="Arial"/>
              </a:rPr>
              <a:t>Fac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l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tate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cros</a:t>
            </a:r>
            <a:r>
              <a:rPr dirty="0" sz="2400" spc="10">
                <a:latin typeface="Arial"/>
                <a:cs typeface="Arial"/>
              </a:rPr>
              <a:t>s</a:t>
            </a:r>
            <a:r>
              <a:rPr dirty="0" sz="2400">
                <a:latin typeface="Arial"/>
                <a:cs typeface="Arial"/>
              </a:rPr>
              <a:t>-provid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r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service i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terconnection,</a:t>
            </a:r>
            <a:r>
              <a:rPr dirty="0" sz="2400">
                <a:latin typeface="Arial"/>
                <a:cs typeface="Arial"/>
              </a:rPr>
              <a:t> i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teroperabi</a:t>
            </a:r>
            <a:r>
              <a:rPr dirty="0" sz="2400" spc="-10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it</a:t>
            </a:r>
            <a:r>
              <a:rPr dirty="0" sz="2400" spc="-180">
                <a:latin typeface="Arial"/>
                <a:cs typeface="Arial"/>
              </a:rPr>
              <a:t>y</a:t>
            </a:r>
            <a:r>
              <a:rPr dirty="0" sz="2400">
                <a:latin typeface="Arial"/>
                <a:cs typeface="Arial"/>
              </a:rPr>
              <a:t>,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interworking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so</a:t>
            </a:r>
            <a:r>
              <a:rPr dirty="0" sz="2400" spc="-10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utio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s.</a:t>
            </a:r>
            <a:endParaRPr sz="2400">
              <a:latin typeface="Arial"/>
              <a:cs typeface="Arial"/>
            </a:endParaRPr>
          </a:p>
          <a:p>
            <a:pPr marL="241300" marR="641985" indent="-228600">
              <a:lnSpc>
                <a:spcPts val="2480"/>
              </a:lnSpc>
              <a:spcBef>
                <a:spcPts val="409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>
                <a:latin typeface="Arial"/>
                <a:cs typeface="Arial"/>
              </a:rPr>
              <a:t>D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fine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prioritize use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cases w</a:t>
            </a:r>
            <a:r>
              <a:rPr dirty="0" sz="2400" spc="-10">
                <a:latin typeface="Arial"/>
                <a:cs typeface="Arial"/>
              </a:rPr>
              <a:t>h</a:t>
            </a:r>
            <a:r>
              <a:rPr dirty="0" sz="2400">
                <a:latin typeface="Arial"/>
                <a:cs typeface="Arial"/>
              </a:rPr>
              <a:t>ere SD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/NFV</a:t>
            </a:r>
            <a:r>
              <a:rPr dirty="0" sz="2400">
                <a:latin typeface="Arial"/>
                <a:cs typeface="Arial"/>
              </a:rPr>
              <a:t> ca</a:t>
            </a:r>
            <a:r>
              <a:rPr dirty="0" sz="2400" spc="-10">
                <a:latin typeface="Arial"/>
                <a:cs typeface="Arial"/>
              </a:rPr>
              <a:t>p</a:t>
            </a: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10">
                <a:latin typeface="Arial"/>
                <a:cs typeface="Arial"/>
              </a:rPr>
              <a:t>b</a:t>
            </a:r>
            <a:r>
              <a:rPr dirty="0" sz="2400">
                <a:latin typeface="Arial"/>
                <a:cs typeface="Arial"/>
              </a:rPr>
              <a:t>i</a:t>
            </a:r>
            <a:r>
              <a:rPr dirty="0" sz="2400" spc="-10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iti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s</a:t>
            </a:r>
            <a:r>
              <a:rPr dirty="0" sz="2400" spc="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are requ</a:t>
            </a:r>
            <a:r>
              <a:rPr dirty="0" sz="2400" spc="-15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red to gen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rate new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val</a:t>
            </a:r>
            <a:r>
              <a:rPr dirty="0" sz="2400" spc="-10">
                <a:latin typeface="Arial"/>
                <a:cs typeface="Arial"/>
              </a:rPr>
              <a:t>u</a:t>
            </a:r>
            <a:r>
              <a:rPr dirty="0" sz="2400">
                <a:latin typeface="Arial"/>
                <a:cs typeface="Arial"/>
              </a:rPr>
              <a:t>e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d</a:t>
            </a:r>
            <a:r>
              <a:rPr dirty="0" sz="2400">
                <a:latin typeface="Arial"/>
                <a:cs typeface="Arial"/>
              </a:rPr>
              <a:t> ad</a:t>
            </a:r>
            <a:r>
              <a:rPr dirty="0" sz="2400" spc="-10">
                <a:latin typeface="Arial"/>
                <a:cs typeface="Arial"/>
              </a:rPr>
              <a:t>d</a:t>
            </a:r>
            <a:r>
              <a:rPr dirty="0" sz="2400">
                <a:latin typeface="Arial"/>
                <a:cs typeface="Arial"/>
              </a:rPr>
              <a:t>ress immediate cha</a:t>
            </a:r>
            <a:r>
              <a:rPr dirty="0" sz="2400" spc="-10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l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ng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s.</a:t>
            </a:r>
            <a:endParaRPr sz="2400">
              <a:latin typeface="Arial"/>
              <a:cs typeface="Arial"/>
            </a:endParaRPr>
          </a:p>
          <a:p>
            <a:pPr marL="241300" marR="66675" indent="-228600">
              <a:lnSpc>
                <a:spcPts val="2480"/>
              </a:lnSpc>
              <a:spcBef>
                <a:spcPts val="409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>
                <a:latin typeface="Arial"/>
                <a:cs typeface="Arial"/>
              </a:rPr>
              <a:t>Integrate </a:t>
            </a:r>
            <a:r>
              <a:rPr dirty="0" sz="2400" spc="-15">
                <a:latin typeface="Arial"/>
                <a:cs typeface="Arial"/>
              </a:rPr>
              <a:t>w</a:t>
            </a:r>
            <a:r>
              <a:rPr dirty="0" sz="2400">
                <a:latin typeface="Arial"/>
                <a:cs typeface="Arial"/>
              </a:rPr>
              <a:t>eb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sca</a:t>
            </a:r>
            <a:r>
              <a:rPr dirty="0" sz="2400" spc="-10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e and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enterprise app</a:t>
            </a:r>
            <a:r>
              <a:rPr dirty="0" sz="2400" spc="-10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ic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tions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through</a:t>
            </a:r>
            <a:r>
              <a:rPr dirty="0" sz="2400">
                <a:latin typeface="Arial"/>
                <a:cs typeface="Arial"/>
              </a:rPr>
              <a:t> program</a:t>
            </a:r>
            <a:r>
              <a:rPr dirty="0" sz="2400" spc="5">
                <a:latin typeface="Arial"/>
                <a:cs typeface="Arial"/>
              </a:rPr>
              <a:t>m</a:t>
            </a:r>
            <a:r>
              <a:rPr dirty="0" sz="2400">
                <a:latin typeface="Arial"/>
                <a:cs typeface="Arial"/>
              </a:rPr>
              <a:t>ab</a:t>
            </a:r>
            <a:r>
              <a:rPr dirty="0" sz="2400" spc="-10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e network</a:t>
            </a:r>
            <a:r>
              <a:rPr dirty="0" sz="2400" spc="-13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10">
                <a:latin typeface="Arial"/>
                <a:cs typeface="Arial"/>
              </a:rPr>
              <a:t>P</a:t>
            </a:r>
            <a:r>
              <a:rPr dirty="0" sz="2400">
                <a:latin typeface="Arial"/>
                <a:cs typeface="Arial"/>
              </a:rPr>
              <a:t>Is.</a:t>
            </a:r>
            <a:endParaRPr sz="2400">
              <a:latin typeface="Arial"/>
              <a:cs typeface="Arial"/>
            </a:endParaRPr>
          </a:p>
          <a:p>
            <a:pPr marL="241300" indent="-228600">
              <a:lnSpc>
                <a:spcPts val="2685"/>
              </a:lnSpc>
              <a:spcBef>
                <a:spcPts val="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>
                <a:latin typeface="Arial"/>
                <a:cs typeface="Arial"/>
              </a:rPr>
              <a:t>Incorp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>
                <a:latin typeface="Arial"/>
                <a:cs typeface="Arial"/>
              </a:rPr>
              <a:t>rate </a:t>
            </a:r>
            <a:r>
              <a:rPr dirty="0" sz="2400" spc="-10">
                <a:latin typeface="Arial"/>
                <a:cs typeface="Arial"/>
              </a:rPr>
              <a:t>s</a:t>
            </a:r>
            <a:r>
              <a:rPr dirty="0" sz="2400">
                <a:latin typeface="Arial"/>
                <a:cs typeface="Arial"/>
              </a:rPr>
              <a:t>ervi</a:t>
            </a:r>
            <a:r>
              <a:rPr dirty="0" sz="2400" spc="-10">
                <a:latin typeface="Arial"/>
                <a:cs typeface="Arial"/>
              </a:rPr>
              <a:t>c</a:t>
            </a:r>
            <a:r>
              <a:rPr dirty="0" sz="2400">
                <a:latin typeface="Arial"/>
                <a:cs typeface="Arial"/>
              </a:rPr>
              <a:t>e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creati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>
                <a:latin typeface="Arial"/>
                <a:cs typeface="Arial"/>
              </a:rPr>
              <a:t>n too</a:t>
            </a:r>
            <a:r>
              <a:rPr dirty="0" sz="2400" spc="-10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s such as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service</a:t>
            </a:r>
            <a:endParaRPr sz="2400">
              <a:latin typeface="Arial"/>
              <a:cs typeface="Arial"/>
            </a:endParaRPr>
          </a:p>
          <a:p>
            <a:pPr marL="241300">
              <a:lnSpc>
                <a:spcPts val="2685"/>
              </a:lnSpc>
            </a:pPr>
            <a:r>
              <a:rPr dirty="0" sz="2400">
                <a:latin typeface="Arial"/>
                <a:cs typeface="Arial"/>
              </a:rPr>
              <a:t>cha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ni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g</a:t>
            </a:r>
            <a:r>
              <a:rPr dirty="0" sz="2400" spc="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for constructi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>
                <a:latin typeface="Arial"/>
                <a:cs typeface="Arial"/>
              </a:rPr>
              <a:t>n of bus</a:t>
            </a:r>
            <a:r>
              <a:rPr dirty="0" sz="2400" spc="-15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ness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ap</a:t>
            </a:r>
            <a:r>
              <a:rPr dirty="0" sz="2400" spc="-10">
                <a:latin typeface="Arial"/>
                <a:cs typeface="Arial"/>
              </a:rPr>
              <a:t>p</a:t>
            </a:r>
            <a:r>
              <a:rPr dirty="0" sz="2400">
                <a:latin typeface="Arial"/>
                <a:cs typeface="Arial"/>
              </a:rPr>
              <a:t>l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catio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s.</a:t>
            </a:r>
            <a:endParaRPr sz="2400">
              <a:latin typeface="Arial"/>
              <a:cs typeface="Arial"/>
            </a:endParaRPr>
          </a:p>
          <a:p>
            <a:pPr marL="241300" marR="5080" indent="-228600">
              <a:lnSpc>
                <a:spcPts val="2480"/>
              </a:lnSpc>
              <a:spcBef>
                <a:spcPts val="42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>
                <a:latin typeface="Arial"/>
                <a:cs typeface="Arial"/>
              </a:rPr>
              <a:t>Prov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de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coord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nated</a:t>
            </a:r>
            <a:r>
              <a:rPr dirty="0" sz="2400" spc="-120">
                <a:latin typeface="Arial"/>
                <a:cs typeface="Arial"/>
              </a:rPr>
              <a:t> </a:t>
            </a:r>
            <a:r>
              <a:rPr dirty="0" sz="2400" spc="-185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TIS member c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>
                <a:latin typeface="Arial"/>
                <a:cs typeface="Arial"/>
              </a:rPr>
              <a:t>ntributions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 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>
                <a:latin typeface="Arial"/>
                <a:cs typeface="Arial"/>
              </a:rPr>
              <a:t>pen</a:t>
            </a:r>
            <a:r>
              <a:rPr dirty="0" sz="2400">
                <a:latin typeface="Arial"/>
                <a:cs typeface="Arial"/>
              </a:rPr>
              <a:t> source activiti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s </a:t>
            </a:r>
            <a:r>
              <a:rPr dirty="0" sz="2400" spc="5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o further </a:t>
            </a:r>
            <a:r>
              <a:rPr dirty="0" sz="2400" spc="-15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nd</a:t>
            </a:r>
            <a:r>
              <a:rPr dirty="0" sz="2400" spc="-10">
                <a:latin typeface="Arial"/>
                <a:cs typeface="Arial"/>
              </a:rPr>
              <a:t>u</a:t>
            </a:r>
            <a:r>
              <a:rPr dirty="0" sz="2400">
                <a:latin typeface="Arial"/>
                <a:cs typeface="Arial"/>
              </a:rPr>
              <a:t>st</a:t>
            </a:r>
            <a:r>
              <a:rPr dirty="0" sz="2400" spc="5">
                <a:latin typeface="Arial"/>
                <a:cs typeface="Arial"/>
              </a:rPr>
              <a:t>r</a:t>
            </a:r>
            <a:r>
              <a:rPr dirty="0" sz="2400">
                <a:latin typeface="Arial"/>
                <a:cs typeface="Arial"/>
              </a:rPr>
              <a:t>y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objectives.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-10"/>
              <a:t>NP</a:t>
            </a:r>
            <a:r>
              <a:rPr dirty="0" spc="-20"/>
              <a:t>S</a:t>
            </a:r>
            <a:r>
              <a:rPr dirty="0" spc="-35"/>
              <a:t>T</a:t>
            </a:r>
            <a:r>
              <a:rPr dirty="0" spc="-10"/>
              <a:t>C</a:t>
            </a:r>
            <a:r>
              <a:rPr dirty="0" spc="10"/>
              <a:t> </a:t>
            </a:r>
            <a:r>
              <a:rPr dirty="0" spc="-10"/>
              <a:t>Me</a:t>
            </a:r>
            <a:r>
              <a:rPr dirty="0" spc="-20"/>
              <a:t>e</a:t>
            </a:r>
            <a:r>
              <a:rPr dirty="0" spc="-5"/>
              <a:t>ti</a:t>
            </a:r>
            <a:r>
              <a:rPr dirty="0" spc="-5"/>
              <a:t>n</a:t>
            </a:r>
            <a:r>
              <a:rPr dirty="0" spc="-10"/>
              <a:t>g</a:t>
            </a:r>
            <a:r>
              <a:rPr dirty="0" spc="-10"/>
              <a:t> No</a:t>
            </a:r>
            <a:r>
              <a:rPr dirty="0" spc="-25"/>
              <a:t>v</a:t>
            </a:r>
            <a:r>
              <a:rPr dirty="0" spc="-10"/>
              <a:t>ember</a:t>
            </a:r>
            <a:r>
              <a:rPr dirty="0" spc="15"/>
              <a:t> </a:t>
            </a:r>
            <a:r>
              <a:rPr dirty="0" spc="-10"/>
              <a:t>1</a:t>
            </a:r>
            <a:r>
              <a:rPr dirty="0" spc="-5"/>
              <a:t>3</a:t>
            </a:r>
            <a:r>
              <a:rPr dirty="0" spc="-5"/>
              <a:t>-1</a:t>
            </a:r>
            <a:r>
              <a:rPr dirty="0" spc="-5"/>
              <a:t>4</a:t>
            </a:r>
            <a:r>
              <a:rPr dirty="0" spc="-5"/>
              <a:t>,</a:t>
            </a:r>
            <a:r>
              <a:rPr dirty="0" spc="15"/>
              <a:t> </a:t>
            </a:r>
            <a:r>
              <a:rPr dirty="0" spc="-10"/>
              <a:t>2</a:t>
            </a:r>
            <a:r>
              <a:rPr dirty="0" spc="-5"/>
              <a:t>0</a:t>
            </a:r>
            <a:r>
              <a:rPr dirty="0" spc="-10"/>
              <a:t>14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10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6140484"/>
            <a:ext cx="9144000" cy="717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78939" marR="5597525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ATIS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Board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f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Direct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r</a:t>
            </a:r>
            <a:r>
              <a:rPr dirty="0" sz="1100" spc="-15">
                <a:latin typeface="Calibri"/>
                <a:cs typeface="Calibri"/>
              </a:rPr>
              <a:t>s</a:t>
            </a:r>
            <a:r>
              <a:rPr dirty="0" sz="1100">
                <a:latin typeface="Calibri"/>
                <a:cs typeface="Calibri"/>
              </a:rPr>
              <a:t>’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Meeti</a:t>
            </a:r>
            <a:r>
              <a:rPr dirty="0" sz="1100" spc="-5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g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Oc</a:t>
            </a:r>
            <a:r>
              <a:rPr dirty="0" sz="1100">
                <a:latin typeface="Calibri"/>
                <a:cs typeface="Calibri"/>
              </a:rPr>
              <a:t>t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5">
                <a:latin typeface="Calibri"/>
                <a:cs typeface="Calibri"/>
              </a:rPr>
              <a:t>b</a:t>
            </a:r>
            <a:r>
              <a:rPr dirty="0" sz="1100">
                <a:latin typeface="Calibri"/>
                <a:cs typeface="Calibri"/>
              </a:rPr>
              <a:t>er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20,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2011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140484"/>
            <a:ext cx="9144000" cy="7175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4535" y="6272042"/>
            <a:ext cx="1273937" cy="4848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985884" y="6150071"/>
            <a:ext cx="158115" cy="708025"/>
          </a:xfrm>
          <a:custGeom>
            <a:avLst/>
            <a:gdLst/>
            <a:ahLst/>
            <a:cxnLst/>
            <a:rect l="l" t="t" r="r" b="b"/>
            <a:pathLst>
              <a:path w="158115" h="708025">
                <a:moveTo>
                  <a:pt x="158114" y="0"/>
                </a:moveTo>
                <a:lnTo>
                  <a:pt x="0" y="0"/>
                </a:lnTo>
                <a:lnTo>
                  <a:pt x="0" y="707925"/>
                </a:lnTo>
                <a:lnTo>
                  <a:pt x="158114" y="707925"/>
                </a:lnTo>
                <a:lnTo>
                  <a:pt x="158114" y="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6136424"/>
            <a:ext cx="9144000" cy="1905"/>
          </a:xfrm>
          <a:custGeom>
            <a:avLst/>
            <a:gdLst/>
            <a:ahLst/>
            <a:cxnLst/>
            <a:rect l="l" t="t" r="r" b="b"/>
            <a:pathLst>
              <a:path w="9144000" h="1904">
                <a:moveTo>
                  <a:pt x="9144000" y="1587"/>
                </a:moveTo>
                <a:lnTo>
                  <a:pt x="0" y="0"/>
                </a:lnTo>
              </a:path>
            </a:pathLst>
          </a:custGeom>
          <a:ln w="6350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87679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NFV</a:t>
            </a:r>
            <a:r>
              <a:rPr dirty="0" spc="-15"/>
              <a:t> </a:t>
            </a:r>
            <a:r>
              <a:rPr dirty="0"/>
              <a:t>Forum</a:t>
            </a:r>
            <a:r>
              <a:rPr dirty="0" spc="-20"/>
              <a:t> </a:t>
            </a:r>
            <a:r>
              <a:rPr dirty="0"/>
              <a:t>-</a:t>
            </a:r>
            <a:r>
              <a:rPr dirty="0" spc="-5"/>
              <a:t> </a:t>
            </a:r>
            <a:r>
              <a:rPr dirty="0"/>
              <a:t>Obje</a:t>
            </a:r>
            <a:r>
              <a:rPr dirty="0" spc="-15"/>
              <a:t>c</a:t>
            </a:r>
            <a:r>
              <a:rPr dirty="0"/>
              <a:t>tiv</a:t>
            </a:r>
            <a:r>
              <a:rPr dirty="0" spc="-15"/>
              <a:t>e</a:t>
            </a:r>
            <a:r>
              <a:rPr dirty="0"/>
              <a:t>s</a:t>
            </a:r>
          </a:p>
        </p:txBody>
      </p:sp>
      <p:sp>
        <p:nvSpPr>
          <p:cNvPr id="8" name="object 8"/>
          <p:cNvSpPr/>
          <p:nvPr/>
        </p:nvSpPr>
        <p:spPr>
          <a:xfrm>
            <a:off x="529526" y="1395349"/>
            <a:ext cx="949325" cy="4508500"/>
          </a:xfrm>
          <a:custGeom>
            <a:avLst/>
            <a:gdLst/>
            <a:ahLst/>
            <a:cxnLst/>
            <a:rect l="l" t="t" r="r" b="b"/>
            <a:pathLst>
              <a:path w="949325" h="4508500">
                <a:moveTo>
                  <a:pt x="15290" y="0"/>
                </a:moveTo>
                <a:lnTo>
                  <a:pt x="192684" y="192336"/>
                </a:lnTo>
                <a:lnTo>
                  <a:pt x="351404" y="395115"/>
                </a:lnTo>
                <a:lnTo>
                  <a:pt x="491452" y="607178"/>
                </a:lnTo>
                <a:lnTo>
                  <a:pt x="612826" y="827363"/>
                </a:lnTo>
                <a:lnTo>
                  <a:pt x="715528" y="1054510"/>
                </a:lnTo>
                <a:lnTo>
                  <a:pt x="799556" y="1287459"/>
                </a:lnTo>
                <a:lnTo>
                  <a:pt x="864912" y="1525051"/>
                </a:lnTo>
                <a:lnTo>
                  <a:pt x="911594" y="1766124"/>
                </a:lnTo>
                <a:lnTo>
                  <a:pt x="939604" y="2009518"/>
                </a:lnTo>
                <a:lnTo>
                  <a:pt x="948940" y="2254073"/>
                </a:lnTo>
                <a:lnTo>
                  <a:pt x="939604" y="2498630"/>
                </a:lnTo>
                <a:lnTo>
                  <a:pt x="911594" y="2742026"/>
                </a:lnTo>
                <a:lnTo>
                  <a:pt x="864912" y="2983104"/>
                </a:lnTo>
                <a:lnTo>
                  <a:pt x="799556" y="3220701"/>
                </a:lnTo>
                <a:lnTo>
                  <a:pt x="715528" y="3453658"/>
                </a:lnTo>
                <a:lnTo>
                  <a:pt x="612826" y="3680815"/>
                </a:lnTo>
                <a:lnTo>
                  <a:pt x="491452" y="3901011"/>
                </a:lnTo>
                <a:lnTo>
                  <a:pt x="351404" y="4113086"/>
                </a:lnTo>
                <a:lnTo>
                  <a:pt x="192684" y="4315880"/>
                </a:lnTo>
                <a:lnTo>
                  <a:pt x="15290" y="4508233"/>
                </a:lnTo>
                <a:lnTo>
                  <a:pt x="0" y="4492955"/>
                </a:lnTo>
                <a:lnTo>
                  <a:pt x="176206" y="4301903"/>
                </a:lnTo>
                <a:lnTo>
                  <a:pt x="333864" y="4100482"/>
                </a:lnTo>
                <a:lnTo>
                  <a:pt x="472974" y="3889843"/>
                </a:lnTo>
                <a:lnTo>
                  <a:pt x="593537" y="3671139"/>
                </a:lnTo>
                <a:lnTo>
                  <a:pt x="695551" y="3445522"/>
                </a:lnTo>
                <a:lnTo>
                  <a:pt x="779017" y="3214144"/>
                </a:lnTo>
                <a:lnTo>
                  <a:pt x="843935" y="2978157"/>
                </a:lnTo>
                <a:lnTo>
                  <a:pt x="890305" y="2738714"/>
                </a:lnTo>
                <a:lnTo>
                  <a:pt x="918127" y="2496967"/>
                </a:lnTo>
                <a:lnTo>
                  <a:pt x="927401" y="2254069"/>
                </a:lnTo>
                <a:lnTo>
                  <a:pt x="918127" y="2011170"/>
                </a:lnTo>
                <a:lnTo>
                  <a:pt x="890305" y="1769425"/>
                </a:lnTo>
                <a:lnTo>
                  <a:pt x="843935" y="1529985"/>
                </a:lnTo>
                <a:lnTo>
                  <a:pt x="779017" y="1294003"/>
                </a:lnTo>
                <a:lnTo>
                  <a:pt x="695551" y="1062630"/>
                </a:lnTo>
                <a:lnTo>
                  <a:pt x="593537" y="837019"/>
                </a:lnTo>
                <a:lnTo>
                  <a:pt x="472974" y="618322"/>
                </a:lnTo>
                <a:lnTo>
                  <a:pt x="333864" y="407691"/>
                </a:lnTo>
                <a:lnTo>
                  <a:pt x="176206" y="206280"/>
                </a:lnTo>
                <a:lnTo>
                  <a:pt x="0" y="15239"/>
                </a:lnTo>
                <a:lnTo>
                  <a:pt x="15290" y="0"/>
                </a:lnTo>
                <a:close/>
              </a:path>
            </a:pathLst>
          </a:custGeom>
          <a:ln w="25399">
            <a:solidFill>
              <a:srgbClr val="3C669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91895" y="1645589"/>
            <a:ext cx="7629525" cy="728980"/>
          </a:xfrm>
          <a:custGeom>
            <a:avLst/>
            <a:gdLst/>
            <a:ahLst/>
            <a:cxnLst/>
            <a:rect l="l" t="t" r="r" b="b"/>
            <a:pathLst>
              <a:path w="7629525" h="728980">
                <a:moveTo>
                  <a:pt x="0" y="728548"/>
                </a:moveTo>
                <a:lnTo>
                  <a:pt x="7629144" y="728548"/>
                </a:lnTo>
                <a:lnTo>
                  <a:pt x="7629144" y="0"/>
                </a:lnTo>
                <a:lnTo>
                  <a:pt x="0" y="0"/>
                </a:lnTo>
                <a:lnTo>
                  <a:pt x="0" y="728548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91895" y="1645589"/>
            <a:ext cx="7629525" cy="728980"/>
          </a:xfrm>
          <a:custGeom>
            <a:avLst/>
            <a:gdLst/>
            <a:ahLst/>
            <a:cxnLst/>
            <a:rect l="l" t="t" r="r" b="b"/>
            <a:pathLst>
              <a:path w="7629525" h="728980">
                <a:moveTo>
                  <a:pt x="0" y="728548"/>
                </a:moveTo>
                <a:lnTo>
                  <a:pt x="7629144" y="728548"/>
                </a:lnTo>
                <a:lnTo>
                  <a:pt x="7629144" y="0"/>
                </a:lnTo>
                <a:lnTo>
                  <a:pt x="0" y="0"/>
                </a:lnTo>
                <a:lnTo>
                  <a:pt x="0" y="728548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36549" y="1554607"/>
            <a:ext cx="911225" cy="911225"/>
          </a:xfrm>
          <a:custGeom>
            <a:avLst/>
            <a:gdLst/>
            <a:ahLst/>
            <a:cxnLst/>
            <a:rect l="l" t="t" r="r" b="b"/>
            <a:pathLst>
              <a:path w="911225" h="911225">
                <a:moveTo>
                  <a:pt x="455345" y="0"/>
                </a:moveTo>
                <a:lnTo>
                  <a:pt x="381488" y="5958"/>
                </a:lnTo>
                <a:lnTo>
                  <a:pt x="311424" y="23210"/>
                </a:lnTo>
                <a:lnTo>
                  <a:pt x="246091" y="50817"/>
                </a:lnTo>
                <a:lnTo>
                  <a:pt x="186427" y="87843"/>
                </a:lnTo>
                <a:lnTo>
                  <a:pt x="133370" y="133349"/>
                </a:lnTo>
                <a:lnTo>
                  <a:pt x="87857" y="186400"/>
                </a:lnTo>
                <a:lnTo>
                  <a:pt x="50826" y="246057"/>
                </a:lnTo>
                <a:lnTo>
                  <a:pt x="23214" y="311383"/>
                </a:lnTo>
                <a:lnTo>
                  <a:pt x="5959" y="381441"/>
                </a:lnTo>
                <a:lnTo>
                  <a:pt x="0" y="455294"/>
                </a:lnTo>
                <a:lnTo>
                  <a:pt x="1509" y="492638"/>
                </a:lnTo>
                <a:lnTo>
                  <a:pt x="13234" y="564717"/>
                </a:lnTo>
                <a:lnTo>
                  <a:pt x="35784" y="632539"/>
                </a:lnTo>
                <a:lnTo>
                  <a:pt x="68223" y="695164"/>
                </a:lnTo>
                <a:lnTo>
                  <a:pt x="109612" y="751653"/>
                </a:lnTo>
                <a:lnTo>
                  <a:pt x="159014" y="801067"/>
                </a:lnTo>
                <a:lnTo>
                  <a:pt x="215492" y="842469"/>
                </a:lnTo>
                <a:lnTo>
                  <a:pt x="278107" y="874918"/>
                </a:lnTo>
                <a:lnTo>
                  <a:pt x="345923" y="897477"/>
                </a:lnTo>
                <a:lnTo>
                  <a:pt x="418001" y="909206"/>
                </a:lnTo>
                <a:lnTo>
                  <a:pt x="455345" y="910716"/>
                </a:lnTo>
                <a:lnTo>
                  <a:pt x="492692" y="909206"/>
                </a:lnTo>
                <a:lnTo>
                  <a:pt x="564775" y="897477"/>
                </a:lnTo>
                <a:lnTo>
                  <a:pt x="632596" y="874918"/>
                </a:lnTo>
                <a:lnTo>
                  <a:pt x="695219" y="842469"/>
                </a:lnTo>
                <a:lnTo>
                  <a:pt x="751703" y="801067"/>
                </a:lnTo>
                <a:lnTo>
                  <a:pt x="801112" y="751653"/>
                </a:lnTo>
                <a:lnTo>
                  <a:pt x="842507" y="695164"/>
                </a:lnTo>
                <a:lnTo>
                  <a:pt x="874951" y="632539"/>
                </a:lnTo>
                <a:lnTo>
                  <a:pt x="897506" y="564717"/>
                </a:lnTo>
                <a:lnTo>
                  <a:pt x="909232" y="492638"/>
                </a:lnTo>
                <a:lnTo>
                  <a:pt x="910742" y="455294"/>
                </a:lnTo>
                <a:lnTo>
                  <a:pt x="909232" y="417952"/>
                </a:lnTo>
                <a:lnTo>
                  <a:pt x="897506" y="345879"/>
                </a:lnTo>
                <a:lnTo>
                  <a:pt x="874951" y="278070"/>
                </a:lnTo>
                <a:lnTo>
                  <a:pt x="842507" y="215461"/>
                </a:lnTo>
                <a:lnTo>
                  <a:pt x="801112" y="158990"/>
                </a:lnTo>
                <a:lnTo>
                  <a:pt x="751703" y="109595"/>
                </a:lnTo>
                <a:lnTo>
                  <a:pt x="695219" y="68211"/>
                </a:lnTo>
                <a:lnTo>
                  <a:pt x="632596" y="35778"/>
                </a:lnTo>
                <a:lnTo>
                  <a:pt x="564775" y="13231"/>
                </a:lnTo>
                <a:lnTo>
                  <a:pt x="492692" y="1509"/>
                </a:lnTo>
                <a:lnTo>
                  <a:pt x="4553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36549" y="1554607"/>
            <a:ext cx="911225" cy="911225"/>
          </a:xfrm>
          <a:custGeom>
            <a:avLst/>
            <a:gdLst/>
            <a:ahLst/>
            <a:cxnLst/>
            <a:rect l="l" t="t" r="r" b="b"/>
            <a:pathLst>
              <a:path w="911225" h="911225">
                <a:moveTo>
                  <a:pt x="0" y="455294"/>
                </a:moveTo>
                <a:lnTo>
                  <a:pt x="5959" y="381441"/>
                </a:lnTo>
                <a:lnTo>
                  <a:pt x="23214" y="311383"/>
                </a:lnTo>
                <a:lnTo>
                  <a:pt x="50826" y="246057"/>
                </a:lnTo>
                <a:lnTo>
                  <a:pt x="87857" y="186400"/>
                </a:lnTo>
                <a:lnTo>
                  <a:pt x="133370" y="133349"/>
                </a:lnTo>
                <a:lnTo>
                  <a:pt x="186427" y="87843"/>
                </a:lnTo>
                <a:lnTo>
                  <a:pt x="246091" y="50817"/>
                </a:lnTo>
                <a:lnTo>
                  <a:pt x="311424" y="23210"/>
                </a:lnTo>
                <a:lnTo>
                  <a:pt x="381488" y="5958"/>
                </a:lnTo>
                <a:lnTo>
                  <a:pt x="455345" y="0"/>
                </a:lnTo>
                <a:lnTo>
                  <a:pt x="492692" y="1509"/>
                </a:lnTo>
                <a:lnTo>
                  <a:pt x="564775" y="13231"/>
                </a:lnTo>
                <a:lnTo>
                  <a:pt x="632596" y="35778"/>
                </a:lnTo>
                <a:lnTo>
                  <a:pt x="695219" y="68211"/>
                </a:lnTo>
                <a:lnTo>
                  <a:pt x="751703" y="109595"/>
                </a:lnTo>
                <a:lnTo>
                  <a:pt x="801112" y="158990"/>
                </a:lnTo>
                <a:lnTo>
                  <a:pt x="842507" y="215461"/>
                </a:lnTo>
                <a:lnTo>
                  <a:pt x="874951" y="278070"/>
                </a:lnTo>
                <a:lnTo>
                  <a:pt x="897506" y="345879"/>
                </a:lnTo>
                <a:lnTo>
                  <a:pt x="909232" y="417952"/>
                </a:lnTo>
                <a:lnTo>
                  <a:pt x="910742" y="455294"/>
                </a:lnTo>
                <a:lnTo>
                  <a:pt x="909232" y="492638"/>
                </a:lnTo>
                <a:lnTo>
                  <a:pt x="897506" y="564717"/>
                </a:lnTo>
                <a:lnTo>
                  <a:pt x="874951" y="632539"/>
                </a:lnTo>
                <a:lnTo>
                  <a:pt x="842507" y="695164"/>
                </a:lnTo>
                <a:lnTo>
                  <a:pt x="801112" y="751653"/>
                </a:lnTo>
                <a:lnTo>
                  <a:pt x="751703" y="801067"/>
                </a:lnTo>
                <a:lnTo>
                  <a:pt x="695219" y="842469"/>
                </a:lnTo>
                <a:lnTo>
                  <a:pt x="632596" y="874918"/>
                </a:lnTo>
                <a:lnTo>
                  <a:pt x="564775" y="897477"/>
                </a:lnTo>
                <a:lnTo>
                  <a:pt x="492692" y="909206"/>
                </a:lnTo>
                <a:lnTo>
                  <a:pt x="455345" y="910716"/>
                </a:lnTo>
                <a:lnTo>
                  <a:pt x="418001" y="909206"/>
                </a:lnTo>
                <a:lnTo>
                  <a:pt x="345923" y="897477"/>
                </a:lnTo>
                <a:lnTo>
                  <a:pt x="278107" y="874918"/>
                </a:lnTo>
                <a:lnTo>
                  <a:pt x="215492" y="842469"/>
                </a:lnTo>
                <a:lnTo>
                  <a:pt x="159014" y="801067"/>
                </a:lnTo>
                <a:lnTo>
                  <a:pt x="109612" y="751653"/>
                </a:lnTo>
                <a:lnTo>
                  <a:pt x="68223" y="695164"/>
                </a:lnTo>
                <a:lnTo>
                  <a:pt x="35784" y="632539"/>
                </a:lnTo>
                <a:lnTo>
                  <a:pt x="13234" y="564717"/>
                </a:lnTo>
                <a:lnTo>
                  <a:pt x="1509" y="492638"/>
                </a:lnTo>
                <a:lnTo>
                  <a:pt x="0" y="455294"/>
                </a:lnTo>
                <a:close/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409572" y="2738678"/>
            <a:ext cx="7211695" cy="728980"/>
          </a:xfrm>
          <a:custGeom>
            <a:avLst/>
            <a:gdLst/>
            <a:ahLst/>
            <a:cxnLst/>
            <a:rect l="l" t="t" r="r" b="b"/>
            <a:pathLst>
              <a:path w="7211695" h="728979">
                <a:moveTo>
                  <a:pt x="0" y="728548"/>
                </a:moveTo>
                <a:lnTo>
                  <a:pt x="7211441" y="728548"/>
                </a:lnTo>
                <a:lnTo>
                  <a:pt x="7211441" y="0"/>
                </a:lnTo>
                <a:lnTo>
                  <a:pt x="0" y="0"/>
                </a:lnTo>
                <a:lnTo>
                  <a:pt x="0" y="728548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409572" y="2738678"/>
            <a:ext cx="7211695" cy="728980"/>
          </a:xfrm>
          <a:custGeom>
            <a:avLst/>
            <a:gdLst/>
            <a:ahLst/>
            <a:cxnLst/>
            <a:rect l="l" t="t" r="r" b="b"/>
            <a:pathLst>
              <a:path w="7211695" h="728979">
                <a:moveTo>
                  <a:pt x="0" y="728548"/>
                </a:moveTo>
                <a:lnTo>
                  <a:pt x="7211441" y="728548"/>
                </a:lnTo>
                <a:lnTo>
                  <a:pt x="7211441" y="0"/>
                </a:lnTo>
                <a:lnTo>
                  <a:pt x="0" y="0"/>
                </a:lnTo>
                <a:lnTo>
                  <a:pt x="0" y="728548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54252" y="2647569"/>
            <a:ext cx="911225" cy="911225"/>
          </a:xfrm>
          <a:custGeom>
            <a:avLst/>
            <a:gdLst/>
            <a:ahLst/>
            <a:cxnLst/>
            <a:rect l="l" t="t" r="r" b="b"/>
            <a:pathLst>
              <a:path w="911225" h="911225">
                <a:moveTo>
                  <a:pt x="455320" y="0"/>
                </a:moveTo>
                <a:lnTo>
                  <a:pt x="381466" y="5958"/>
                </a:lnTo>
                <a:lnTo>
                  <a:pt x="311406" y="23211"/>
                </a:lnTo>
                <a:lnTo>
                  <a:pt x="246077" y="50821"/>
                </a:lnTo>
                <a:lnTo>
                  <a:pt x="186416" y="87851"/>
                </a:lnTo>
                <a:lnTo>
                  <a:pt x="133362" y="133365"/>
                </a:lnTo>
                <a:lnTo>
                  <a:pt x="87852" y="186427"/>
                </a:lnTo>
                <a:lnTo>
                  <a:pt x="50823" y="246100"/>
                </a:lnTo>
                <a:lnTo>
                  <a:pt x="23213" y="311448"/>
                </a:lnTo>
                <a:lnTo>
                  <a:pt x="5959" y="381534"/>
                </a:lnTo>
                <a:lnTo>
                  <a:pt x="0" y="455421"/>
                </a:lnTo>
                <a:lnTo>
                  <a:pt x="1509" y="492764"/>
                </a:lnTo>
                <a:lnTo>
                  <a:pt x="13233" y="564837"/>
                </a:lnTo>
                <a:lnTo>
                  <a:pt x="35782" y="632646"/>
                </a:lnTo>
                <a:lnTo>
                  <a:pt x="68219" y="695255"/>
                </a:lnTo>
                <a:lnTo>
                  <a:pt x="109605" y="751726"/>
                </a:lnTo>
                <a:lnTo>
                  <a:pt x="159005" y="801121"/>
                </a:lnTo>
                <a:lnTo>
                  <a:pt x="215479" y="842505"/>
                </a:lnTo>
                <a:lnTo>
                  <a:pt x="278091" y="874938"/>
                </a:lnTo>
                <a:lnTo>
                  <a:pt x="345903" y="897485"/>
                </a:lnTo>
                <a:lnTo>
                  <a:pt x="417977" y="909207"/>
                </a:lnTo>
                <a:lnTo>
                  <a:pt x="455320" y="910716"/>
                </a:lnTo>
                <a:lnTo>
                  <a:pt x="492663" y="909207"/>
                </a:lnTo>
                <a:lnTo>
                  <a:pt x="564743" y="897485"/>
                </a:lnTo>
                <a:lnTo>
                  <a:pt x="632564" y="874938"/>
                </a:lnTo>
                <a:lnTo>
                  <a:pt x="695189" y="842505"/>
                </a:lnTo>
                <a:lnTo>
                  <a:pt x="751678" y="801121"/>
                </a:lnTo>
                <a:lnTo>
                  <a:pt x="801093" y="751726"/>
                </a:lnTo>
                <a:lnTo>
                  <a:pt x="842494" y="695255"/>
                </a:lnTo>
                <a:lnTo>
                  <a:pt x="874944" y="632646"/>
                </a:lnTo>
                <a:lnTo>
                  <a:pt x="897503" y="564837"/>
                </a:lnTo>
                <a:lnTo>
                  <a:pt x="909232" y="492764"/>
                </a:lnTo>
                <a:lnTo>
                  <a:pt x="910742" y="455421"/>
                </a:lnTo>
                <a:lnTo>
                  <a:pt x="909232" y="418061"/>
                </a:lnTo>
                <a:lnTo>
                  <a:pt x="897503" y="345957"/>
                </a:lnTo>
                <a:lnTo>
                  <a:pt x="874944" y="278124"/>
                </a:lnTo>
                <a:lnTo>
                  <a:pt x="842494" y="215496"/>
                </a:lnTo>
                <a:lnTo>
                  <a:pt x="801093" y="159011"/>
                </a:lnTo>
                <a:lnTo>
                  <a:pt x="751678" y="109606"/>
                </a:lnTo>
                <a:lnTo>
                  <a:pt x="695189" y="68217"/>
                </a:lnTo>
                <a:lnTo>
                  <a:pt x="632564" y="35780"/>
                </a:lnTo>
                <a:lnTo>
                  <a:pt x="564743" y="13232"/>
                </a:lnTo>
                <a:lnTo>
                  <a:pt x="492663" y="1509"/>
                </a:lnTo>
                <a:lnTo>
                  <a:pt x="4553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54252" y="2647569"/>
            <a:ext cx="911225" cy="911225"/>
          </a:xfrm>
          <a:custGeom>
            <a:avLst/>
            <a:gdLst/>
            <a:ahLst/>
            <a:cxnLst/>
            <a:rect l="l" t="t" r="r" b="b"/>
            <a:pathLst>
              <a:path w="911225" h="911225">
                <a:moveTo>
                  <a:pt x="0" y="455421"/>
                </a:moveTo>
                <a:lnTo>
                  <a:pt x="5959" y="381534"/>
                </a:lnTo>
                <a:lnTo>
                  <a:pt x="23213" y="311448"/>
                </a:lnTo>
                <a:lnTo>
                  <a:pt x="50823" y="246100"/>
                </a:lnTo>
                <a:lnTo>
                  <a:pt x="87852" y="186427"/>
                </a:lnTo>
                <a:lnTo>
                  <a:pt x="133362" y="133365"/>
                </a:lnTo>
                <a:lnTo>
                  <a:pt x="186416" y="87851"/>
                </a:lnTo>
                <a:lnTo>
                  <a:pt x="246077" y="50821"/>
                </a:lnTo>
                <a:lnTo>
                  <a:pt x="311406" y="23211"/>
                </a:lnTo>
                <a:lnTo>
                  <a:pt x="381466" y="5958"/>
                </a:lnTo>
                <a:lnTo>
                  <a:pt x="455320" y="0"/>
                </a:lnTo>
                <a:lnTo>
                  <a:pt x="492663" y="1509"/>
                </a:lnTo>
                <a:lnTo>
                  <a:pt x="564743" y="13232"/>
                </a:lnTo>
                <a:lnTo>
                  <a:pt x="632564" y="35780"/>
                </a:lnTo>
                <a:lnTo>
                  <a:pt x="695189" y="68217"/>
                </a:lnTo>
                <a:lnTo>
                  <a:pt x="751678" y="109606"/>
                </a:lnTo>
                <a:lnTo>
                  <a:pt x="801093" y="159011"/>
                </a:lnTo>
                <a:lnTo>
                  <a:pt x="842494" y="215496"/>
                </a:lnTo>
                <a:lnTo>
                  <a:pt x="874944" y="278124"/>
                </a:lnTo>
                <a:lnTo>
                  <a:pt x="897503" y="345957"/>
                </a:lnTo>
                <a:lnTo>
                  <a:pt x="909232" y="418061"/>
                </a:lnTo>
                <a:lnTo>
                  <a:pt x="910742" y="455421"/>
                </a:lnTo>
                <a:lnTo>
                  <a:pt x="909232" y="492764"/>
                </a:lnTo>
                <a:lnTo>
                  <a:pt x="897503" y="564837"/>
                </a:lnTo>
                <a:lnTo>
                  <a:pt x="874944" y="632646"/>
                </a:lnTo>
                <a:lnTo>
                  <a:pt x="842494" y="695255"/>
                </a:lnTo>
                <a:lnTo>
                  <a:pt x="801093" y="751726"/>
                </a:lnTo>
                <a:lnTo>
                  <a:pt x="751678" y="801121"/>
                </a:lnTo>
                <a:lnTo>
                  <a:pt x="695189" y="842505"/>
                </a:lnTo>
                <a:lnTo>
                  <a:pt x="632564" y="874938"/>
                </a:lnTo>
                <a:lnTo>
                  <a:pt x="564743" y="897485"/>
                </a:lnTo>
                <a:lnTo>
                  <a:pt x="492663" y="909207"/>
                </a:lnTo>
                <a:lnTo>
                  <a:pt x="455320" y="910716"/>
                </a:lnTo>
                <a:lnTo>
                  <a:pt x="417977" y="909207"/>
                </a:lnTo>
                <a:lnTo>
                  <a:pt x="345903" y="897485"/>
                </a:lnTo>
                <a:lnTo>
                  <a:pt x="278091" y="874938"/>
                </a:lnTo>
                <a:lnTo>
                  <a:pt x="215479" y="842505"/>
                </a:lnTo>
                <a:lnTo>
                  <a:pt x="159005" y="801121"/>
                </a:lnTo>
                <a:lnTo>
                  <a:pt x="109605" y="751726"/>
                </a:lnTo>
                <a:lnTo>
                  <a:pt x="68219" y="695255"/>
                </a:lnTo>
                <a:lnTo>
                  <a:pt x="35782" y="632646"/>
                </a:lnTo>
                <a:lnTo>
                  <a:pt x="13233" y="564837"/>
                </a:lnTo>
                <a:lnTo>
                  <a:pt x="1509" y="492764"/>
                </a:lnTo>
                <a:lnTo>
                  <a:pt x="0" y="455421"/>
                </a:lnTo>
                <a:close/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409572" y="3831640"/>
            <a:ext cx="7211695" cy="728980"/>
          </a:xfrm>
          <a:custGeom>
            <a:avLst/>
            <a:gdLst/>
            <a:ahLst/>
            <a:cxnLst/>
            <a:rect l="l" t="t" r="r" b="b"/>
            <a:pathLst>
              <a:path w="7211695" h="728979">
                <a:moveTo>
                  <a:pt x="0" y="728548"/>
                </a:moveTo>
                <a:lnTo>
                  <a:pt x="7211441" y="728548"/>
                </a:lnTo>
                <a:lnTo>
                  <a:pt x="7211441" y="0"/>
                </a:lnTo>
                <a:lnTo>
                  <a:pt x="0" y="0"/>
                </a:lnTo>
                <a:lnTo>
                  <a:pt x="0" y="728548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409572" y="3831640"/>
            <a:ext cx="7211695" cy="728980"/>
          </a:xfrm>
          <a:custGeom>
            <a:avLst/>
            <a:gdLst/>
            <a:ahLst/>
            <a:cxnLst/>
            <a:rect l="l" t="t" r="r" b="b"/>
            <a:pathLst>
              <a:path w="7211695" h="728979">
                <a:moveTo>
                  <a:pt x="0" y="728548"/>
                </a:moveTo>
                <a:lnTo>
                  <a:pt x="7211441" y="728548"/>
                </a:lnTo>
                <a:lnTo>
                  <a:pt x="7211441" y="0"/>
                </a:lnTo>
                <a:lnTo>
                  <a:pt x="0" y="0"/>
                </a:lnTo>
                <a:lnTo>
                  <a:pt x="0" y="728548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557655" y="1790546"/>
            <a:ext cx="6969759" cy="2625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789"/>
              </a:lnSpc>
            </a:pP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Define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priority</a:t>
            </a:r>
            <a:r>
              <a:rPr dirty="0" sz="16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use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cases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such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dirty="0" sz="16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“virtual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net</a:t>
            </a:r>
            <a:r>
              <a:rPr dirty="0" sz="1600" spc="-25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ork</a:t>
            </a:r>
            <a:r>
              <a:rPr dirty="0" sz="16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operato</a:t>
            </a:r>
            <a:r>
              <a:rPr dirty="0" sz="1600" spc="-15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”</a:t>
            </a:r>
            <a:r>
              <a:rPr dirty="0" sz="16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emphasize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789"/>
              </a:lnSpc>
            </a:pP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benefits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16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5">
                <a:solidFill>
                  <a:srgbClr val="FFFFFF"/>
                </a:solidFill>
                <a:latin typeface="Arial"/>
                <a:cs typeface="Arial"/>
              </a:rPr>
              <a:t>NFV</a:t>
            </a:r>
            <a:r>
              <a:rPr dirty="0" sz="16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6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5">
                <a:solidFill>
                  <a:srgbClr val="FFFFFF"/>
                </a:solidFill>
                <a:latin typeface="Arial"/>
                <a:cs typeface="Arial"/>
              </a:rPr>
              <a:t>mu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i-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pro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ider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iron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ent.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2250">
              <a:latin typeface="Times New Roman"/>
              <a:cs typeface="Times New Roman"/>
            </a:endParaRPr>
          </a:p>
          <a:p>
            <a:pPr marL="430530" marR="5080">
              <a:lnSpc>
                <a:spcPts val="1660"/>
              </a:lnSpc>
            </a:pPr>
            <a:r>
              <a:rPr dirty="0" sz="1600" spc="-1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tab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ish</a:t>
            </a:r>
            <a:r>
              <a:rPr dirty="0" sz="1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5">
                <a:solidFill>
                  <a:srgbClr val="FFFFFF"/>
                </a:solidFill>
                <a:latin typeface="Arial"/>
                <a:cs typeface="Arial"/>
              </a:rPr>
              <a:t>common</a:t>
            </a:r>
            <a:r>
              <a:rPr dirty="0" sz="16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cata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og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erv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ce</a:t>
            </a:r>
            <a:r>
              <a:rPr dirty="0" sz="1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cript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ons</a:t>
            </a:r>
            <a:r>
              <a:rPr dirty="0" sz="16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 instant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ated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bet</a:t>
            </a:r>
            <a:r>
              <a:rPr dirty="0" sz="1600" spc="-25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een</a:t>
            </a:r>
            <a:r>
              <a:rPr dirty="0" sz="16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serv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ce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prov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ders: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runt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me,</a:t>
            </a:r>
            <a:r>
              <a:rPr dirty="0" sz="16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net</a:t>
            </a:r>
            <a:r>
              <a:rPr dirty="0" sz="1600" spc="-3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ork,</a:t>
            </a:r>
            <a:r>
              <a:rPr dirty="0" sz="16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6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supporting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 funct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ons.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2250">
              <a:latin typeface="Times New Roman"/>
              <a:cs typeface="Times New Roman"/>
            </a:endParaRPr>
          </a:p>
          <a:p>
            <a:pPr marL="430530" marR="367030">
              <a:lnSpc>
                <a:spcPts val="1660"/>
              </a:lnSpc>
            </a:pP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Spe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ify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6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serv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ce</a:t>
            </a:r>
            <a:r>
              <a:rPr dirty="0" sz="1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ad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erti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ing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6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discovery</a:t>
            </a:r>
            <a:r>
              <a:rPr dirty="0" sz="1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5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han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sms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r>
              <a:rPr dirty="0" sz="16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allow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 companies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nd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6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incorpo</a:t>
            </a:r>
            <a:r>
              <a:rPr dirty="0" sz="1600" spc="-15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ate</a:t>
            </a:r>
            <a:r>
              <a:rPr dirty="0" sz="16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serv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ces.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954252" y="3740658"/>
            <a:ext cx="911225" cy="910590"/>
          </a:xfrm>
          <a:custGeom>
            <a:avLst/>
            <a:gdLst/>
            <a:ahLst/>
            <a:cxnLst/>
            <a:rect l="l" t="t" r="r" b="b"/>
            <a:pathLst>
              <a:path w="911225" h="910589">
                <a:moveTo>
                  <a:pt x="455320" y="0"/>
                </a:moveTo>
                <a:lnTo>
                  <a:pt x="381466" y="5958"/>
                </a:lnTo>
                <a:lnTo>
                  <a:pt x="311406" y="23210"/>
                </a:lnTo>
                <a:lnTo>
                  <a:pt x="246077" y="50817"/>
                </a:lnTo>
                <a:lnTo>
                  <a:pt x="186416" y="87843"/>
                </a:lnTo>
                <a:lnTo>
                  <a:pt x="133362" y="133350"/>
                </a:lnTo>
                <a:lnTo>
                  <a:pt x="87852" y="186400"/>
                </a:lnTo>
                <a:lnTo>
                  <a:pt x="50823" y="246057"/>
                </a:lnTo>
                <a:lnTo>
                  <a:pt x="23213" y="311383"/>
                </a:lnTo>
                <a:lnTo>
                  <a:pt x="5959" y="381441"/>
                </a:lnTo>
                <a:lnTo>
                  <a:pt x="0" y="455295"/>
                </a:lnTo>
                <a:lnTo>
                  <a:pt x="1509" y="492637"/>
                </a:lnTo>
                <a:lnTo>
                  <a:pt x="13233" y="564710"/>
                </a:lnTo>
                <a:lnTo>
                  <a:pt x="35782" y="632519"/>
                </a:lnTo>
                <a:lnTo>
                  <a:pt x="68219" y="695128"/>
                </a:lnTo>
                <a:lnTo>
                  <a:pt x="109605" y="751599"/>
                </a:lnTo>
                <a:lnTo>
                  <a:pt x="159005" y="800994"/>
                </a:lnTo>
                <a:lnTo>
                  <a:pt x="215479" y="842378"/>
                </a:lnTo>
                <a:lnTo>
                  <a:pt x="278091" y="874811"/>
                </a:lnTo>
                <a:lnTo>
                  <a:pt x="345903" y="897358"/>
                </a:lnTo>
                <a:lnTo>
                  <a:pt x="417977" y="909080"/>
                </a:lnTo>
                <a:lnTo>
                  <a:pt x="455320" y="910590"/>
                </a:lnTo>
                <a:lnTo>
                  <a:pt x="492663" y="909080"/>
                </a:lnTo>
                <a:lnTo>
                  <a:pt x="564743" y="897358"/>
                </a:lnTo>
                <a:lnTo>
                  <a:pt x="632564" y="874811"/>
                </a:lnTo>
                <a:lnTo>
                  <a:pt x="695189" y="842378"/>
                </a:lnTo>
                <a:lnTo>
                  <a:pt x="751678" y="800994"/>
                </a:lnTo>
                <a:lnTo>
                  <a:pt x="801093" y="751599"/>
                </a:lnTo>
                <a:lnTo>
                  <a:pt x="842494" y="695128"/>
                </a:lnTo>
                <a:lnTo>
                  <a:pt x="874944" y="632519"/>
                </a:lnTo>
                <a:lnTo>
                  <a:pt x="897503" y="564710"/>
                </a:lnTo>
                <a:lnTo>
                  <a:pt x="909232" y="492637"/>
                </a:lnTo>
                <a:lnTo>
                  <a:pt x="910742" y="455295"/>
                </a:lnTo>
                <a:lnTo>
                  <a:pt x="909232" y="417952"/>
                </a:lnTo>
                <a:lnTo>
                  <a:pt x="897503" y="345879"/>
                </a:lnTo>
                <a:lnTo>
                  <a:pt x="874944" y="278070"/>
                </a:lnTo>
                <a:lnTo>
                  <a:pt x="842494" y="215461"/>
                </a:lnTo>
                <a:lnTo>
                  <a:pt x="801093" y="158990"/>
                </a:lnTo>
                <a:lnTo>
                  <a:pt x="751678" y="109595"/>
                </a:lnTo>
                <a:lnTo>
                  <a:pt x="695189" y="68211"/>
                </a:lnTo>
                <a:lnTo>
                  <a:pt x="632564" y="35778"/>
                </a:lnTo>
                <a:lnTo>
                  <a:pt x="564743" y="13231"/>
                </a:lnTo>
                <a:lnTo>
                  <a:pt x="492663" y="1509"/>
                </a:lnTo>
                <a:lnTo>
                  <a:pt x="4553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54252" y="3740658"/>
            <a:ext cx="911225" cy="910590"/>
          </a:xfrm>
          <a:custGeom>
            <a:avLst/>
            <a:gdLst/>
            <a:ahLst/>
            <a:cxnLst/>
            <a:rect l="l" t="t" r="r" b="b"/>
            <a:pathLst>
              <a:path w="911225" h="910589">
                <a:moveTo>
                  <a:pt x="0" y="455295"/>
                </a:moveTo>
                <a:lnTo>
                  <a:pt x="5959" y="381441"/>
                </a:lnTo>
                <a:lnTo>
                  <a:pt x="23213" y="311383"/>
                </a:lnTo>
                <a:lnTo>
                  <a:pt x="50823" y="246057"/>
                </a:lnTo>
                <a:lnTo>
                  <a:pt x="87852" y="186400"/>
                </a:lnTo>
                <a:lnTo>
                  <a:pt x="133362" y="133350"/>
                </a:lnTo>
                <a:lnTo>
                  <a:pt x="186416" y="87843"/>
                </a:lnTo>
                <a:lnTo>
                  <a:pt x="246077" y="50817"/>
                </a:lnTo>
                <a:lnTo>
                  <a:pt x="311406" y="23210"/>
                </a:lnTo>
                <a:lnTo>
                  <a:pt x="381466" y="5958"/>
                </a:lnTo>
                <a:lnTo>
                  <a:pt x="455320" y="0"/>
                </a:lnTo>
                <a:lnTo>
                  <a:pt x="492663" y="1509"/>
                </a:lnTo>
                <a:lnTo>
                  <a:pt x="564743" y="13231"/>
                </a:lnTo>
                <a:lnTo>
                  <a:pt x="632564" y="35778"/>
                </a:lnTo>
                <a:lnTo>
                  <a:pt x="695189" y="68211"/>
                </a:lnTo>
                <a:lnTo>
                  <a:pt x="751678" y="109595"/>
                </a:lnTo>
                <a:lnTo>
                  <a:pt x="801093" y="158990"/>
                </a:lnTo>
                <a:lnTo>
                  <a:pt x="842494" y="215461"/>
                </a:lnTo>
                <a:lnTo>
                  <a:pt x="874944" y="278070"/>
                </a:lnTo>
                <a:lnTo>
                  <a:pt x="897503" y="345879"/>
                </a:lnTo>
                <a:lnTo>
                  <a:pt x="909232" y="417952"/>
                </a:lnTo>
                <a:lnTo>
                  <a:pt x="910742" y="455295"/>
                </a:lnTo>
                <a:lnTo>
                  <a:pt x="909232" y="492637"/>
                </a:lnTo>
                <a:lnTo>
                  <a:pt x="897503" y="564710"/>
                </a:lnTo>
                <a:lnTo>
                  <a:pt x="874944" y="632519"/>
                </a:lnTo>
                <a:lnTo>
                  <a:pt x="842494" y="695128"/>
                </a:lnTo>
                <a:lnTo>
                  <a:pt x="801093" y="751599"/>
                </a:lnTo>
                <a:lnTo>
                  <a:pt x="751678" y="800994"/>
                </a:lnTo>
                <a:lnTo>
                  <a:pt x="695189" y="842378"/>
                </a:lnTo>
                <a:lnTo>
                  <a:pt x="632564" y="874811"/>
                </a:lnTo>
                <a:lnTo>
                  <a:pt x="564743" y="897358"/>
                </a:lnTo>
                <a:lnTo>
                  <a:pt x="492663" y="909080"/>
                </a:lnTo>
                <a:lnTo>
                  <a:pt x="455320" y="910590"/>
                </a:lnTo>
                <a:lnTo>
                  <a:pt x="417977" y="909080"/>
                </a:lnTo>
                <a:lnTo>
                  <a:pt x="345903" y="897358"/>
                </a:lnTo>
                <a:lnTo>
                  <a:pt x="278091" y="874811"/>
                </a:lnTo>
                <a:lnTo>
                  <a:pt x="215479" y="842378"/>
                </a:lnTo>
                <a:lnTo>
                  <a:pt x="159005" y="800994"/>
                </a:lnTo>
                <a:lnTo>
                  <a:pt x="109605" y="751599"/>
                </a:lnTo>
                <a:lnTo>
                  <a:pt x="68219" y="695128"/>
                </a:lnTo>
                <a:lnTo>
                  <a:pt x="35782" y="632519"/>
                </a:lnTo>
                <a:lnTo>
                  <a:pt x="13233" y="564710"/>
                </a:lnTo>
                <a:lnTo>
                  <a:pt x="1509" y="492637"/>
                </a:lnTo>
                <a:lnTo>
                  <a:pt x="0" y="455295"/>
                </a:lnTo>
                <a:close/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91895" y="4924691"/>
            <a:ext cx="7629525" cy="728980"/>
          </a:xfrm>
          <a:custGeom>
            <a:avLst/>
            <a:gdLst/>
            <a:ahLst/>
            <a:cxnLst/>
            <a:rect l="l" t="t" r="r" b="b"/>
            <a:pathLst>
              <a:path w="7629525" h="728979">
                <a:moveTo>
                  <a:pt x="0" y="728548"/>
                </a:moveTo>
                <a:lnTo>
                  <a:pt x="7629144" y="728548"/>
                </a:lnTo>
                <a:lnTo>
                  <a:pt x="7629144" y="0"/>
                </a:lnTo>
                <a:lnTo>
                  <a:pt x="0" y="0"/>
                </a:lnTo>
                <a:lnTo>
                  <a:pt x="0" y="728548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991895" y="4924691"/>
            <a:ext cx="7629525" cy="728980"/>
          </a:xfrm>
          <a:custGeom>
            <a:avLst/>
            <a:gdLst/>
            <a:ahLst/>
            <a:cxnLst/>
            <a:rect l="l" t="t" r="r" b="b"/>
            <a:pathLst>
              <a:path w="7629525" h="728979">
                <a:moveTo>
                  <a:pt x="0" y="728548"/>
                </a:moveTo>
                <a:lnTo>
                  <a:pt x="7629144" y="728548"/>
                </a:lnTo>
                <a:lnTo>
                  <a:pt x="7629144" y="0"/>
                </a:lnTo>
                <a:lnTo>
                  <a:pt x="0" y="0"/>
                </a:lnTo>
                <a:lnTo>
                  <a:pt x="0" y="728548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557655" y="5070441"/>
            <a:ext cx="6964680" cy="4387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660"/>
              </a:lnSpc>
            </a:pP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orporate</a:t>
            </a:r>
            <a:r>
              <a:rPr dirty="0" sz="16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service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creat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dirty="0" sz="16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tools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su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service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chain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16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construction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 ne</a:t>
            </a:r>
            <a:r>
              <a:rPr dirty="0" sz="1600" spc="-11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16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aggregate</a:t>
            </a:r>
            <a:r>
              <a:rPr dirty="0" sz="1600" spc="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business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app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icat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ons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ode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s.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36549" y="4833620"/>
            <a:ext cx="911225" cy="911225"/>
          </a:xfrm>
          <a:custGeom>
            <a:avLst/>
            <a:gdLst/>
            <a:ahLst/>
            <a:cxnLst/>
            <a:rect l="l" t="t" r="r" b="b"/>
            <a:pathLst>
              <a:path w="911225" h="911225">
                <a:moveTo>
                  <a:pt x="455345" y="0"/>
                </a:moveTo>
                <a:lnTo>
                  <a:pt x="381488" y="5958"/>
                </a:lnTo>
                <a:lnTo>
                  <a:pt x="311424" y="23210"/>
                </a:lnTo>
                <a:lnTo>
                  <a:pt x="246091" y="50817"/>
                </a:lnTo>
                <a:lnTo>
                  <a:pt x="186427" y="87843"/>
                </a:lnTo>
                <a:lnTo>
                  <a:pt x="133370" y="133349"/>
                </a:lnTo>
                <a:lnTo>
                  <a:pt x="87857" y="186400"/>
                </a:lnTo>
                <a:lnTo>
                  <a:pt x="50826" y="246057"/>
                </a:lnTo>
                <a:lnTo>
                  <a:pt x="23214" y="311383"/>
                </a:lnTo>
                <a:lnTo>
                  <a:pt x="5959" y="381441"/>
                </a:lnTo>
                <a:lnTo>
                  <a:pt x="0" y="455294"/>
                </a:lnTo>
                <a:lnTo>
                  <a:pt x="1509" y="492655"/>
                </a:lnTo>
                <a:lnTo>
                  <a:pt x="13234" y="564757"/>
                </a:lnTo>
                <a:lnTo>
                  <a:pt x="35784" y="632588"/>
                </a:lnTo>
                <a:lnTo>
                  <a:pt x="68223" y="695213"/>
                </a:lnTo>
                <a:lnTo>
                  <a:pt x="109612" y="751694"/>
                </a:lnTo>
                <a:lnTo>
                  <a:pt x="159014" y="801095"/>
                </a:lnTo>
                <a:lnTo>
                  <a:pt x="215492" y="842481"/>
                </a:lnTo>
                <a:lnTo>
                  <a:pt x="278107" y="874915"/>
                </a:lnTo>
                <a:lnTo>
                  <a:pt x="345923" y="897461"/>
                </a:lnTo>
                <a:lnTo>
                  <a:pt x="418001" y="909182"/>
                </a:lnTo>
                <a:lnTo>
                  <a:pt x="455345" y="910691"/>
                </a:lnTo>
                <a:lnTo>
                  <a:pt x="492692" y="909182"/>
                </a:lnTo>
                <a:lnTo>
                  <a:pt x="564775" y="897461"/>
                </a:lnTo>
                <a:lnTo>
                  <a:pt x="632596" y="874915"/>
                </a:lnTo>
                <a:lnTo>
                  <a:pt x="695219" y="842481"/>
                </a:lnTo>
                <a:lnTo>
                  <a:pt x="751703" y="801095"/>
                </a:lnTo>
                <a:lnTo>
                  <a:pt x="801112" y="751694"/>
                </a:lnTo>
                <a:lnTo>
                  <a:pt x="842507" y="695213"/>
                </a:lnTo>
                <a:lnTo>
                  <a:pt x="874951" y="632588"/>
                </a:lnTo>
                <a:lnTo>
                  <a:pt x="897506" y="564757"/>
                </a:lnTo>
                <a:lnTo>
                  <a:pt x="909232" y="492655"/>
                </a:lnTo>
                <a:lnTo>
                  <a:pt x="910742" y="455294"/>
                </a:lnTo>
                <a:lnTo>
                  <a:pt x="909232" y="417952"/>
                </a:lnTo>
                <a:lnTo>
                  <a:pt x="897506" y="345879"/>
                </a:lnTo>
                <a:lnTo>
                  <a:pt x="874951" y="278070"/>
                </a:lnTo>
                <a:lnTo>
                  <a:pt x="842507" y="215461"/>
                </a:lnTo>
                <a:lnTo>
                  <a:pt x="801112" y="158990"/>
                </a:lnTo>
                <a:lnTo>
                  <a:pt x="751703" y="109595"/>
                </a:lnTo>
                <a:lnTo>
                  <a:pt x="695219" y="68211"/>
                </a:lnTo>
                <a:lnTo>
                  <a:pt x="632596" y="35778"/>
                </a:lnTo>
                <a:lnTo>
                  <a:pt x="564775" y="13231"/>
                </a:lnTo>
                <a:lnTo>
                  <a:pt x="492692" y="1509"/>
                </a:lnTo>
                <a:lnTo>
                  <a:pt x="4553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36549" y="4833620"/>
            <a:ext cx="911225" cy="911225"/>
          </a:xfrm>
          <a:custGeom>
            <a:avLst/>
            <a:gdLst/>
            <a:ahLst/>
            <a:cxnLst/>
            <a:rect l="l" t="t" r="r" b="b"/>
            <a:pathLst>
              <a:path w="911225" h="911225">
                <a:moveTo>
                  <a:pt x="0" y="455294"/>
                </a:moveTo>
                <a:lnTo>
                  <a:pt x="5959" y="381441"/>
                </a:lnTo>
                <a:lnTo>
                  <a:pt x="23214" y="311383"/>
                </a:lnTo>
                <a:lnTo>
                  <a:pt x="50826" y="246057"/>
                </a:lnTo>
                <a:lnTo>
                  <a:pt x="87857" y="186400"/>
                </a:lnTo>
                <a:lnTo>
                  <a:pt x="133370" y="133349"/>
                </a:lnTo>
                <a:lnTo>
                  <a:pt x="186427" y="87843"/>
                </a:lnTo>
                <a:lnTo>
                  <a:pt x="246091" y="50817"/>
                </a:lnTo>
                <a:lnTo>
                  <a:pt x="311424" y="23210"/>
                </a:lnTo>
                <a:lnTo>
                  <a:pt x="381488" y="5958"/>
                </a:lnTo>
                <a:lnTo>
                  <a:pt x="455345" y="0"/>
                </a:lnTo>
                <a:lnTo>
                  <a:pt x="492692" y="1509"/>
                </a:lnTo>
                <a:lnTo>
                  <a:pt x="564775" y="13231"/>
                </a:lnTo>
                <a:lnTo>
                  <a:pt x="632596" y="35778"/>
                </a:lnTo>
                <a:lnTo>
                  <a:pt x="695219" y="68211"/>
                </a:lnTo>
                <a:lnTo>
                  <a:pt x="751703" y="109595"/>
                </a:lnTo>
                <a:lnTo>
                  <a:pt x="801112" y="158990"/>
                </a:lnTo>
                <a:lnTo>
                  <a:pt x="842507" y="215461"/>
                </a:lnTo>
                <a:lnTo>
                  <a:pt x="874951" y="278070"/>
                </a:lnTo>
                <a:lnTo>
                  <a:pt x="897506" y="345879"/>
                </a:lnTo>
                <a:lnTo>
                  <a:pt x="909232" y="417952"/>
                </a:lnTo>
                <a:lnTo>
                  <a:pt x="910742" y="455294"/>
                </a:lnTo>
                <a:lnTo>
                  <a:pt x="909232" y="492655"/>
                </a:lnTo>
                <a:lnTo>
                  <a:pt x="897506" y="564757"/>
                </a:lnTo>
                <a:lnTo>
                  <a:pt x="874951" y="632588"/>
                </a:lnTo>
                <a:lnTo>
                  <a:pt x="842507" y="695213"/>
                </a:lnTo>
                <a:lnTo>
                  <a:pt x="801112" y="751694"/>
                </a:lnTo>
                <a:lnTo>
                  <a:pt x="751703" y="801095"/>
                </a:lnTo>
                <a:lnTo>
                  <a:pt x="695219" y="842481"/>
                </a:lnTo>
                <a:lnTo>
                  <a:pt x="632596" y="874915"/>
                </a:lnTo>
                <a:lnTo>
                  <a:pt x="564775" y="897461"/>
                </a:lnTo>
                <a:lnTo>
                  <a:pt x="492692" y="909182"/>
                </a:lnTo>
                <a:lnTo>
                  <a:pt x="455345" y="910691"/>
                </a:lnTo>
                <a:lnTo>
                  <a:pt x="418001" y="909182"/>
                </a:lnTo>
                <a:lnTo>
                  <a:pt x="345923" y="897461"/>
                </a:lnTo>
                <a:lnTo>
                  <a:pt x="278107" y="874915"/>
                </a:lnTo>
                <a:lnTo>
                  <a:pt x="215492" y="842481"/>
                </a:lnTo>
                <a:lnTo>
                  <a:pt x="159014" y="801095"/>
                </a:lnTo>
                <a:lnTo>
                  <a:pt x="109612" y="751694"/>
                </a:lnTo>
                <a:lnTo>
                  <a:pt x="68223" y="695213"/>
                </a:lnTo>
                <a:lnTo>
                  <a:pt x="35784" y="632588"/>
                </a:lnTo>
                <a:lnTo>
                  <a:pt x="13234" y="564757"/>
                </a:lnTo>
                <a:lnTo>
                  <a:pt x="1509" y="492655"/>
                </a:lnTo>
                <a:lnTo>
                  <a:pt x="0" y="455294"/>
                </a:lnTo>
                <a:close/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-10"/>
              <a:t>NP</a:t>
            </a:r>
            <a:r>
              <a:rPr dirty="0" spc="-20"/>
              <a:t>S</a:t>
            </a:r>
            <a:r>
              <a:rPr dirty="0" spc="-35"/>
              <a:t>T</a:t>
            </a:r>
            <a:r>
              <a:rPr dirty="0" spc="-10"/>
              <a:t>C</a:t>
            </a:r>
            <a:r>
              <a:rPr dirty="0" spc="10"/>
              <a:t> </a:t>
            </a:r>
            <a:r>
              <a:rPr dirty="0" spc="-10"/>
              <a:t>Me</a:t>
            </a:r>
            <a:r>
              <a:rPr dirty="0" spc="-20"/>
              <a:t>e</a:t>
            </a:r>
            <a:r>
              <a:rPr dirty="0" spc="-5"/>
              <a:t>ti</a:t>
            </a:r>
            <a:r>
              <a:rPr dirty="0" spc="-5"/>
              <a:t>n</a:t>
            </a:r>
            <a:r>
              <a:rPr dirty="0" spc="-10"/>
              <a:t>g</a:t>
            </a:r>
            <a:r>
              <a:rPr dirty="0" spc="-10"/>
              <a:t> No</a:t>
            </a:r>
            <a:r>
              <a:rPr dirty="0" spc="-25"/>
              <a:t>v</a:t>
            </a:r>
            <a:r>
              <a:rPr dirty="0" spc="-10"/>
              <a:t>ember</a:t>
            </a:r>
            <a:r>
              <a:rPr dirty="0" spc="15"/>
              <a:t> </a:t>
            </a:r>
            <a:r>
              <a:rPr dirty="0" spc="-10"/>
              <a:t>1</a:t>
            </a:r>
            <a:r>
              <a:rPr dirty="0" spc="-5"/>
              <a:t>3</a:t>
            </a:r>
            <a:r>
              <a:rPr dirty="0" spc="-5"/>
              <a:t>-1</a:t>
            </a:r>
            <a:r>
              <a:rPr dirty="0" spc="-5"/>
              <a:t>4</a:t>
            </a:r>
            <a:r>
              <a:rPr dirty="0" spc="-5"/>
              <a:t>,</a:t>
            </a:r>
            <a:r>
              <a:rPr dirty="0" spc="15"/>
              <a:t> </a:t>
            </a:r>
            <a:r>
              <a:rPr dirty="0" spc="-10"/>
              <a:t>2</a:t>
            </a:r>
            <a:r>
              <a:rPr dirty="0" spc="-5"/>
              <a:t>0</a:t>
            </a:r>
            <a:r>
              <a:rPr dirty="0" spc="-10"/>
              <a:t>14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10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6140484"/>
            <a:ext cx="9144000" cy="717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78939" marR="5597525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ATIS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Board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f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Direct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r</a:t>
            </a:r>
            <a:r>
              <a:rPr dirty="0" sz="1100" spc="-15">
                <a:latin typeface="Calibri"/>
                <a:cs typeface="Calibri"/>
              </a:rPr>
              <a:t>s</a:t>
            </a:r>
            <a:r>
              <a:rPr dirty="0" sz="1100">
                <a:latin typeface="Calibri"/>
                <a:cs typeface="Calibri"/>
              </a:rPr>
              <a:t>’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Meeti</a:t>
            </a:r>
            <a:r>
              <a:rPr dirty="0" sz="1100" spc="-5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g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Oc</a:t>
            </a:r>
            <a:r>
              <a:rPr dirty="0" sz="1100">
                <a:latin typeface="Calibri"/>
                <a:cs typeface="Calibri"/>
              </a:rPr>
              <a:t>t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5">
                <a:latin typeface="Calibri"/>
                <a:cs typeface="Calibri"/>
              </a:rPr>
              <a:t>b</a:t>
            </a:r>
            <a:r>
              <a:rPr dirty="0" sz="1100">
                <a:latin typeface="Calibri"/>
                <a:cs typeface="Calibri"/>
              </a:rPr>
              <a:t>er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20,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2011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140484"/>
            <a:ext cx="9144000" cy="7175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4535" y="6272042"/>
            <a:ext cx="1273937" cy="4848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985884" y="6150071"/>
            <a:ext cx="158115" cy="708025"/>
          </a:xfrm>
          <a:custGeom>
            <a:avLst/>
            <a:gdLst/>
            <a:ahLst/>
            <a:cxnLst/>
            <a:rect l="l" t="t" r="r" b="b"/>
            <a:pathLst>
              <a:path w="158115" h="708025">
                <a:moveTo>
                  <a:pt x="158114" y="0"/>
                </a:moveTo>
                <a:lnTo>
                  <a:pt x="0" y="0"/>
                </a:lnTo>
                <a:lnTo>
                  <a:pt x="0" y="707925"/>
                </a:lnTo>
                <a:lnTo>
                  <a:pt x="158114" y="707925"/>
                </a:lnTo>
                <a:lnTo>
                  <a:pt x="158114" y="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6136424"/>
            <a:ext cx="9144000" cy="1905"/>
          </a:xfrm>
          <a:custGeom>
            <a:avLst/>
            <a:gdLst/>
            <a:ahLst/>
            <a:cxnLst/>
            <a:rect l="l" t="t" r="r" b="b"/>
            <a:pathLst>
              <a:path w="9144000" h="1904">
                <a:moveTo>
                  <a:pt x="9144000" y="1587"/>
                </a:moveTo>
                <a:lnTo>
                  <a:pt x="0" y="0"/>
                </a:lnTo>
              </a:path>
            </a:pathLst>
          </a:custGeom>
          <a:ln w="6350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/>
              <a:t>Lawful</a:t>
            </a:r>
            <a:r>
              <a:rPr dirty="0" spc="-35"/>
              <a:t> </a:t>
            </a:r>
            <a:r>
              <a:rPr dirty="0"/>
              <a:t>Inter</a:t>
            </a:r>
            <a:r>
              <a:rPr dirty="0" spc="-15"/>
              <a:t>c</a:t>
            </a:r>
            <a:r>
              <a:rPr dirty="0"/>
              <a:t>ept</a:t>
            </a:r>
            <a:r>
              <a:rPr dirty="0" spc="-35"/>
              <a:t> </a:t>
            </a:r>
            <a:r>
              <a:rPr dirty="0"/>
              <a:t>(LI)</a:t>
            </a:r>
            <a:r>
              <a:rPr dirty="0" spc="-30"/>
              <a:t> </a:t>
            </a:r>
            <a:r>
              <a:rPr dirty="0"/>
              <a:t>/ L</a:t>
            </a:r>
            <a:r>
              <a:rPr dirty="0" spc="-15"/>
              <a:t>a</a:t>
            </a:r>
            <a:r>
              <a:rPr dirty="0"/>
              <a:t>wfully</a:t>
            </a:r>
            <a:r>
              <a:rPr dirty="0" spc="-155"/>
              <a:t> </a:t>
            </a:r>
            <a:r>
              <a:rPr dirty="0"/>
              <a:t>Authorized</a:t>
            </a:r>
            <a:r>
              <a:rPr dirty="0"/>
              <a:t> Ele</a:t>
            </a:r>
            <a:r>
              <a:rPr dirty="0" spc="-20"/>
              <a:t>c</a:t>
            </a:r>
            <a:r>
              <a:rPr dirty="0"/>
              <a:t>tronic</a:t>
            </a:r>
            <a:r>
              <a:rPr dirty="0" spc="-35"/>
              <a:t> </a:t>
            </a:r>
            <a:r>
              <a:rPr dirty="0"/>
              <a:t>Surv</a:t>
            </a:r>
            <a:r>
              <a:rPr dirty="0" spc="-15"/>
              <a:t>e</a:t>
            </a:r>
            <a:r>
              <a:rPr dirty="0"/>
              <a:t>ill</a:t>
            </a:r>
            <a:r>
              <a:rPr dirty="0" spc="-15"/>
              <a:t>a</a:t>
            </a:r>
            <a:r>
              <a:rPr dirty="0"/>
              <a:t>nce</a:t>
            </a:r>
            <a:r>
              <a:rPr dirty="0" spc="-30"/>
              <a:t> </a:t>
            </a:r>
            <a:r>
              <a:rPr dirty="0"/>
              <a:t>(LAES)</a:t>
            </a:r>
          </a:p>
        </p:txBody>
      </p:sp>
      <p:sp>
        <p:nvSpPr>
          <p:cNvPr id="8" name="object 8"/>
          <p:cNvSpPr/>
          <p:nvPr/>
        </p:nvSpPr>
        <p:spPr>
          <a:xfrm>
            <a:off x="3545078" y="1707895"/>
            <a:ext cx="5490210" cy="3890645"/>
          </a:xfrm>
          <a:custGeom>
            <a:avLst/>
            <a:gdLst/>
            <a:ahLst/>
            <a:cxnLst/>
            <a:rect l="l" t="t" r="r" b="b"/>
            <a:pathLst>
              <a:path w="5490209" h="3890645">
                <a:moveTo>
                  <a:pt x="4841367" y="0"/>
                </a:moveTo>
                <a:lnTo>
                  <a:pt x="0" y="0"/>
                </a:lnTo>
                <a:lnTo>
                  <a:pt x="0" y="3890327"/>
                </a:lnTo>
                <a:lnTo>
                  <a:pt x="4841367" y="3890327"/>
                </a:lnTo>
                <a:lnTo>
                  <a:pt x="4894533" y="3888178"/>
                </a:lnTo>
                <a:lnTo>
                  <a:pt x="4946517" y="3881842"/>
                </a:lnTo>
                <a:lnTo>
                  <a:pt x="4997152" y="3871485"/>
                </a:lnTo>
                <a:lnTo>
                  <a:pt x="5046270" y="3857275"/>
                </a:lnTo>
                <a:lnTo>
                  <a:pt x="5093706" y="3839378"/>
                </a:lnTo>
                <a:lnTo>
                  <a:pt x="5139291" y="3817961"/>
                </a:lnTo>
                <a:lnTo>
                  <a:pt x="5182858" y="3793191"/>
                </a:lnTo>
                <a:lnTo>
                  <a:pt x="5224242" y="3765235"/>
                </a:lnTo>
                <a:lnTo>
                  <a:pt x="5263275" y="3734259"/>
                </a:lnTo>
                <a:lnTo>
                  <a:pt x="5299789" y="3700430"/>
                </a:lnTo>
                <a:lnTo>
                  <a:pt x="5333618" y="3663915"/>
                </a:lnTo>
                <a:lnTo>
                  <a:pt x="5364595" y="3624881"/>
                </a:lnTo>
                <a:lnTo>
                  <a:pt x="5392553" y="3583495"/>
                </a:lnTo>
                <a:lnTo>
                  <a:pt x="5417326" y="3539922"/>
                </a:lnTo>
                <a:lnTo>
                  <a:pt x="5438745" y="3494331"/>
                </a:lnTo>
                <a:lnTo>
                  <a:pt x="5456644" y="3446888"/>
                </a:lnTo>
                <a:lnTo>
                  <a:pt x="5470856" y="3397759"/>
                </a:lnTo>
                <a:lnTo>
                  <a:pt x="5481214" y="3347112"/>
                </a:lnTo>
                <a:lnTo>
                  <a:pt x="5487552" y="3295113"/>
                </a:lnTo>
                <a:lnTo>
                  <a:pt x="5489702" y="3241929"/>
                </a:lnTo>
                <a:lnTo>
                  <a:pt x="5489702" y="648334"/>
                </a:lnTo>
                <a:lnTo>
                  <a:pt x="5487552" y="595168"/>
                </a:lnTo>
                <a:lnTo>
                  <a:pt x="5481214" y="543184"/>
                </a:lnTo>
                <a:lnTo>
                  <a:pt x="5470856" y="492549"/>
                </a:lnTo>
                <a:lnTo>
                  <a:pt x="5456644" y="443431"/>
                </a:lnTo>
                <a:lnTo>
                  <a:pt x="5438745" y="395995"/>
                </a:lnTo>
                <a:lnTo>
                  <a:pt x="5417326" y="350410"/>
                </a:lnTo>
                <a:lnTo>
                  <a:pt x="5392553" y="306843"/>
                </a:lnTo>
                <a:lnTo>
                  <a:pt x="5364595" y="265459"/>
                </a:lnTo>
                <a:lnTo>
                  <a:pt x="5333618" y="226426"/>
                </a:lnTo>
                <a:lnTo>
                  <a:pt x="5299789" y="189912"/>
                </a:lnTo>
                <a:lnTo>
                  <a:pt x="5263275" y="156083"/>
                </a:lnTo>
                <a:lnTo>
                  <a:pt x="5224242" y="125106"/>
                </a:lnTo>
                <a:lnTo>
                  <a:pt x="5182858" y="97148"/>
                </a:lnTo>
                <a:lnTo>
                  <a:pt x="5139291" y="72375"/>
                </a:lnTo>
                <a:lnTo>
                  <a:pt x="5093706" y="50956"/>
                </a:lnTo>
                <a:lnTo>
                  <a:pt x="5046270" y="33057"/>
                </a:lnTo>
                <a:lnTo>
                  <a:pt x="4997152" y="18845"/>
                </a:lnTo>
                <a:lnTo>
                  <a:pt x="4946517" y="8487"/>
                </a:lnTo>
                <a:lnTo>
                  <a:pt x="4894533" y="2149"/>
                </a:lnTo>
                <a:lnTo>
                  <a:pt x="4841367" y="0"/>
                </a:lnTo>
                <a:close/>
              </a:path>
            </a:pathLst>
          </a:custGeom>
          <a:solidFill>
            <a:srgbClr val="D0D7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545078" y="1707895"/>
            <a:ext cx="5490210" cy="3890645"/>
          </a:xfrm>
          <a:custGeom>
            <a:avLst/>
            <a:gdLst/>
            <a:ahLst/>
            <a:cxnLst/>
            <a:rect l="l" t="t" r="r" b="b"/>
            <a:pathLst>
              <a:path w="5490209" h="3890645">
                <a:moveTo>
                  <a:pt x="5489702" y="648334"/>
                </a:moveTo>
                <a:lnTo>
                  <a:pt x="5489702" y="3241929"/>
                </a:lnTo>
                <a:lnTo>
                  <a:pt x="5487552" y="3295113"/>
                </a:lnTo>
                <a:lnTo>
                  <a:pt x="5481214" y="3347112"/>
                </a:lnTo>
                <a:lnTo>
                  <a:pt x="5470856" y="3397759"/>
                </a:lnTo>
                <a:lnTo>
                  <a:pt x="5456644" y="3446888"/>
                </a:lnTo>
                <a:lnTo>
                  <a:pt x="5438745" y="3494331"/>
                </a:lnTo>
                <a:lnTo>
                  <a:pt x="5417326" y="3539922"/>
                </a:lnTo>
                <a:lnTo>
                  <a:pt x="5392553" y="3583495"/>
                </a:lnTo>
                <a:lnTo>
                  <a:pt x="5364595" y="3624881"/>
                </a:lnTo>
                <a:lnTo>
                  <a:pt x="5333618" y="3663915"/>
                </a:lnTo>
                <a:lnTo>
                  <a:pt x="5299789" y="3700430"/>
                </a:lnTo>
                <a:lnTo>
                  <a:pt x="5263275" y="3734259"/>
                </a:lnTo>
                <a:lnTo>
                  <a:pt x="5224242" y="3765235"/>
                </a:lnTo>
                <a:lnTo>
                  <a:pt x="5182858" y="3793191"/>
                </a:lnTo>
                <a:lnTo>
                  <a:pt x="5139291" y="3817961"/>
                </a:lnTo>
                <a:lnTo>
                  <a:pt x="5093706" y="3839378"/>
                </a:lnTo>
                <a:lnTo>
                  <a:pt x="5046270" y="3857275"/>
                </a:lnTo>
                <a:lnTo>
                  <a:pt x="4997152" y="3871485"/>
                </a:lnTo>
                <a:lnTo>
                  <a:pt x="4946517" y="3881842"/>
                </a:lnTo>
                <a:lnTo>
                  <a:pt x="4894533" y="3888178"/>
                </a:lnTo>
                <a:lnTo>
                  <a:pt x="4841367" y="3890327"/>
                </a:lnTo>
                <a:lnTo>
                  <a:pt x="0" y="3890327"/>
                </a:lnTo>
                <a:lnTo>
                  <a:pt x="0" y="0"/>
                </a:lnTo>
                <a:lnTo>
                  <a:pt x="4841367" y="0"/>
                </a:lnTo>
                <a:lnTo>
                  <a:pt x="4894533" y="2149"/>
                </a:lnTo>
                <a:lnTo>
                  <a:pt x="4946517" y="8487"/>
                </a:lnTo>
                <a:lnTo>
                  <a:pt x="4997152" y="18845"/>
                </a:lnTo>
                <a:lnTo>
                  <a:pt x="5046270" y="33057"/>
                </a:lnTo>
                <a:lnTo>
                  <a:pt x="5093706" y="50956"/>
                </a:lnTo>
                <a:lnTo>
                  <a:pt x="5139291" y="72375"/>
                </a:lnTo>
                <a:lnTo>
                  <a:pt x="5182858" y="97148"/>
                </a:lnTo>
                <a:lnTo>
                  <a:pt x="5224242" y="125106"/>
                </a:lnTo>
                <a:lnTo>
                  <a:pt x="5263275" y="156083"/>
                </a:lnTo>
                <a:lnTo>
                  <a:pt x="5299789" y="189912"/>
                </a:lnTo>
                <a:lnTo>
                  <a:pt x="5333618" y="226426"/>
                </a:lnTo>
                <a:lnTo>
                  <a:pt x="5364595" y="265459"/>
                </a:lnTo>
                <a:lnTo>
                  <a:pt x="5392553" y="306843"/>
                </a:lnTo>
                <a:lnTo>
                  <a:pt x="5417326" y="350410"/>
                </a:lnTo>
                <a:lnTo>
                  <a:pt x="5438745" y="395995"/>
                </a:lnTo>
                <a:lnTo>
                  <a:pt x="5456644" y="443431"/>
                </a:lnTo>
                <a:lnTo>
                  <a:pt x="5470856" y="492549"/>
                </a:lnTo>
                <a:lnTo>
                  <a:pt x="5481214" y="543184"/>
                </a:lnTo>
                <a:lnTo>
                  <a:pt x="5487552" y="595168"/>
                </a:lnTo>
                <a:lnTo>
                  <a:pt x="5489702" y="648334"/>
                </a:lnTo>
                <a:close/>
              </a:path>
            </a:pathLst>
          </a:custGeom>
          <a:ln w="25400">
            <a:solidFill>
              <a:srgbClr val="D0D7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605529" y="1979129"/>
            <a:ext cx="5111750" cy="3347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84785" marR="66675" indent="-172085">
              <a:lnSpc>
                <a:spcPts val="1970"/>
              </a:lnSpc>
              <a:buFont typeface="Arial"/>
              <a:buChar char="•"/>
              <a:tabLst>
                <a:tab pos="185420" algn="l"/>
              </a:tabLst>
            </a:pPr>
            <a:r>
              <a:rPr dirty="0" sz="1900" spc="-165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A</a:t>
            </a:r>
            <a:r>
              <a:rPr dirty="0" sz="1900" spc="-10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TI</a:t>
            </a:r>
            <a:r>
              <a:rPr dirty="0" sz="1900" spc="-20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S</a:t>
            </a:r>
            <a:r>
              <a:rPr dirty="0" sz="1900" spc="-10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-</a:t>
            </a:r>
            <a:r>
              <a:rPr dirty="0" sz="1900" spc="-15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0700016</a:t>
            </a:r>
            <a:r>
              <a:rPr dirty="0" sz="1900" spc="1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 </a:t>
            </a:r>
            <a:r>
              <a:rPr dirty="0" sz="1900" spc="-10">
                <a:latin typeface="Arial"/>
                <a:cs typeface="Arial"/>
              </a:rPr>
              <a:t>-</a:t>
            </a:r>
            <a:r>
              <a:rPr dirty="0" sz="190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specifies</a:t>
            </a:r>
            <a:r>
              <a:rPr dirty="0" sz="1900" spc="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the</a:t>
            </a:r>
            <a:r>
              <a:rPr dirty="0" sz="1900" spc="-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capabilities</a:t>
            </a:r>
            <a:r>
              <a:rPr dirty="0" sz="1900" spc="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for</a:t>
            </a:r>
            <a:r>
              <a:rPr dirty="0" sz="1900" spc="-10">
                <a:latin typeface="Arial"/>
                <a:cs typeface="Arial"/>
              </a:rPr>
              <a:t> repo</a:t>
            </a:r>
            <a:r>
              <a:rPr dirty="0" sz="1900" spc="-5">
                <a:latin typeface="Arial"/>
                <a:cs typeface="Arial"/>
              </a:rPr>
              <a:t>r</a:t>
            </a:r>
            <a:r>
              <a:rPr dirty="0" sz="1900" spc="-10">
                <a:latin typeface="Arial"/>
                <a:cs typeface="Arial"/>
              </a:rPr>
              <a:t>ting</a:t>
            </a:r>
            <a:r>
              <a:rPr dirty="0" sz="1900" spc="-5">
                <a:latin typeface="Arial"/>
                <a:cs typeface="Arial"/>
              </a:rPr>
              <a:t> </a:t>
            </a:r>
            <a:r>
              <a:rPr dirty="0" sz="1900" spc="-15">
                <a:latin typeface="Arial"/>
                <a:cs typeface="Arial"/>
              </a:rPr>
              <a:t>3GPP</a:t>
            </a:r>
            <a:r>
              <a:rPr dirty="0" sz="1900" spc="-35">
                <a:latin typeface="Arial"/>
                <a:cs typeface="Arial"/>
              </a:rPr>
              <a:t> </a:t>
            </a:r>
            <a:r>
              <a:rPr dirty="0" sz="1900" spc="-15">
                <a:latin typeface="Arial"/>
                <a:cs typeface="Arial"/>
              </a:rPr>
              <a:t>IM</a:t>
            </a:r>
            <a:r>
              <a:rPr dirty="0" sz="1900" spc="-5">
                <a:latin typeface="Arial"/>
                <a:cs typeface="Arial"/>
              </a:rPr>
              <a:t>S</a:t>
            </a:r>
            <a:r>
              <a:rPr dirty="0" sz="1900" spc="-10">
                <a:latin typeface="Arial"/>
                <a:cs typeface="Arial"/>
              </a:rPr>
              <a:t>-based</a:t>
            </a:r>
            <a:r>
              <a:rPr dirty="0" sz="1900" spc="15">
                <a:latin typeface="Arial"/>
                <a:cs typeface="Arial"/>
              </a:rPr>
              <a:t> </a:t>
            </a:r>
            <a:r>
              <a:rPr dirty="0" sz="1900" spc="-15">
                <a:latin typeface="Arial"/>
                <a:cs typeface="Arial"/>
              </a:rPr>
              <a:t>Push</a:t>
            </a:r>
            <a:r>
              <a:rPr dirty="0" sz="1900" spc="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to</a:t>
            </a:r>
            <a:r>
              <a:rPr dirty="0" sz="1900" spc="-35">
                <a:latin typeface="Arial"/>
                <a:cs typeface="Arial"/>
              </a:rPr>
              <a:t> </a:t>
            </a:r>
            <a:r>
              <a:rPr dirty="0" sz="1900" spc="-229">
                <a:latin typeface="Arial"/>
                <a:cs typeface="Arial"/>
              </a:rPr>
              <a:t>T</a:t>
            </a:r>
            <a:r>
              <a:rPr dirty="0" sz="1900" spc="-10">
                <a:latin typeface="Arial"/>
                <a:cs typeface="Arial"/>
              </a:rPr>
              <a:t>alk</a:t>
            </a:r>
            <a:r>
              <a:rPr dirty="0" sz="1900" spc="1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over</a:t>
            </a:r>
            <a:r>
              <a:rPr dirty="0" sz="1900" spc="-10">
                <a:latin typeface="Arial"/>
                <a:cs typeface="Arial"/>
              </a:rPr>
              <a:t> Cellular</a:t>
            </a:r>
            <a:r>
              <a:rPr dirty="0" sz="1900" spc="10">
                <a:latin typeface="Arial"/>
                <a:cs typeface="Arial"/>
              </a:rPr>
              <a:t> </a:t>
            </a:r>
            <a:r>
              <a:rPr dirty="0" sz="1900" spc="-5">
                <a:latin typeface="Arial"/>
                <a:cs typeface="Arial"/>
              </a:rPr>
              <a:t>(</a:t>
            </a:r>
            <a:r>
              <a:rPr dirty="0" sz="1900" spc="-15">
                <a:latin typeface="Arial"/>
                <a:cs typeface="Arial"/>
              </a:rPr>
              <a:t>Po</a:t>
            </a:r>
            <a:r>
              <a:rPr dirty="0" sz="1900" spc="-20">
                <a:latin typeface="Arial"/>
                <a:cs typeface="Arial"/>
              </a:rPr>
              <a:t>C</a:t>
            </a:r>
            <a:r>
              <a:rPr dirty="0" sz="1900" spc="-10">
                <a:latin typeface="Arial"/>
                <a:cs typeface="Arial"/>
              </a:rPr>
              <a:t>)</a:t>
            </a:r>
            <a:r>
              <a:rPr dirty="0" sz="1900" spc="-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for</a:t>
            </a:r>
            <a:r>
              <a:rPr dirty="0" sz="1900">
                <a:latin typeface="Arial"/>
                <a:cs typeface="Arial"/>
              </a:rPr>
              <a:t> </a:t>
            </a:r>
            <a:r>
              <a:rPr dirty="0" sz="1900" spc="-15">
                <a:latin typeface="Arial"/>
                <a:cs typeface="Arial"/>
              </a:rPr>
              <a:t>LA</a:t>
            </a:r>
            <a:r>
              <a:rPr dirty="0" sz="1900" spc="-25">
                <a:latin typeface="Arial"/>
                <a:cs typeface="Arial"/>
              </a:rPr>
              <a:t>E</a:t>
            </a:r>
            <a:r>
              <a:rPr dirty="0" sz="1900" spc="-15">
                <a:latin typeface="Arial"/>
                <a:cs typeface="Arial"/>
              </a:rPr>
              <a:t>S</a:t>
            </a:r>
            <a:r>
              <a:rPr dirty="0" sz="1900" spc="1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to</a:t>
            </a:r>
            <a:r>
              <a:rPr dirty="0" sz="1900" spc="-5">
                <a:latin typeface="Arial"/>
                <a:cs typeface="Arial"/>
              </a:rPr>
              <a:t> </a:t>
            </a:r>
            <a:r>
              <a:rPr dirty="0" sz="1900" spc="-15">
                <a:latin typeface="Arial"/>
                <a:cs typeface="Arial"/>
              </a:rPr>
              <a:t>a</a:t>
            </a:r>
            <a:r>
              <a:rPr dirty="0" sz="190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law</a:t>
            </a:r>
            <a:r>
              <a:rPr dirty="0" sz="1900" spc="-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enforcement</a:t>
            </a:r>
            <a:r>
              <a:rPr dirty="0" sz="1900" spc="-10">
                <a:latin typeface="Arial"/>
                <a:cs typeface="Arial"/>
              </a:rPr>
              <a:t> age</a:t>
            </a:r>
            <a:r>
              <a:rPr dirty="0" sz="1900" spc="-10">
                <a:latin typeface="Arial"/>
                <a:cs typeface="Arial"/>
              </a:rPr>
              <a:t>n</a:t>
            </a:r>
            <a:r>
              <a:rPr dirty="0" sz="1900" spc="-10">
                <a:latin typeface="Arial"/>
                <a:cs typeface="Arial"/>
              </a:rPr>
              <a:t>cy</a:t>
            </a:r>
            <a:r>
              <a:rPr dirty="0" sz="1900" spc="-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(</a:t>
            </a:r>
            <a:r>
              <a:rPr dirty="0" sz="1900" spc="-10">
                <a:latin typeface="Arial"/>
                <a:cs typeface="Arial"/>
              </a:rPr>
              <a:t>L</a:t>
            </a:r>
            <a:r>
              <a:rPr dirty="0" sz="1900" spc="-15">
                <a:latin typeface="Arial"/>
                <a:cs typeface="Arial"/>
              </a:rPr>
              <a:t>E</a:t>
            </a:r>
            <a:r>
              <a:rPr dirty="0" sz="1900" spc="-25">
                <a:latin typeface="Arial"/>
                <a:cs typeface="Arial"/>
              </a:rPr>
              <a:t>A</a:t>
            </a:r>
            <a:r>
              <a:rPr dirty="0" sz="1900" spc="-10">
                <a:latin typeface="Arial"/>
                <a:cs typeface="Arial"/>
              </a:rPr>
              <a:t>).</a:t>
            </a:r>
            <a:endParaRPr sz="1900">
              <a:latin typeface="Arial"/>
              <a:cs typeface="Arial"/>
            </a:endParaRPr>
          </a:p>
          <a:p>
            <a:pPr marL="184785" marR="5080" indent="-172085">
              <a:lnSpc>
                <a:spcPct val="86200"/>
              </a:lnSpc>
              <a:spcBef>
                <a:spcPts val="310"/>
              </a:spcBef>
              <a:buFont typeface="Arial"/>
              <a:buChar char="•"/>
              <a:tabLst>
                <a:tab pos="185420" algn="l"/>
              </a:tabLst>
            </a:pPr>
            <a:r>
              <a:rPr dirty="0" sz="1900" spc="-165" u="heavy">
                <a:solidFill>
                  <a:srgbClr val="0000FF"/>
                </a:solidFill>
                <a:latin typeface="Arial"/>
                <a:cs typeface="Arial"/>
                <a:hlinkClick r:id="rId5"/>
              </a:rPr>
              <a:t>A</a:t>
            </a:r>
            <a:r>
              <a:rPr dirty="0" sz="1900" spc="-10" u="heavy">
                <a:solidFill>
                  <a:srgbClr val="0000FF"/>
                </a:solidFill>
                <a:latin typeface="Arial"/>
                <a:cs typeface="Arial"/>
                <a:hlinkClick r:id="rId5"/>
              </a:rPr>
              <a:t>TI</a:t>
            </a:r>
            <a:r>
              <a:rPr dirty="0" sz="1900" spc="-20" u="heavy">
                <a:solidFill>
                  <a:srgbClr val="0000FF"/>
                </a:solidFill>
                <a:latin typeface="Arial"/>
                <a:cs typeface="Arial"/>
                <a:hlinkClick r:id="rId5"/>
              </a:rPr>
              <a:t>S</a:t>
            </a:r>
            <a:r>
              <a:rPr dirty="0" sz="1900" spc="-10" u="heavy">
                <a:solidFill>
                  <a:srgbClr val="0000FF"/>
                </a:solidFill>
                <a:latin typeface="Arial"/>
                <a:cs typeface="Arial"/>
                <a:hlinkClick r:id="rId5"/>
              </a:rPr>
              <a:t>-</a:t>
            </a:r>
            <a:r>
              <a:rPr dirty="0" sz="1900" spc="-15" u="heavy">
                <a:solidFill>
                  <a:srgbClr val="0000FF"/>
                </a:solidFill>
                <a:latin typeface="Arial"/>
                <a:cs typeface="Arial"/>
                <a:hlinkClick r:id="rId5"/>
              </a:rPr>
              <a:t>0700005</a:t>
            </a:r>
            <a:r>
              <a:rPr dirty="0" sz="1900" spc="1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 </a:t>
            </a:r>
            <a:r>
              <a:rPr dirty="0" sz="1900" spc="-10">
                <a:latin typeface="Arial"/>
                <a:cs typeface="Arial"/>
              </a:rPr>
              <a:t>-</a:t>
            </a:r>
            <a:r>
              <a:rPr dirty="0" sz="190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defin</a:t>
            </a:r>
            <a:r>
              <a:rPr dirty="0" sz="1900" spc="-10">
                <a:latin typeface="Arial"/>
                <a:cs typeface="Arial"/>
              </a:rPr>
              <a:t>e</a:t>
            </a:r>
            <a:r>
              <a:rPr dirty="0" sz="1900" spc="-10">
                <a:latin typeface="Arial"/>
                <a:cs typeface="Arial"/>
              </a:rPr>
              <a:t>s</a:t>
            </a:r>
            <a:r>
              <a:rPr dirty="0" sz="1900" spc="-5">
                <a:latin typeface="Arial"/>
                <a:cs typeface="Arial"/>
              </a:rPr>
              <a:t> </a:t>
            </a:r>
            <a:r>
              <a:rPr dirty="0" sz="1900" spc="-15">
                <a:latin typeface="Arial"/>
                <a:cs typeface="Arial"/>
              </a:rPr>
              <a:t>an</a:t>
            </a:r>
            <a:r>
              <a:rPr dirty="0" sz="1900" spc="1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inte</a:t>
            </a:r>
            <a:r>
              <a:rPr dirty="0" sz="1900" spc="-5">
                <a:latin typeface="Arial"/>
                <a:cs typeface="Arial"/>
              </a:rPr>
              <a:t>r</a:t>
            </a:r>
            <a:r>
              <a:rPr dirty="0" sz="1900" spc="-10">
                <a:latin typeface="Arial"/>
                <a:cs typeface="Arial"/>
              </a:rPr>
              <a:t>face</a:t>
            </a:r>
            <a:r>
              <a:rPr dirty="0" sz="1900" spc="-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b</a:t>
            </a:r>
            <a:r>
              <a:rPr dirty="0" sz="1900" spc="-10">
                <a:latin typeface="Arial"/>
                <a:cs typeface="Arial"/>
              </a:rPr>
              <a:t>et</a:t>
            </a:r>
            <a:r>
              <a:rPr dirty="0" sz="1900" spc="-25">
                <a:latin typeface="Arial"/>
                <a:cs typeface="Arial"/>
              </a:rPr>
              <a:t>w</a:t>
            </a:r>
            <a:r>
              <a:rPr dirty="0" sz="1900" spc="-15">
                <a:latin typeface="Arial"/>
                <a:cs typeface="Arial"/>
              </a:rPr>
              <a:t>een</a:t>
            </a:r>
            <a:r>
              <a:rPr dirty="0" sz="1900" spc="-10">
                <a:latin typeface="Arial"/>
                <a:cs typeface="Arial"/>
              </a:rPr>
              <a:t> a</a:t>
            </a:r>
            <a:r>
              <a:rPr dirty="0" sz="1900" spc="-40">
                <a:latin typeface="Arial"/>
                <a:cs typeface="Arial"/>
              </a:rPr>
              <a:t> </a:t>
            </a:r>
            <a:r>
              <a:rPr dirty="0" sz="1900" spc="-229">
                <a:latin typeface="Arial"/>
                <a:cs typeface="Arial"/>
              </a:rPr>
              <a:t>T</a:t>
            </a:r>
            <a:r>
              <a:rPr dirty="0" sz="1900" spc="-10">
                <a:latin typeface="Arial"/>
                <a:cs typeface="Arial"/>
              </a:rPr>
              <a:t>eleco</a:t>
            </a:r>
            <a:r>
              <a:rPr dirty="0" sz="1900" spc="-15">
                <a:latin typeface="Arial"/>
                <a:cs typeface="Arial"/>
              </a:rPr>
              <a:t>m</a:t>
            </a:r>
            <a:r>
              <a:rPr dirty="0" sz="1900" spc="-10">
                <a:latin typeface="Arial"/>
                <a:cs typeface="Arial"/>
              </a:rPr>
              <a:t>munications</a:t>
            </a:r>
            <a:r>
              <a:rPr dirty="0" sz="1900" spc="1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Service</a:t>
            </a:r>
            <a:r>
              <a:rPr dirty="0" sz="1900" spc="1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Provider</a:t>
            </a:r>
            <a:r>
              <a:rPr dirty="0" sz="1900" spc="1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(</a:t>
            </a:r>
            <a:r>
              <a:rPr dirty="0" sz="1900" spc="-10">
                <a:latin typeface="Arial"/>
                <a:cs typeface="Arial"/>
              </a:rPr>
              <a:t>T</a:t>
            </a:r>
            <a:r>
              <a:rPr dirty="0" sz="1900" spc="-15">
                <a:latin typeface="Arial"/>
                <a:cs typeface="Arial"/>
              </a:rPr>
              <a:t>S</a:t>
            </a:r>
            <a:r>
              <a:rPr dirty="0" sz="1900" spc="-25">
                <a:latin typeface="Arial"/>
                <a:cs typeface="Arial"/>
              </a:rPr>
              <a:t>P</a:t>
            </a:r>
            <a:r>
              <a:rPr dirty="0" sz="1900" spc="-10">
                <a:latin typeface="Arial"/>
                <a:cs typeface="Arial"/>
              </a:rPr>
              <a:t>)</a:t>
            </a:r>
            <a:r>
              <a:rPr dirty="0" sz="1900" spc="-10">
                <a:latin typeface="Arial"/>
                <a:cs typeface="Arial"/>
              </a:rPr>
              <a:t> and</a:t>
            </a:r>
            <a:r>
              <a:rPr dirty="0" sz="1900">
                <a:latin typeface="Arial"/>
                <a:cs typeface="Arial"/>
              </a:rPr>
              <a:t> </a:t>
            </a:r>
            <a:r>
              <a:rPr dirty="0" sz="1900" spc="-15">
                <a:latin typeface="Arial"/>
                <a:cs typeface="Arial"/>
              </a:rPr>
              <a:t>an</a:t>
            </a:r>
            <a:r>
              <a:rPr dirty="0" sz="1900">
                <a:latin typeface="Arial"/>
                <a:cs typeface="Arial"/>
              </a:rPr>
              <a:t> </a:t>
            </a:r>
            <a:r>
              <a:rPr dirty="0" sz="1900" spc="-15">
                <a:latin typeface="Arial"/>
                <a:cs typeface="Arial"/>
              </a:rPr>
              <a:t>L</a:t>
            </a:r>
            <a:r>
              <a:rPr dirty="0" sz="1900" spc="-25">
                <a:latin typeface="Arial"/>
                <a:cs typeface="Arial"/>
              </a:rPr>
              <a:t>E</a:t>
            </a:r>
            <a:r>
              <a:rPr dirty="0" sz="1900" spc="-15">
                <a:latin typeface="Arial"/>
                <a:cs typeface="Arial"/>
              </a:rPr>
              <a:t>A</a:t>
            </a:r>
            <a:r>
              <a:rPr dirty="0" sz="1900" spc="-9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for</a:t>
            </a:r>
            <a:r>
              <a:rPr dirty="0" sz="190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reporting</a:t>
            </a:r>
            <a:r>
              <a:rPr dirty="0" sz="1900" spc="-1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of</a:t>
            </a:r>
            <a:r>
              <a:rPr dirty="0" sz="1900">
                <a:latin typeface="Arial"/>
                <a:cs typeface="Arial"/>
              </a:rPr>
              <a:t> </a:t>
            </a:r>
            <a:r>
              <a:rPr dirty="0" sz="1900" spc="-15">
                <a:latin typeface="Arial"/>
                <a:cs typeface="Arial"/>
              </a:rPr>
              <a:t>L</a:t>
            </a:r>
            <a:r>
              <a:rPr dirty="0" sz="1900" spc="-25">
                <a:latin typeface="Arial"/>
                <a:cs typeface="Arial"/>
              </a:rPr>
              <a:t>A</a:t>
            </a:r>
            <a:r>
              <a:rPr dirty="0" sz="1900" spc="-25">
                <a:latin typeface="Arial"/>
                <a:cs typeface="Arial"/>
              </a:rPr>
              <a:t>E</a:t>
            </a:r>
            <a:r>
              <a:rPr dirty="0" sz="1900" spc="-15">
                <a:latin typeface="Arial"/>
                <a:cs typeface="Arial"/>
              </a:rPr>
              <a:t>S</a:t>
            </a:r>
            <a:r>
              <a:rPr dirty="0" sz="1900" spc="1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for</a:t>
            </a:r>
            <a:r>
              <a:rPr dirty="0" sz="1900">
                <a:latin typeface="Arial"/>
                <a:cs typeface="Arial"/>
              </a:rPr>
              <a:t> </a:t>
            </a:r>
            <a:r>
              <a:rPr dirty="0" sz="1900" spc="-15">
                <a:latin typeface="Arial"/>
                <a:cs typeface="Arial"/>
              </a:rPr>
              <a:t>3GPP</a:t>
            </a:r>
            <a:r>
              <a:rPr dirty="0" sz="1900" spc="-10">
                <a:latin typeface="Arial"/>
                <a:cs typeface="Arial"/>
              </a:rPr>
              <a:t> IMS-based</a:t>
            </a:r>
            <a:r>
              <a:rPr dirty="0" sz="1900" spc="15">
                <a:latin typeface="Arial"/>
                <a:cs typeface="Arial"/>
              </a:rPr>
              <a:t> </a:t>
            </a:r>
            <a:r>
              <a:rPr dirty="0" sz="1900" spc="-130">
                <a:latin typeface="Arial"/>
                <a:cs typeface="Arial"/>
              </a:rPr>
              <a:t>V</a:t>
            </a:r>
            <a:r>
              <a:rPr dirty="0" sz="1900" spc="-10">
                <a:latin typeface="Arial"/>
                <a:cs typeface="Arial"/>
              </a:rPr>
              <a:t>oIP</a:t>
            </a:r>
            <a:r>
              <a:rPr dirty="0" sz="1900" spc="-30">
                <a:latin typeface="Arial"/>
                <a:cs typeface="Arial"/>
              </a:rPr>
              <a:t> </a:t>
            </a:r>
            <a:r>
              <a:rPr dirty="0" sz="1900" spc="-15">
                <a:latin typeface="Arial"/>
                <a:cs typeface="Arial"/>
              </a:rPr>
              <a:t>and</a:t>
            </a:r>
            <a:r>
              <a:rPr dirty="0" sz="190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other</a:t>
            </a:r>
            <a:r>
              <a:rPr dirty="0" sz="1900" spc="-5">
                <a:latin typeface="Arial"/>
                <a:cs typeface="Arial"/>
              </a:rPr>
              <a:t> </a:t>
            </a:r>
            <a:r>
              <a:rPr dirty="0" sz="1900" spc="-15">
                <a:latin typeface="Arial"/>
                <a:cs typeface="Arial"/>
              </a:rPr>
              <a:t>m</a:t>
            </a:r>
            <a:r>
              <a:rPr dirty="0" sz="1900" spc="-10">
                <a:latin typeface="Arial"/>
                <a:cs typeface="Arial"/>
              </a:rPr>
              <a:t>ultim</a:t>
            </a:r>
            <a:r>
              <a:rPr dirty="0" sz="1900" spc="-10">
                <a:latin typeface="Arial"/>
                <a:cs typeface="Arial"/>
              </a:rPr>
              <a:t>e</a:t>
            </a:r>
            <a:r>
              <a:rPr dirty="0" sz="1900" spc="-10">
                <a:latin typeface="Arial"/>
                <a:cs typeface="Arial"/>
              </a:rPr>
              <a:t>dia</a:t>
            </a:r>
            <a:r>
              <a:rPr dirty="0" sz="1900" spc="-10">
                <a:latin typeface="Arial"/>
                <a:cs typeface="Arial"/>
              </a:rPr>
              <a:t> services.</a:t>
            </a:r>
            <a:endParaRPr sz="1900">
              <a:latin typeface="Arial"/>
              <a:cs typeface="Arial"/>
            </a:endParaRPr>
          </a:p>
          <a:p>
            <a:pPr marL="184785" marR="88265" indent="-172085">
              <a:lnSpc>
                <a:spcPct val="86300"/>
              </a:lnSpc>
              <a:spcBef>
                <a:spcPts val="325"/>
              </a:spcBef>
              <a:buFont typeface="Arial"/>
              <a:buChar char="•"/>
              <a:tabLst>
                <a:tab pos="185420" algn="l"/>
              </a:tabLst>
            </a:pPr>
            <a:r>
              <a:rPr dirty="0" sz="1900" spc="-165" u="heavy">
                <a:solidFill>
                  <a:srgbClr val="0000FF"/>
                </a:solidFill>
                <a:latin typeface="Arial"/>
                <a:cs typeface="Arial"/>
                <a:hlinkClick r:id="rId6"/>
              </a:rPr>
              <a:t>A</a:t>
            </a:r>
            <a:r>
              <a:rPr dirty="0" sz="1900" spc="-10" u="heavy">
                <a:solidFill>
                  <a:srgbClr val="0000FF"/>
                </a:solidFill>
                <a:latin typeface="Arial"/>
                <a:cs typeface="Arial"/>
                <a:hlinkClick r:id="rId6"/>
              </a:rPr>
              <a:t>TI</a:t>
            </a:r>
            <a:r>
              <a:rPr dirty="0" sz="1900" spc="-20" u="heavy">
                <a:solidFill>
                  <a:srgbClr val="0000FF"/>
                </a:solidFill>
                <a:latin typeface="Arial"/>
                <a:cs typeface="Arial"/>
                <a:hlinkClick r:id="rId6"/>
              </a:rPr>
              <a:t>S</a:t>
            </a:r>
            <a:r>
              <a:rPr dirty="0" sz="1900" spc="-10" u="heavy">
                <a:solidFill>
                  <a:srgbClr val="0000FF"/>
                </a:solidFill>
                <a:latin typeface="Arial"/>
                <a:cs typeface="Arial"/>
                <a:hlinkClick r:id="rId6"/>
              </a:rPr>
              <a:t>-</a:t>
            </a:r>
            <a:r>
              <a:rPr dirty="0" sz="1900" spc="-15" u="heavy">
                <a:solidFill>
                  <a:srgbClr val="0000FF"/>
                </a:solidFill>
                <a:latin typeface="Arial"/>
                <a:cs typeface="Arial"/>
                <a:hlinkClick r:id="rId6"/>
              </a:rPr>
              <a:t>1000678</a:t>
            </a:r>
            <a:r>
              <a:rPr dirty="0" sz="1900" spc="1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 </a:t>
            </a:r>
            <a:r>
              <a:rPr dirty="0" sz="1900" spc="-10">
                <a:latin typeface="Arial"/>
                <a:cs typeface="Arial"/>
              </a:rPr>
              <a:t>-</a:t>
            </a:r>
            <a:r>
              <a:rPr dirty="0" sz="190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defin</a:t>
            </a:r>
            <a:r>
              <a:rPr dirty="0" sz="1900" spc="-10">
                <a:latin typeface="Arial"/>
                <a:cs typeface="Arial"/>
              </a:rPr>
              <a:t>e</a:t>
            </a:r>
            <a:r>
              <a:rPr dirty="0" sz="1900" spc="-10">
                <a:latin typeface="Arial"/>
                <a:cs typeface="Arial"/>
              </a:rPr>
              <a:t>s</a:t>
            </a:r>
            <a:r>
              <a:rPr dirty="0" sz="1900" spc="-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the</a:t>
            </a:r>
            <a:r>
              <a:rPr dirty="0" sz="1900" spc="1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inte</a:t>
            </a:r>
            <a:r>
              <a:rPr dirty="0" sz="1900" spc="-5">
                <a:latin typeface="Arial"/>
                <a:cs typeface="Arial"/>
              </a:rPr>
              <a:t>r</a:t>
            </a:r>
            <a:r>
              <a:rPr dirty="0" sz="1900" spc="-10">
                <a:latin typeface="Arial"/>
                <a:cs typeface="Arial"/>
              </a:rPr>
              <a:t>faces</a:t>
            </a:r>
            <a:r>
              <a:rPr dirty="0" sz="1900" spc="-10">
                <a:latin typeface="Arial"/>
                <a:cs typeface="Arial"/>
              </a:rPr>
              <a:t> bet</a:t>
            </a:r>
            <a:r>
              <a:rPr dirty="0" sz="1900" spc="-25">
                <a:latin typeface="Arial"/>
                <a:cs typeface="Arial"/>
              </a:rPr>
              <a:t>w</a:t>
            </a:r>
            <a:r>
              <a:rPr dirty="0" sz="1900" spc="-15">
                <a:latin typeface="Arial"/>
                <a:cs typeface="Arial"/>
              </a:rPr>
              <a:t>een</a:t>
            </a:r>
            <a:r>
              <a:rPr dirty="0" sz="1900" spc="25">
                <a:latin typeface="Arial"/>
                <a:cs typeface="Arial"/>
              </a:rPr>
              <a:t> </a:t>
            </a:r>
            <a:r>
              <a:rPr dirty="0" sz="1900" spc="-15">
                <a:latin typeface="Arial"/>
                <a:cs typeface="Arial"/>
              </a:rPr>
              <a:t>a</a:t>
            </a:r>
            <a:r>
              <a:rPr dirty="0" sz="1900" spc="-40">
                <a:latin typeface="Arial"/>
                <a:cs typeface="Arial"/>
              </a:rPr>
              <a:t> </a:t>
            </a:r>
            <a:r>
              <a:rPr dirty="0" sz="1900" spc="-15">
                <a:latin typeface="Arial"/>
                <a:cs typeface="Arial"/>
              </a:rPr>
              <a:t>TSP</a:t>
            </a:r>
            <a:r>
              <a:rPr dirty="0" sz="1900" spc="-30">
                <a:latin typeface="Arial"/>
                <a:cs typeface="Arial"/>
              </a:rPr>
              <a:t> </a:t>
            </a:r>
            <a:r>
              <a:rPr dirty="0" sz="1900" spc="-15">
                <a:latin typeface="Arial"/>
                <a:cs typeface="Arial"/>
              </a:rPr>
              <a:t>and</a:t>
            </a:r>
            <a:r>
              <a:rPr dirty="0" sz="1900">
                <a:latin typeface="Arial"/>
                <a:cs typeface="Arial"/>
              </a:rPr>
              <a:t> </a:t>
            </a:r>
            <a:r>
              <a:rPr dirty="0" sz="1900" spc="-15">
                <a:latin typeface="Arial"/>
                <a:cs typeface="Arial"/>
              </a:rPr>
              <a:t>an</a:t>
            </a:r>
            <a:r>
              <a:rPr dirty="0" sz="1900" spc="-5">
                <a:latin typeface="Arial"/>
                <a:cs typeface="Arial"/>
              </a:rPr>
              <a:t> </a:t>
            </a:r>
            <a:r>
              <a:rPr dirty="0" sz="1900" spc="-15">
                <a:latin typeface="Arial"/>
                <a:cs typeface="Arial"/>
              </a:rPr>
              <a:t>LEA</a:t>
            </a:r>
            <a:r>
              <a:rPr dirty="0" sz="1900" spc="-10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to</a:t>
            </a:r>
            <a:r>
              <a:rPr dirty="0" sz="1900" spc="-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assist</a:t>
            </a:r>
            <a:r>
              <a:rPr dirty="0" sz="190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the</a:t>
            </a:r>
            <a:r>
              <a:rPr dirty="0" sz="1900" spc="-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L</a:t>
            </a:r>
            <a:r>
              <a:rPr dirty="0" sz="1900" spc="-15">
                <a:latin typeface="Arial"/>
                <a:cs typeface="Arial"/>
              </a:rPr>
              <a:t>EA</a:t>
            </a:r>
            <a:r>
              <a:rPr dirty="0" sz="1900" spc="-10">
                <a:latin typeface="Arial"/>
                <a:cs typeface="Arial"/>
              </a:rPr>
              <a:t> in</a:t>
            </a:r>
            <a:r>
              <a:rPr dirty="0" sz="1900" spc="-5">
                <a:latin typeface="Arial"/>
                <a:cs typeface="Arial"/>
              </a:rPr>
              <a:t> </a:t>
            </a:r>
            <a:r>
              <a:rPr dirty="0" sz="1900" spc="-15">
                <a:latin typeface="Arial"/>
                <a:cs typeface="Arial"/>
              </a:rPr>
              <a:t>con</a:t>
            </a:r>
            <a:r>
              <a:rPr dirty="0" sz="1900" spc="-10">
                <a:latin typeface="Arial"/>
                <a:cs typeface="Arial"/>
              </a:rPr>
              <a:t>d</a:t>
            </a:r>
            <a:r>
              <a:rPr dirty="0" sz="1900" spc="-10">
                <a:latin typeface="Arial"/>
                <a:cs typeface="Arial"/>
              </a:rPr>
              <a:t>ucting</a:t>
            </a:r>
            <a:r>
              <a:rPr dirty="0" sz="1900" spc="15">
                <a:latin typeface="Arial"/>
                <a:cs typeface="Arial"/>
              </a:rPr>
              <a:t> </a:t>
            </a:r>
            <a:r>
              <a:rPr dirty="0" sz="1900" spc="-15">
                <a:latin typeface="Arial"/>
                <a:cs typeface="Arial"/>
              </a:rPr>
              <a:t>LA</a:t>
            </a:r>
            <a:r>
              <a:rPr dirty="0" sz="1900" spc="-25">
                <a:latin typeface="Arial"/>
                <a:cs typeface="Arial"/>
              </a:rPr>
              <a:t>E</a:t>
            </a:r>
            <a:r>
              <a:rPr dirty="0" sz="1900" spc="-15">
                <a:latin typeface="Arial"/>
                <a:cs typeface="Arial"/>
              </a:rPr>
              <a:t>S</a:t>
            </a:r>
            <a:r>
              <a:rPr dirty="0" sz="1900" spc="1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for</a:t>
            </a:r>
            <a:r>
              <a:rPr dirty="0" sz="1900">
                <a:latin typeface="Arial"/>
                <a:cs typeface="Arial"/>
              </a:rPr>
              <a:t> </a:t>
            </a:r>
            <a:r>
              <a:rPr dirty="0" sz="1900" spc="-130">
                <a:latin typeface="Arial"/>
                <a:cs typeface="Arial"/>
              </a:rPr>
              <a:t>V</a:t>
            </a:r>
            <a:r>
              <a:rPr dirty="0" sz="1900" spc="-10">
                <a:latin typeface="Arial"/>
                <a:cs typeface="Arial"/>
              </a:rPr>
              <a:t>oice</a:t>
            </a:r>
            <a:r>
              <a:rPr dirty="0" sz="1900" spc="1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over</a:t>
            </a:r>
            <a:r>
              <a:rPr dirty="0" sz="190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Packet</a:t>
            </a:r>
            <a:r>
              <a:rPr dirty="0" sz="1900" spc="-10">
                <a:latin typeface="Arial"/>
                <a:cs typeface="Arial"/>
              </a:rPr>
              <a:t> technologies</a:t>
            </a:r>
            <a:r>
              <a:rPr dirty="0" sz="1900" spc="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in</a:t>
            </a:r>
            <a:r>
              <a:rPr dirty="0" sz="1900" spc="-5">
                <a:latin typeface="Arial"/>
                <a:cs typeface="Arial"/>
              </a:rPr>
              <a:t> </a:t>
            </a:r>
            <a:r>
              <a:rPr dirty="0" sz="1900" spc="-35">
                <a:latin typeface="Arial"/>
                <a:cs typeface="Arial"/>
              </a:rPr>
              <a:t>w</a:t>
            </a:r>
            <a:r>
              <a:rPr dirty="0" sz="1900" spc="-10">
                <a:latin typeface="Arial"/>
                <a:cs typeface="Arial"/>
              </a:rPr>
              <a:t>ireline</a:t>
            </a:r>
            <a:r>
              <a:rPr dirty="0" sz="1900" spc="2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net</a:t>
            </a:r>
            <a:r>
              <a:rPr dirty="0" sz="1900" spc="-30">
                <a:latin typeface="Arial"/>
                <a:cs typeface="Arial"/>
              </a:rPr>
              <a:t>w</a:t>
            </a:r>
            <a:r>
              <a:rPr dirty="0" sz="1900" spc="-10">
                <a:latin typeface="Arial"/>
                <a:cs typeface="Arial"/>
              </a:rPr>
              <a:t>orks.</a:t>
            </a:r>
            <a:endParaRPr sz="19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7200" y="1221613"/>
            <a:ext cx="3088005" cy="4863465"/>
          </a:xfrm>
          <a:custGeom>
            <a:avLst/>
            <a:gdLst/>
            <a:ahLst/>
            <a:cxnLst/>
            <a:rect l="l" t="t" r="r" b="b"/>
            <a:pathLst>
              <a:path w="3088004" h="4863465">
                <a:moveTo>
                  <a:pt x="2573274" y="0"/>
                </a:moveTo>
                <a:lnTo>
                  <a:pt x="514667" y="0"/>
                </a:lnTo>
                <a:lnTo>
                  <a:pt x="472457" y="1705"/>
                </a:lnTo>
                <a:lnTo>
                  <a:pt x="431186" y="6734"/>
                </a:lnTo>
                <a:lnTo>
                  <a:pt x="390988" y="14954"/>
                </a:lnTo>
                <a:lnTo>
                  <a:pt x="351994" y="26233"/>
                </a:lnTo>
                <a:lnTo>
                  <a:pt x="314337" y="40437"/>
                </a:lnTo>
                <a:lnTo>
                  <a:pt x="278150" y="57435"/>
                </a:lnTo>
                <a:lnTo>
                  <a:pt x="243564" y="77095"/>
                </a:lnTo>
                <a:lnTo>
                  <a:pt x="210713" y="99283"/>
                </a:lnTo>
                <a:lnTo>
                  <a:pt x="179729" y="123868"/>
                </a:lnTo>
                <a:lnTo>
                  <a:pt x="150744" y="150717"/>
                </a:lnTo>
                <a:lnTo>
                  <a:pt x="123891" y="179697"/>
                </a:lnTo>
                <a:lnTo>
                  <a:pt x="99302" y="210677"/>
                </a:lnTo>
                <a:lnTo>
                  <a:pt x="77110" y="243524"/>
                </a:lnTo>
                <a:lnTo>
                  <a:pt x="57447" y="278105"/>
                </a:lnTo>
                <a:lnTo>
                  <a:pt x="40445" y="314289"/>
                </a:lnTo>
                <a:lnTo>
                  <a:pt x="26238" y="351942"/>
                </a:lnTo>
                <a:lnTo>
                  <a:pt x="14957" y="390932"/>
                </a:lnTo>
                <a:lnTo>
                  <a:pt x="6736" y="431128"/>
                </a:lnTo>
                <a:lnTo>
                  <a:pt x="1706" y="472396"/>
                </a:lnTo>
                <a:lnTo>
                  <a:pt x="0" y="514603"/>
                </a:lnTo>
                <a:lnTo>
                  <a:pt x="0" y="4348226"/>
                </a:lnTo>
                <a:lnTo>
                  <a:pt x="1706" y="4390439"/>
                </a:lnTo>
                <a:lnTo>
                  <a:pt x="6736" y="4431713"/>
                </a:lnTo>
                <a:lnTo>
                  <a:pt x="14957" y="4471914"/>
                </a:lnTo>
                <a:lnTo>
                  <a:pt x="26238" y="4510910"/>
                </a:lnTo>
                <a:lnTo>
                  <a:pt x="40445" y="4548568"/>
                </a:lnTo>
                <a:lnTo>
                  <a:pt x="57447" y="4584757"/>
                </a:lnTo>
                <a:lnTo>
                  <a:pt x="77110" y="4619343"/>
                </a:lnTo>
                <a:lnTo>
                  <a:pt x="99302" y="4652195"/>
                </a:lnTo>
                <a:lnTo>
                  <a:pt x="123891" y="4683180"/>
                </a:lnTo>
                <a:lnTo>
                  <a:pt x="150744" y="4712165"/>
                </a:lnTo>
                <a:lnTo>
                  <a:pt x="179729" y="4739018"/>
                </a:lnTo>
                <a:lnTo>
                  <a:pt x="210713" y="4763606"/>
                </a:lnTo>
                <a:lnTo>
                  <a:pt x="243564" y="4785798"/>
                </a:lnTo>
                <a:lnTo>
                  <a:pt x="278150" y="4805461"/>
                </a:lnTo>
                <a:lnTo>
                  <a:pt x="314337" y="4822462"/>
                </a:lnTo>
                <a:lnTo>
                  <a:pt x="351994" y="4836668"/>
                </a:lnTo>
                <a:lnTo>
                  <a:pt x="390988" y="4847949"/>
                </a:lnTo>
                <a:lnTo>
                  <a:pt x="431186" y="4856170"/>
                </a:lnTo>
                <a:lnTo>
                  <a:pt x="472457" y="4861200"/>
                </a:lnTo>
                <a:lnTo>
                  <a:pt x="514667" y="4862906"/>
                </a:lnTo>
                <a:lnTo>
                  <a:pt x="2573274" y="4862906"/>
                </a:lnTo>
                <a:lnTo>
                  <a:pt x="2615481" y="4861200"/>
                </a:lnTo>
                <a:lnTo>
                  <a:pt x="2656749" y="4856170"/>
                </a:lnTo>
                <a:lnTo>
                  <a:pt x="2696945" y="4847949"/>
                </a:lnTo>
                <a:lnTo>
                  <a:pt x="2735935" y="4836668"/>
                </a:lnTo>
                <a:lnTo>
                  <a:pt x="2773588" y="4822462"/>
                </a:lnTo>
                <a:lnTo>
                  <a:pt x="2809772" y="4805461"/>
                </a:lnTo>
                <a:lnTo>
                  <a:pt x="2844353" y="4785798"/>
                </a:lnTo>
                <a:lnTo>
                  <a:pt x="2877200" y="4763606"/>
                </a:lnTo>
                <a:lnTo>
                  <a:pt x="2908180" y="4739018"/>
                </a:lnTo>
                <a:lnTo>
                  <a:pt x="2937160" y="4712165"/>
                </a:lnTo>
                <a:lnTo>
                  <a:pt x="2964009" y="4683180"/>
                </a:lnTo>
                <a:lnTo>
                  <a:pt x="2988594" y="4652195"/>
                </a:lnTo>
                <a:lnTo>
                  <a:pt x="3010782" y="4619343"/>
                </a:lnTo>
                <a:lnTo>
                  <a:pt x="3030442" y="4584757"/>
                </a:lnTo>
                <a:lnTo>
                  <a:pt x="3047440" y="4548568"/>
                </a:lnTo>
                <a:lnTo>
                  <a:pt x="3061644" y="4510910"/>
                </a:lnTo>
                <a:lnTo>
                  <a:pt x="3072923" y="4471914"/>
                </a:lnTo>
                <a:lnTo>
                  <a:pt x="3081143" y="4431713"/>
                </a:lnTo>
                <a:lnTo>
                  <a:pt x="3086172" y="4390439"/>
                </a:lnTo>
                <a:lnTo>
                  <a:pt x="3087878" y="4348226"/>
                </a:lnTo>
                <a:lnTo>
                  <a:pt x="3087878" y="514603"/>
                </a:lnTo>
                <a:lnTo>
                  <a:pt x="3086172" y="472396"/>
                </a:lnTo>
                <a:lnTo>
                  <a:pt x="3081143" y="431128"/>
                </a:lnTo>
                <a:lnTo>
                  <a:pt x="3072923" y="390932"/>
                </a:lnTo>
                <a:lnTo>
                  <a:pt x="3061644" y="351942"/>
                </a:lnTo>
                <a:lnTo>
                  <a:pt x="3047440" y="314289"/>
                </a:lnTo>
                <a:lnTo>
                  <a:pt x="3030442" y="278105"/>
                </a:lnTo>
                <a:lnTo>
                  <a:pt x="3010782" y="243524"/>
                </a:lnTo>
                <a:lnTo>
                  <a:pt x="2988594" y="210677"/>
                </a:lnTo>
                <a:lnTo>
                  <a:pt x="2964009" y="179697"/>
                </a:lnTo>
                <a:lnTo>
                  <a:pt x="2937160" y="150717"/>
                </a:lnTo>
                <a:lnTo>
                  <a:pt x="2908180" y="123868"/>
                </a:lnTo>
                <a:lnTo>
                  <a:pt x="2877200" y="99283"/>
                </a:lnTo>
                <a:lnTo>
                  <a:pt x="2844353" y="77095"/>
                </a:lnTo>
                <a:lnTo>
                  <a:pt x="2809772" y="57435"/>
                </a:lnTo>
                <a:lnTo>
                  <a:pt x="2773588" y="40437"/>
                </a:lnTo>
                <a:lnTo>
                  <a:pt x="2735935" y="26233"/>
                </a:lnTo>
                <a:lnTo>
                  <a:pt x="2696945" y="14954"/>
                </a:lnTo>
                <a:lnTo>
                  <a:pt x="2656749" y="6734"/>
                </a:lnTo>
                <a:lnTo>
                  <a:pt x="2615481" y="1705"/>
                </a:lnTo>
                <a:lnTo>
                  <a:pt x="2573274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7200" y="1221613"/>
            <a:ext cx="3088005" cy="4863465"/>
          </a:xfrm>
          <a:custGeom>
            <a:avLst/>
            <a:gdLst/>
            <a:ahLst/>
            <a:cxnLst/>
            <a:rect l="l" t="t" r="r" b="b"/>
            <a:pathLst>
              <a:path w="3088004" h="4863465">
                <a:moveTo>
                  <a:pt x="0" y="514603"/>
                </a:moveTo>
                <a:lnTo>
                  <a:pt x="1706" y="472396"/>
                </a:lnTo>
                <a:lnTo>
                  <a:pt x="6736" y="431128"/>
                </a:lnTo>
                <a:lnTo>
                  <a:pt x="14957" y="390932"/>
                </a:lnTo>
                <a:lnTo>
                  <a:pt x="26238" y="351942"/>
                </a:lnTo>
                <a:lnTo>
                  <a:pt x="40445" y="314289"/>
                </a:lnTo>
                <a:lnTo>
                  <a:pt x="57447" y="278105"/>
                </a:lnTo>
                <a:lnTo>
                  <a:pt x="77110" y="243524"/>
                </a:lnTo>
                <a:lnTo>
                  <a:pt x="99302" y="210677"/>
                </a:lnTo>
                <a:lnTo>
                  <a:pt x="123891" y="179697"/>
                </a:lnTo>
                <a:lnTo>
                  <a:pt x="150744" y="150717"/>
                </a:lnTo>
                <a:lnTo>
                  <a:pt x="179729" y="123868"/>
                </a:lnTo>
                <a:lnTo>
                  <a:pt x="210713" y="99283"/>
                </a:lnTo>
                <a:lnTo>
                  <a:pt x="243564" y="77095"/>
                </a:lnTo>
                <a:lnTo>
                  <a:pt x="278150" y="57435"/>
                </a:lnTo>
                <a:lnTo>
                  <a:pt x="314337" y="40437"/>
                </a:lnTo>
                <a:lnTo>
                  <a:pt x="351994" y="26233"/>
                </a:lnTo>
                <a:lnTo>
                  <a:pt x="390988" y="14954"/>
                </a:lnTo>
                <a:lnTo>
                  <a:pt x="431186" y="6734"/>
                </a:lnTo>
                <a:lnTo>
                  <a:pt x="472457" y="1705"/>
                </a:lnTo>
                <a:lnTo>
                  <a:pt x="514667" y="0"/>
                </a:lnTo>
                <a:lnTo>
                  <a:pt x="2573274" y="0"/>
                </a:lnTo>
                <a:lnTo>
                  <a:pt x="2615481" y="1705"/>
                </a:lnTo>
                <a:lnTo>
                  <a:pt x="2656749" y="6734"/>
                </a:lnTo>
                <a:lnTo>
                  <a:pt x="2696945" y="14954"/>
                </a:lnTo>
                <a:lnTo>
                  <a:pt x="2735935" y="26233"/>
                </a:lnTo>
                <a:lnTo>
                  <a:pt x="2773588" y="40437"/>
                </a:lnTo>
                <a:lnTo>
                  <a:pt x="2809772" y="57435"/>
                </a:lnTo>
                <a:lnTo>
                  <a:pt x="2844353" y="77095"/>
                </a:lnTo>
                <a:lnTo>
                  <a:pt x="2877200" y="99283"/>
                </a:lnTo>
                <a:lnTo>
                  <a:pt x="2908180" y="123868"/>
                </a:lnTo>
                <a:lnTo>
                  <a:pt x="2937160" y="150717"/>
                </a:lnTo>
                <a:lnTo>
                  <a:pt x="2964009" y="179697"/>
                </a:lnTo>
                <a:lnTo>
                  <a:pt x="2988594" y="210677"/>
                </a:lnTo>
                <a:lnTo>
                  <a:pt x="3010782" y="243524"/>
                </a:lnTo>
                <a:lnTo>
                  <a:pt x="3030442" y="278105"/>
                </a:lnTo>
                <a:lnTo>
                  <a:pt x="3047440" y="314289"/>
                </a:lnTo>
                <a:lnTo>
                  <a:pt x="3061644" y="351942"/>
                </a:lnTo>
                <a:lnTo>
                  <a:pt x="3072923" y="390932"/>
                </a:lnTo>
                <a:lnTo>
                  <a:pt x="3081143" y="431128"/>
                </a:lnTo>
                <a:lnTo>
                  <a:pt x="3086172" y="472396"/>
                </a:lnTo>
                <a:lnTo>
                  <a:pt x="3087878" y="514603"/>
                </a:lnTo>
                <a:lnTo>
                  <a:pt x="3087878" y="4348226"/>
                </a:lnTo>
                <a:lnTo>
                  <a:pt x="3086172" y="4390439"/>
                </a:lnTo>
                <a:lnTo>
                  <a:pt x="3081143" y="4431713"/>
                </a:lnTo>
                <a:lnTo>
                  <a:pt x="3072923" y="4471914"/>
                </a:lnTo>
                <a:lnTo>
                  <a:pt x="3061644" y="4510910"/>
                </a:lnTo>
                <a:lnTo>
                  <a:pt x="3047440" y="4548568"/>
                </a:lnTo>
                <a:lnTo>
                  <a:pt x="3030442" y="4584757"/>
                </a:lnTo>
                <a:lnTo>
                  <a:pt x="3010782" y="4619343"/>
                </a:lnTo>
                <a:lnTo>
                  <a:pt x="2988594" y="4652195"/>
                </a:lnTo>
                <a:lnTo>
                  <a:pt x="2964009" y="4683180"/>
                </a:lnTo>
                <a:lnTo>
                  <a:pt x="2937160" y="4712165"/>
                </a:lnTo>
                <a:lnTo>
                  <a:pt x="2908180" y="4739018"/>
                </a:lnTo>
                <a:lnTo>
                  <a:pt x="2877200" y="4763606"/>
                </a:lnTo>
                <a:lnTo>
                  <a:pt x="2844353" y="4785798"/>
                </a:lnTo>
                <a:lnTo>
                  <a:pt x="2809772" y="4805461"/>
                </a:lnTo>
                <a:lnTo>
                  <a:pt x="2773588" y="4822462"/>
                </a:lnTo>
                <a:lnTo>
                  <a:pt x="2735935" y="4836668"/>
                </a:lnTo>
                <a:lnTo>
                  <a:pt x="2696945" y="4847949"/>
                </a:lnTo>
                <a:lnTo>
                  <a:pt x="2656749" y="4856170"/>
                </a:lnTo>
                <a:lnTo>
                  <a:pt x="2615481" y="4861200"/>
                </a:lnTo>
                <a:lnTo>
                  <a:pt x="2573274" y="4862906"/>
                </a:lnTo>
                <a:lnTo>
                  <a:pt x="514667" y="4862906"/>
                </a:lnTo>
                <a:lnTo>
                  <a:pt x="472457" y="4861200"/>
                </a:lnTo>
                <a:lnTo>
                  <a:pt x="431186" y="4856170"/>
                </a:lnTo>
                <a:lnTo>
                  <a:pt x="390988" y="4847949"/>
                </a:lnTo>
                <a:lnTo>
                  <a:pt x="351994" y="4836668"/>
                </a:lnTo>
                <a:lnTo>
                  <a:pt x="314337" y="4822462"/>
                </a:lnTo>
                <a:lnTo>
                  <a:pt x="278150" y="4805461"/>
                </a:lnTo>
                <a:lnTo>
                  <a:pt x="243564" y="4785798"/>
                </a:lnTo>
                <a:lnTo>
                  <a:pt x="210713" y="4763606"/>
                </a:lnTo>
                <a:lnTo>
                  <a:pt x="179729" y="4739018"/>
                </a:lnTo>
                <a:lnTo>
                  <a:pt x="150744" y="4712165"/>
                </a:lnTo>
                <a:lnTo>
                  <a:pt x="123891" y="4683180"/>
                </a:lnTo>
                <a:lnTo>
                  <a:pt x="99302" y="4652195"/>
                </a:lnTo>
                <a:lnTo>
                  <a:pt x="77110" y="4619343"/>
                </a:lnTo>
                <a:lnTo>
                  <a:pt x="57447" y="4584757"/>
                </a:lnTo>
                <a:lnTo>
                  <a:pt x="40445" y="4548568"/>
                </a:lnTo>
                <a:lnTo>
                  <a:pt x="26238" y="4510910"/>
                </a:lnTo>
                <a:lnTo>
                  <a:pt x="14957" y="4471914"/>
                </a:lnTo>
                <a:lnTo>
                  <a:pt x="6736" y="4431713"/>
                </a:lnTo>
                <a:lnTo>
                  <a:pt x="1706" y="4390439"/>
                </a:lnTo>
                <a:lnTo>
                  <a:pt x="0" y="4348226"/>
                </a:lnTo>
                <a:lnTo>
                  <a:pt x="0" y="514603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709676" y="1279556"/>
            <a:ext cx="2583815" cy="4746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2680"/>
              </a:lnSpc>
            </a:pPr>
            <a:r>
              <a:rPr dirty="0" sz="2400" b="1">
                <a:solidFill>
                  <a:srgbClr val="FFFFFF"/>
                </a:solidFill>
                <a:latin typeface="Arial"/>
                <a:cs typeface="Arial"/>
              </a:rPr>
              <a:t>PT</a:t>
            </a:r>
            <a:r>
              <a:rPr dirty="0" sz="2400" spc="-15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400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2400" spc="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dirty="0" sz="2400" b="1">
                <a:solidFill>
                  <a:srgbClr val="FFFFFF"/>
                </a:solidFill>
                <a:latin typeface="Arial"/>
                <a:cs typeface="Arial"/>
              </a:rPr>
              <a:t>WTSC</a:t>
            </a:r>
            <a:endParaRPr sz="2400">
              <a:latin typeface="Arial"/>
              <a:cs typeface="Arial"/>
            </a:endParaRPr>
          </a:p>
          <a:p>
            <a:pPr algn="ctr" marL="12065" marR="5080" indent="-1270">
              <a:lnSpc>
                <a:spcPct val="86200"/>
              </a:lnSpc>
              <a:spcBef>
                <a:spcPts val="200"/>
              </a:spcBef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dev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rel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ne,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 w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rel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ss, and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 broad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 standards, w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ich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 al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ow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service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 provid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rs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to meet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 regu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atory LI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nd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 C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un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catio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 Ass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stance</a:t>
            </a:r>
            <a:r>
              <a:rPr dirty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for Law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 E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force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ent</a:t>
            </a:r>
            <a:r>
              <a:rPr dirty="0" sz="2400" spc="-1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Act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 (C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A)</a:t>
            </a:r>
            <a:endParaRPr sz="2400">
              <a:latin typeface="Arial"/>
              <a:cs typeface="Arial"/>
            </a:endParaRPr>
          </a:p>
          <a:p>
            <a:pPr algn="ctr" marL="358140" marR="354330">
              <a:lnSpc>
                <a:spcPts val="2480"/>
              </a:lnSpc>
              <a:spcBef>
                <a:spcPts val="20"/>
              </a:spcBef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requ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rements.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 D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verab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 i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cl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de: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-10"/>
              <a:t>NP</a:t>
            </a:r>
            <a:r>
              <a:rPr dirty="0" spc="-20"/>
              <a:t>S</a:t>
            </a:r>
            <a:r>
              <a:rPr dirty="0" spc="-35"/>
              <a:t>T</a:t>
            </a:r>
            <a:r>
              <a:rPr dirty="0" spc="-10"/>
              <a:t>C</a:t>
            </a:r>
            <a:r>
              <a:rPr dirty="0" spc="10"/>
              <a:t> </a:t>
            </a:r>
            <a:r>
              <a:rPr dirty="0" spc="-10"/>
              <a:t>Me</a:t>
            </a:r>
            <a:r>
              <a:rPr dirty="0" spc="-20"/>
              <a:t>e</a:t>
            </a:r>
            <a:r>
              <a:rPr dirty="0" spc="-5"/>
              <a:t>ti</a:t>
            </a:r>
            <a:r>
              <a:rPr dirty="0" spc="-5"/>
              <a:t>n</a:t>
            </a:r>
            <a:r>
              <a:rPr dirty="0" spc="-10"/>
              <a:t>g</a:t>
            </a:r>
            <a:r>
              <a:rPr dirty="0" spc="-10"/>
              <a:t> No</a:t>
            </a:r>
            <a:r>
              <a:rPr dirty="0" spc="-25"/>
              <a:t>v</a:t>
            </a:r>
            <a:r>
              <a:rPr dirty="0" spc="-10"/>
              <a:t>ember</a:t>
            </a:r>
            <a:r>
              <a:rPr dirty="0" spc="15"/>
              <a:t> </a:t>
            </a:r>
            <a:r>
              <a:rPr dirty="0" spc="-10"/>
              <a:t>1</a:t>
            </a:r>
            <a:r>
              <a:rPr dirty="0" spc="-5"/>
              <a:t>3</a:t>
            </a:r>
            <a:r>
              <a:rPr dirty="0" spc="-5"/>
              <a:t>-1</a:t>
            </a:r>
            <a:r>
              <a:rPr dirty="0" spc="-5"/>
              <a:t>4</a:t>
            </a:r>
            <a:r>
              <a:rPr dirty="0" spc="-5"/>
              <a:t>,</a:t>
            </a:r>
            <a:r>
              <a:rPr dirty="0" spc="15"/>
              <a:t> </a:t>
            </a:r>
            <a:r>
              <a:rPr dirty="0" spc="-10"/>
              <a:t>2</a:t>
            </a:r>
            <a:r>
              <a:rPr dirty="0" spc="-5"/>
              <a:t>0</a:t>
            </a:r>
            <a:r>
              <a:rPr dirty="0" spc="-10"/>
              <a:t>14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10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6140484"/>
            <a:ext cx="9144000" cy="717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78939" marR="5597525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ATIS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Board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f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Direct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r</a:t>
            </a:r>
            <a:r>
              <a:rPr dirty="0" sz="1100" spc="-15">
                <a:latin typeface="Calibri"/>
                <a:cs typeface="Calibri"/>
              </a:rPr>
              <a:t>s</a:t>
            </a:r>
            <a:r>
              <a:rPr dirty="0" sz="1100">
                <a:latin typeface="Calibri"/>
                <a:cs typeface="Calibri"/>
              </a:rPr>
              <a:t>’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Meeti</a:t>
            </a:r>
            <a:r>
              <a:rPr dirty="0" sz="1100" spc="-5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g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Oc</a:t>
            </a:r>
            <a:r>
              <a:rPr dirty="0" sz="1100">
                <a:latin typeface="Calibri"/>
                <a:cs typeface="Calibri"/>
              </a:rPr>
              <a:t>t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5">
                <a:latin typeface="Calibri"/>
                <a:cs typeface="Calibri"/>
              </a:rPr>
              <a:t>b</a:t>
            </a:r>
            <a:r>
              <a:rPr dirty="0" sz="1100">
                <a:latin typeface="Calibri"/>
                <a:cs typeface="Calibri"/>
              </a:rPr>
              <a:t>er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20,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2011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140484"/>
            <a:ext cx="9144000" cy="7175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4535" y="6272042"/>
            <a:ext cx="1273937" cy="4848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985884" y="6150071"/>
            <a:ext cx="158115" cy="708025"/>
          </a:xfrm>
          <a:custGeom>
            <a:avLst/>
            <a:gdLst/>
            <a:ahLst/>
            <a:cxnLst/>
            <a:rect l="l" t="t" r="r" b="b"/>
            <a:pathLst>
              <a:path w="158115" h="708025">
                <a:moveTo>
                  <a:pt x="158114" y="0"/>
                </a:moveTo>
                <a:lnTo>
                  <a:pt x="0" y="0"/>
                </a:lnTo>
                <a:lnTo>
                  <a:pt x="0" y="707925"/>
                </a:lnTo>
                <a:lnTo>
                  <a:pt x="158114" y="707925"/>
                </a:lnTo>
                <a:lnTo>
                  <a:pt x="158114" y="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6136424"/>
            <a:ext cx="9144000" cy="1905"/>
          </a:xfrm>
          <a:custGeom>
            <a:avLst/>
            <a:gdLst/>
            <a:ahLst/>
            <a:cxnLst/>
            <a:rect l="l" t="t" r="r" b="b"/>
            <a:pathLst>
              <a:path w="9144000" h="1904">
                <a:moveTo>
                  <a:pt x="9144000" y="1587"/>
                </a:moveTo>
                <a:lnTo>
                  <a:pt x="0" y="0"/>
                </a:lnTo>
              </a:path>
            </a:pathLst>
          </a:custGeom>
          <a:ln w="6350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87679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Conta</a:t>
            </a:r>
            <a:r>
              <a:rPr dirty="0" spc="-10"/>
              <a:t>c</a:t>
            </a:r>
            <a:r>
              <a:rPr dirty="0"/>
              <a:t>t</a:t>
            </a:r>
          </a:p>
        </p:txBody>
      </p:sp>
      <p:sp>
        <p:nvSpPr>
          <p:cNvPr id="8" name="object 8"/>
          <p:cNvSpPr/>
          <p:nvPr/>
        </p:nvSpPr>
        <p:spPr>
          <a:xfrm>
            <a:off x="457200" y="1202308"/>
            <a:ext cx="2423795" cy="4848225"/>
          </a:xfrm>
          <a:custGeom>
            <a:avLst/>
            <a:gdLst/>
            <a:ahLst/>
            <a:cxnLst/>
            <a:rect l="l" t="t" r="r" b="b"/>
            <a:pathLst>
              <a:path w="2423795" h="4848225">
                <a:moveTo>
                  <a:pt x="2423795" y="0"/>
                </a:moveTo>
                <a:lnTo>
                  <a:pt x="2225012" y="8035"/>
                </a:lnTo>
                <a:lnTo>
                  <a:pt x="2030653" y="31724"/>
                </a:lnTo>
                <a:lnTo>
                  <a:pt x="1841343" y="70444"/>
                </a:lnTo>
                <a:lnTo>
                  <a:pt x="1657705" y="123570"/>
                </a:lnTo>
                <a:lnTo>
                  <a:pt x="1480363" y="190480"/>
                </a:lnTo>
                <a:lnTo>
                  <a:pt x="1309941" y="270548"/>
                </a:lnTo>
                <a:lnTo>
                  <a:pt x="1147063" y="363150"/>
                </a:lnTo>
                <a:lnTo>
                  <a:pt x="992352" y="467664"/>
                </a:lnTo>
                <a:lnTo>
                  <a:pt x="846433" y="583465"/>
                </a:lnTo>
                <a:lnTo>
                  <a:pt x="709930" y="709930"/>
                </a:lnTo>
                <a:lnTo>
                  <a:pt x="583465" y="846433"/>
                </a:lnTo>
                <a:lnTo>
                  <a:pt x="467664" y="992352"/>
                </a:lnTo>
                <a:lnTo>
                  <a:pt x="363150" y="1147063"/>
                </a:lnTo>
                <a:lnTo>
                  <a:pt x="270548" y="1309941"/>
                </a:lnTo>
                <a:lnTo>
                  <a:pt x="190480" y="1480363"/>
                </a:lnTo>
                <a:lnTo>
                  <a:pt x="123571" y="1657705"/>
                </a:lnTo>
                <a:lnTo>
                  <a:pt x="70444" y="1841343"/>
                </a:lnTo>
                <a:lnTo>
                  <a:pt x="31724" y="2030653"/>
                </a:lnTo>
                <a:lnTo>
                  <a:pt x="8035" y="2225012"/>
                </a:lnTo>
                <a:lnTo>
                  <a:pt x="0" y="2423795"/>
                </a:lnTo>
                <a:lnTo>
                  <a:pt x="8035" y="2622595"/>
                </a:lnTo>
                <a:lnTo>
                  <a:pt x="31724" y="2816967"/>
                </a:lnTo>
                <a:lnTo>
                  <a:pt x="70444" y="3006289"/>
                </a:lnTo>
                <a:lnTo>
                  <a:pt x="123571" y="3189935"/>
                </a:lnTo>
                <a:lnTo>
                  <a:pt x="190480" y="3367283"/>
                </a:lnTo>
                <a:lnTo>
                  <a:pt x="270548" y="3537709"/>
                </a:lnTo>
                <a:lnTo>
                  <a:pt x="363150" y="3700590"/>
                </a:lnTo>
                <a:lnTo>
                  <a:pt x="467664" y="3855301"/>
                </a:lnTo>
                <a:lnTo>
                  <a:pt x="583465" y="4001219"/>
                </a:lnTo>
                <a:lnTo>
                  <a:pt x="709930" y="4137720"/>
                </a:lnTo>
                <a:lnTo>
                  <a:pt x="846433" y="4264181"/>
                </a:lnTo>
                <a:lnTo>
                  <a:pt x="992352" y="4379978"/>
                </a:lnTo>
                <a:lnTo>
                  <a:pt x="1147063" y="4484487"/>
                </a:lnTo>
                <a:lnTo>
                  <a:pt x="1309941" y="4577085"/>
                </a:lnTo>
                <a:lnTo>
                  <a:pt x="1480363" y="4657149"/>
                </a:lnTo>
                <a:lnTo>
                  <a:pt x="1657705" y="4724053"/>
                </a:lnTo>
                <a:lnTo>
                  <a:pt x="1841343" y="4777176"/>
                </a:lnTo>
                <a:lnTo>
                  <a:pt x="2030653" y="4815893"/>
                </a:lnTo>
                <a:lnTo>
                  <a:pt x="2225012" y="4839580"/>
                </a:lnTo>
                <a:lnTo>
                  <a:pt x="2423795" y="4847615"/>
                </a:lnTo>
                <a:lnTo>
                  <a:pt x="242379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880995" y="1202334"/>
            <a:ext cx="6072505" cy="4847590"/>
          </a:xfrm>
          <a:custGeom>
            <a:avLst/>
            <a:gdLst/>
            <a:ahLst/>
            <a:cxnLst/>
            <a:rect l="l" t="t" r="r" b="b"/>
            <a:pathLst>
              <a:path w="6072505" h="4847590">
                <a:moveTo>
                  <a:pt x="0" y="4847590"/>
                </a:moveTo>
                <a:lnTo>
                  <a:pt x="6072505" y="4847590"/>
                </a:lnTo>
                <a:lnTo>
                  <a:pt x="6072505" y="0"/>
                </a:lnTo>
                <a:lnTo>
                  <a:pt x="0" y="0"/>
                </a:lnTo>
                <a:lnTo>
                  <a:pt x="0" y="4847590"/>
                </a:lnTo>
                <a:close/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006089" y="1513221"/>
            <a:ext cx="5825490" cy="4225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>
              <a:lnSpc>
                <a:spcPts val="2080"/>
              </a:lnSpc>
            </a:pPr>
            <a:r>
              <a:rPr dirty="0" sz="2000">
                <a:latin typeface="Arial"/>
                <a:cs typeface="Arial"/>
              </a:rPr>
              <a:t>For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additional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information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or</a:t>
            </a:r>
            <a:r>
              <a:rPr dirty="0" sz="2000" spc="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o get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eng</a:t>
            </a:r>
            <a:r>
              <a:rPr dirty="0" sz="2000" spc="5">
                <a:latin typeface="Arial"/>
                <a:cs typeface="Arial"/>
              </a:rPr>
              <a:t>a</a:t>
            </a:r>
            <a:r>
              <a:rPr dirty="0" sz="2000">
                <a:latin typeface="Arial"/>
                <a:cs typeface="Arial"/>
              </a:rPr>
              <a:t>ged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in</a:t>
            </a:r>
            <a:r>
              <a:rPr dirty="0" sz="2000" spc="-114">
                <a:latin typeface="Arial"/>
                <a:cs typeface="Arial"/>
              </a:rPr>
              <a:t> </a:t>
            </a:r>
            <a:r>
              <a:rPr dirty="0" sz="2000" spc="-150">
                <a:latin typeface="Arial"/>
                <a:cs typeface="Arial"/>
              </a:rPr>
              <a:t>A</a:t>
            </a:r>
            <a:r>
              <a:rPr dirty="0" sz="2000">
                <a:latin typeface="Arial"/>
                <a:cs typeface="Arial"/>
              </a:rPr>
              <a:t>TIS</a:t>
            </a:r>
            <a:r>
              <a:rPr dirty="0" sz="200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ti</a:t>
            </a:r>
            <a:r>
              <a:rPr dirty="0" sz="2000" spc="-15">
                <a:latin typeface="Arial"/>
                <a:cs typeface="Arial"/>
              </a:rPr>
              <a:t>v</a:t>
            </a:r>
            <a:r>
              <a:rPr dirty="0" sz="2000">
                <a:latin typeface="Arial"/>
                <a:cs typeface="Arial"/>
              </a:rPr>
              <a:t>it</a:t>
            </a:r>
            <a:r>
              <a:rPr dirty="0" sz="2000" spc="-10">
                <a:latin typeface="Arial"/>
                <a:cs typeface="Arial"/>
              </a:rPr>
              <a:t>i</a:t>
            </a:r>
            <a:r>
              <a:rPr dirty="0" sz="2000">
                <a:latin typeface="Arial"/>
                <a:cs typeface="Arial"/>
              </a:rPr>
              <a:t>e</a:t>
            </a:r>
            <a:r>
              <a:rPr dirty="0" sz="2000" spc="5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,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</a:t>
            </a:r>
            <a:r>
              <a:rPr dirty="0" sz="2000" spc="5">
                <a:latin typeface="Arial"/>
                <a:cs typeface="Arial"/>
              </a:rPr>
              <a:t>o</a:t>
            </a:r>
            <a:r>
              <a:rPr dirty="0" sz="2000">
                <a:latin typeface="Arial"/>
                <a:cs typeface="Arial"/>
              </a:rPr>
              <a:t>ntact</a:t>
            </a:r>
            <a:r>
              <a:rPr dirty="0" sz="2000" spc="-140">
                <a:latin typeface="Arial"/>
                <a:cs typeface="Arial"/>
              </a:rPr>
              <a:t> </a:t>
            </a:r>
            <a:r>
              <a:rPr dirty="0" sz="2000" spc="-150">
                <a:latin typeface="Arial"/>
                <a:cs typeface="Arial"/>
              </a:rPr>
              <a:t>A</a:t>
            </a:r>
            <a:r>
              <a:rPr dirty="0" sz="2000">
                <a:latin typeface="Arial"/>
                <a:cs typeface="Arial"/>
              </a:rPr>
              <a:t>TI</a:t>
            </a:r>
            <a:r>
              <a:rPr dirty="0" sz="2000" spc="-10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’</a:t>
            </a:r>
            <a:r>
              <a:rPr dirty="0" sz="2000" spc="-7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NP</a:t>
            </a:r>
            <a:r>
              <a:rPr dirty="0" sz="2000" spc="-10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TC re</a:t>
            </a:r>
            <a:r>
              <a:rPr dirty="0" sz="2000" spc="5">
                <a:latin typeface="Arial"/>
                <a:cs typeface="Arial"/>
              </a:rPr>
              <a:t>p</a:t>
            </a:r>
            <a:r>
              <a:rPr dirty="0" sz="2000">
                <a:latin typeface="Arial"/>
                <a:cs typeface="Arial"/>
              </a:rPr>
              <a:t>res</a:t>
            </a:r>
            <a:r>
              <a:rPr dirty="0" sz="2000" spc="5">
                <a:latin typeface="Arial"/>
                <a:cs typeface="Arial"/>
              </a:rPr>
              <a:t>e</a:t>
            </a:r>
            <a:r>
              <a:rPr dirty="0" sz="2000" spc="-10">
                <a:latin typeface="Arial"/>
                <a:cs typeface="Arial"/>
              </a:rPr>
              <a:t>n</a:t>
            </a:r>
            <a:r>
              <a:rPr dirty="0" sz="2000">
                <a:latin typeface="Arial"/>
                <a:cs typeface="Arial"/>
              </a:rPr>
              <a:t>ta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i</a:t>
            </a:r>
            <a:r>
              <a:rPr dirty="0" sz="2000" spc="-10">
                <a:latin typeface="Arial"/>
                <a:cs typeface="Arial"/>
              </a:rPr>
              <a:t>v</a:t>
            </a:r>
            <a:r>
              <a:rPr dirty="0" sz="2000">
                <a:latin typeface="Arial"/>
                <a:cs typeface="Arial"/>
              </a:rPr>
              <a:t>e</a:t>
            </a:r>
            <a:r>
              <a:rPr dirty="0" sz="2000" spc="5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50">
              <a:latin typeface="Times New Roman"/>
              <a:cs typeface="Times New Roman"/>
            </a:endParaRPr>
          </a:p>
          <a:p>
            <a:pPr algn="ctr" marL="719455" marR="713740">
              <a:lnSpc>
                <a:spcPct val="86300"/>
              </a:lnSpc>
            </a:pPr>
            <a:r>
              <a:rPr dirty="0" sz="2000" b="1">
                <a:latin typeface="Arial"/>
                <a:cs typeface="Arial"/>
              </a:rPr>
              <a:t>Frank</a:t>
            </a:r>
            <a:r>
              <a:rPr dirty="0" sz="2000" spc="-1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Korinek,</a:t>
            </a:r>
            <a:r>
              <a:rPr dirty="0" sz="2000" spc="-2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Motorola</a:t>
            </a:r>
            <a:r>
              <a:rPr dirty="0" sz="2000" spc="-2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So</a:t>
            </a:r>
            <a:r>
              <a:rPr dirty="0" sz="2000" spc="-10" b="1">
                <a:latin typeface="Arial"/>
                <a:cs typeface="Arial"/>
              </a:rPr>
              <a:t>l</a:t>
            </a:r>
            <a:r>
              <a:rPr dirty="0" sz="2000" b="1">
                <a:latin typeface="Arial"/>
                <a:cs typeface="Arial"/>
              </a:rPr>
              <a:t>utions</a:t>
            </a:r>
            <a:r>
              <a:rPr dirty="0" sz="2000" b="1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Directo</a:t>
            </a:r>
            <a:r>
              <a:rPr dirty="0" sz="2000" spc="-105">
                <a:latin typeface="Arial"/>
                <a:cs typeface="Arial"/>
              </a:rPr>
              <a:t>r</a:t>
            </a:r>
            <a:r>
              <a:rPr dirty="0" sz="2000">
                <a:latin typeface="Arial"/>
                <a:cs typeface="Arial"/>
              </a:rPr>
              <a:t>,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tra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egy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&amp;</a:t>
            </a:r>
            <a:r>
              <a:rPr dirty="0" sz="2000" spc="-15">
                <a:latin typeface="Arial"/>
                <a:cs typeface="Arial"/>
              </a:rPr>
              <a:t> S</a:t>
            </a:r>
            <a:r>
              <a:rPr dirty="0" sz="2000">
                <a:latin typeface="Arial"/>
                <a:cs typeface="Arial"/>
              </a:rPr>
              <a:t>tandards</a:t>
            </a:r>
            <a:r>
              <a:rPr dirty="0" sz="2000">
                <a:latin typeface="Arial"/>
                <a:cs typeface="Arial"/>
              </a:rPr>
              <a:t> </a:t>
            </a:r>
            <a:r>
              <a:rPr dirty="0" sz="2000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Fra</a:t>
            </a:r>
            <a:r>
              <a:rPr dirty="0" sz="2000" spc="5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n</a:t>
            </a:r>
            <a:r>
              <a:rPr dirty="0" sz="2000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k.Korine</a:t>
            </a:r>
            <a:r>
              <a:rPr dirty="0" sz="2000" spc="10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k</a:t>
            </a:r>
            <a:r>
              <a:rPr dirty="0" sz="2000" spc="-10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@</a:t>
            </a:r>
            <a:r>
              <a:rPr dirty="0" sz="2000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m</a:t>
            </a:r>
            <a:r>
              <a:rPr dirty="0" sz="2000" spc="-15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o</a:t>
            </a:r>
            <a:r>
              <a:rPr dirty="0" sz="2000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tor</a:t>
            </a:r>
            <a:r>
              <a:rPr dirty="0" sz="2000" spc="-10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o</a:t>
            </a:r>
            <a:r>
              <a:rPr dirty="0" sz="2000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las</a:t>
            </a:r>
            <a:r>
              <a:rPr dirty="0" sz="2000" spc="-10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o</a:t>
            </a:r>
            <a:r>
              <a:rPr dirty="0" sz="2000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lution</a:t>
            </a:r>
            <a:r>
              <a:rPr dirty="0" sz="2000" spc="-10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s</a:t>
            </a:r>
            <a:r>
              <a:rPr dirty="0" sz="2000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.c</a:t>
            </a:r>
            <a:r>
              <a:rPr dirty="0" sz="2000" spc="-10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o</a:t>
            </a:r>
            <a:r>
              <a:rPr dirty="0" sz="2000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m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2230"/>
              </a:lnSpc>
              <a:spcBef>
                <a:spcPts val="1740"/>
              </a:spcBef>
            </a:pPr>
            <a:r>
              <a:rPr dirty="0" sz="2000" b="1">
                <a:latin typeface="Arial"/>
                <a:cs typeface="Arial"/>
              </a:rPr>
              <a:t>Brian</a:t>
            </a:r>
            <a:r>
              <a:rPr dirty="0" sz="2000" spc="-1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Dal</a:t>
            </a:r>
            <a:r>
              <a:rPr dirty="0" sz="2000" spc="-185" b="1">
                <a:latin typeface="Arial"/>
                <a:cs typeface="Arial"/>
              </a:rPr>
              <a:t>y</a:t>
            </a:r>
            <a:r>
              <a:rPr dirty="0" sz="2000" b="1">
                <a:latin typeface="Arial"/>
                <a:cs typeface="Arial"/>
              </a:rPr>
              <a:t>,</a:t>
            </a:r>
            <a:r>
              <a:rPr dirty="0" sz="2000" spc="-60" b="1">
                <a:latin typeface="Arial"/>
                <a:cs typeface="Arial"/>
              </a:rPr>
              <a:t> </a:t>
            </a:r>
            <a:r>
              <a:rPr dirty="0" sz="2000" spc="-140" b="1">
                <a:latin typeface="Arial"/>
                <a:cs typeface="Arial"/>
              </a:rPr>
              <a:t>A</a:t>
            </a:r>
            <a:r>
              <a:rPr dirty="0" sz="2000" b="1">
                <a:latin typeface="Arial"/>
                <a:cs typeface="Arial"/>
              </a:rPr>
              <a:t>T&amp;T</a:t>
            </a:r>
            <a:endParaRPr sz="2000">
              <a:latin typeface="Arial"/>
              <a:cs typeface="Arial"/>
            </a:endParaRPr>
          </a:p>
          <a:p>
            <a:pPr algn="ctr" marL="120650" marR="118110">
              <a:lnSpc>
                <a:spcPts val="2080"/>
              </a:lnSpc>
              <a:spcBef>
                <a:spcPts val="165"/>
              </a:spcBef>
            </a:pPr>
            <a:r>
              <a:rPr dirty="0" sz="2000">
                <a:latin typeface="Arial"/>
                <a:cs typeface="Arial"/>
              </a:rPr>
              <a:t>Di</a:t>
            </a:r>
            <a:r>
              <a:rPr dirty="0" sz="2000" spc="5">
                <a:latin typeface="Arial"/>
                <a:cs typeface="Arial"/>
              </a:rPr>
              <a:t>r</a:t>
            </a:r>
            <a:r>
              <a:rPr dirty="0" sz="2000">
                <a:latin typeface="Arial"/>
                <a:cs typeface="Arial"/>
              </a:rPr>
              <a:t>e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110">
                <a:latin typeface="Arial"/>
                <a:cs typeface="Arial"/>
              </a:rPr>
              <a:t>r</a:t>
            </a:r>
            <a:r>
              <a:rPr dirty="0" sz="2000">
                <a:latin typeface="Arial"/>
                <a:cs typeface="Arial"/>
              </a:rPr>
              <a:t>,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Core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Network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&amp;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Governme</a:t>
            </a:r>
            <a:r>
              <a:rPr dirty="0" sz="2000" spc="5">
                <a:latin typeface="Arial"/>
                <a:cs typeface="Arial"/>
              </a:rPr>
              <a:t>n</a:t>
            </a:r>
            <a:r>
              <a:rPr dirty="0" sz="2000">
                <a:latin typeface="Arial"/>
                <a:cs typeface="Arial"/>
              </a:rPr>
              <a:t>t</a:t>
            </a:r>
            <a:r>
              <a:rPr dirty="0" sz="2000" spc="-10">
                <a:latin typeface="Arial"/>
                <a:cs typeface="Arial"/>
              </a:rPr>
              <a:t>/</a:t>
            </a:r>
            <a:r>
              <a:rPr dirty="0" sz="2000">
                <a:latin typeface="Arial"/>
                <a:cs typeface="Arial"/>
              </a:rPr>
              <a:t>Regulatory</a:t>
            </a:r>
            <a:r>
              <a:rPr dirty="0" sz="2000">
                <a:latin typeface="Arial"/>
                <a:cs typeface="Arial"/>
              </a:rPr>
              <a:t> S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and</a:t>
            </a:r>
            <a:r>
              <a:rPr dirty="0" sz="2000" spc="5">
                <a:latin typeface="Arial"/>
                <a:cs typeface="Arial"/>
              </a:rPr>
              <a:t>a</a:t>
            </a:r>
            <a:r>
              <a:rPr dirty="0" sz="2000">
                <a:latin typeface="Arial"/>
                <a:cs typeface="Arial"/>
              </a:rPr>
              <a:t>rds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2050"/>
              </a:lnSpc>
            </a:pPr>
            <a:r>
              <a:rPr dirty="0" sz="2000" u="heavy">
                <a:solidFill>
                  <a:srgbClr val="0000FF"/>
                </a:solidFill>
                <a:latin typeface="Arial"/>
                <a:cs typeface="Arial"/>
                <a:hlinkClick r:id="rId5"/>
              </a:rPr>
              <a:t>brian.k.daly@at</a:t>
            </a:r>
            <a:r>
              <a:rPr dirty="0" sz="2000" spc="-10" u="heavy">
                <a:solidFill>
                  <a:srgbClr val="0000FF"/>
                </a:solidFill>
                <a:latin typeface="Arial"/>
                <a:cs typeface="Arial"/>
                <a:hlinkClick r:id="rId5"/>
              </a:rPr>
              <a:t>t</a:t>
            </a:r>
            <a:r>
              <a:rPr dirty="0" sz="2000" u="heavy">
                <a:solidFill>
                  <a:srgbClr val="0000FF"/>
                </a:solidFill>
                <a:latin typeface="Arial"/>
                <a:cs typeface="Arial"/>
                <a:hlinkClick r:id="rId5"/>
              </a:rPr>
              <a:t>.com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2240"/>
              </a:lnSpc>
              <a:spcBef>
                <a:spcPts val="1740"/>
              </a:spcBef>
            </a:pPr>
            <a:r>
              <a:rPr dirty="0" sz="2000" b="1">
                <a:latin typeface="Arial"/>
                <a:cs typeface="Arial"/>
              </a:rPr>
              <a:t>Ste</a:t>
            </a:r>
            <a:r>
              <a:rPr dirty="0" sz="2000" spc="-20" b="1">
                <a:latin typeface="Arial"/>
                <a:cs typeface="Arial"/>
              </a:rPr>
              <a:t>v</a:t>
            </a:r>
            <a:r>
              <a:rPr dirty="0" sz="2000" b="1">
                <a:latin typeface="Arial"/>
                <a:cs typeface="Arial"/>
              </a:rPr>
              <a:t>e</a:t>
            </a:r>
            <a:r>
              <a:rPr dirty="0" sz="2000" spc="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Barcla</a:t>
            </a:r>
            <a:r>
              <a:rPr dirty="0" sz="2000" spc="-180" b="1">
                <a:latin typeface="Arial"/>
                <a:cs typeface="Arial"/>
              </a:rPr>
              <a:t>y</a:t>
            </a:r>
            <a:r>
              <a:rPr dirty="0" sz="2000" b="1">
                <a:latin typeface="Arial"/>
                <a:cs typeface="Arial"/>
              </a:rPr>
              <a:t>,</a:t>
            </a:r>
            <a:r>
              <a:rPr dirty="0" sz="2000" spc="-60" b="1">
                <a:latin typeface="Arial"/>
                <a:cs typeface="Arial"/>
              </a:rPr>
              <a:t> </a:t>
            </a:r>
            <a:r>
              <a:rPr dirty="0" sz="2000" spc="-140" b="1">
                <a:latin typeface="Arial"/>
                <a:cs typeface="Arial"/>
              </a:rPr>
              <a:t>A</a:t>
            </a:r>
            <a:r>
              <a:rPr dirty="0" sz="2000" b="1">
                <a:latin typeface="Arial"/>
                <a:cs typeface="Arial"/>
              </a:rPr>
              <a:t>TIS</a:t>
            </a:r>
            <a:endParaRPr sz="2000">
              <a:latin typeface="Arial"/>
              <a:cs typeface="Arial"/>
            </a:endParaRPr>
          </a:p>
          <a:p>
            <a:pPr algn="ctr" marL="636905" marR="631190">
              <a:lnSpc>
                <a:spcPts val="2060"/>
              </a:lnSpc>
              <a:spcBef>
                <a:spcPts val="190"/>
              </a:spcBef>
            </a:pPr>
            <a:r>
              <a:rPr dirty="0" sz="2000">
                <a:latin typeface="Arial"/>
                <a:cs typeface="Arial"/>
              </a:rPr>
              <a:t>Di</a:t>
            </a:r>
            <a:r>
              <a:rPr dirty="0" sz="2000" spc="5">
                <a:latin typeface="Arial"/>
                <a:cs typeface="Arial"/>
              </a:rPr>
              <a:t>r</a:t>
            </a:r>
            <a:r>
              <a:rPr dirty="0" sz="2000">
                <a:latin typeface="Arial"/>
                <a:cs typeface="Arial"/>
              </a:rPr>
              <a:t>e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110">
                <a:latin typeface="Arial"/>
                <a:cs typeface="Arial"/>
              </a:rPr>
              <a:t>r</a:t>
            </a:r>
            <a:r>
              <a:rPr dirty="0" sz="2000">
                <a:latin typeface="Arial"/>
                <a:cs typeface="Arial"/>
              </a:rPr>
              <a:t>,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Global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and</a:t>
            </a:r>
            <a:r>
              <a:rPr dirty="0" sz="2000" spc="5">
                <a:latin typeface="Arial"/>
                <a:cs typeface="Arial"/>
              </a:rPr>
              <a:t>a</a:t>
            </a:r>
            <a:r>
              <a:rPr dirty="0" sz="2000">
                <a:latin typeface="Arial"/>
                <a:cs typeface="Arial"/>
              </a:rPr>
              <a:t>rds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Development</a:t>
            </a:r>
            <a:r>
              <a:rPr dirty="0" sz="2000">
                <a:latin typeface="Arial"/>
                <a:cs typeface="Arial"/>
              </a:rPr>
              <a:t> </a:t>
            </a:r>
            <a:r>
              <a:rPr dirty="0" sz="2000" u="heavy">
                <a:solidFill>
                  <a:srgbClr val="0000FF"/>
                </a:solidFill>
                <a:latin typeface="Arial"/>
                <a:cs typeface="Arial"/>
                <a:hlinkClick r:id="rId6"/>
              </a:rPr>
              <a:t>s</a:t>
            </a:r>
            <a:r>
              <a:rPr dirty="0" sz="2000" spc="5" u="heavy">
                <a:solidFill>
                  <a:srgbClr val="0000FF"/>
                </a:solidFill>
                <a:latin typeface="Arial"/>
                <a:cs typeface="Arial"/>
                <a:hlinkClick r:id="rId6"/>
              </a:rPr>
              <a:t>b</a:t>
            </a:r>
            <a:r>
              <a:rPr dirty="0" sz="2000" u="heavy">
                <a:solidFill>
                  <a:srgbClr val="0000FF"/>
                </a:solidFill>
                <a:latin typeface="Arial"/>
                <a:cs typeface="Arial"/>
                <a:hlinkClick r:id="rId6"/>
              </a:rPr>
              <a:t>arclay@ati</a:t>
            </a:r>
            <a:r>
              <a:rPr dirty="0" sz="2000" spc="-10" u="heavy">
                <a:solidFill>
                  <a:srgbClr val="0000FF"/>
                </a:solidFill>
                <a:latin typeface="Arial"/>
                <a:cs typeface="Arial"/>
                <a:hlinkClick r:id="rId6"/>
              </a:rPr>
              <a:t>s</a:t>
            </a:r>
            <a:r>
              <a:rPr dirty="0" sz="2000" u="heavy">
                <a:solidFill>
                  <a:srgbClr val="0000FF"/>
                </a:solidFill>
                <a:latin typeface="Arial"/>
                <a:cs typeface="Arial"/>
                <a:hlinkClick r:id="rId6"/>
              </a:rPr>
              <a:t>.org</a:t>
            </a:r>
            <a:endParaRPr sz="2000">
              <a:latin typeface="Arial"/>
              <a:cs typeface="Arial"/>
            </a:endParaRPr>
          </a:p>
          <a:p>
            <a:pPr algn="ctr" marL="1270">
              <a:lnSpc>
                <a:spcPts val="2065"/>
              </a:lnSpc>
            </a:pPr>
            <a:r>
              <a:rPr dirty="0" sz="2000">
                <a:latin typeface="Arial"/>
                <a:cs typeface="Arial"/>
              </a:rPr>
              <a:t>+1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202-434-8832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716011" y="126492"/>
            <a:ext cx="917448" cy="137464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-10"/>
              <a:t>NP</a:t>
            </a:r>
            <a:r>
              <a:rPr dirty="0" spc="-20"/>
              <a:t>S</a:t>
            </a:r>
            <a:r>
              <a:rPr dirty="0" spc="-35"/>
              <a:t>T</a:t>
            </a:r>
            <a:r>
              <a:rPr dirty="0" spc="-10"/>
              <a:t>C</a:t>
            </a:r>
            <a:r>
              <a:rPr dirty="0" spc="10"/>
              <a:t> </a:t>
            </a:r>
            <a:r>
              <a:rPr dirty="0" spc="-10"/>
              <a:t>Me</a:t>
            </a:r>
            <a:r>
              <a:rPr dirty="0" spc="-20"/>
              <a:t>e</a:t>
            </a:r>
            <a:r>
              <a:rPr dirty="0" spc="-5"/>
              <a:t>ti</a:t>
            </a:r>
            <a:r>
              <a:rPr dirty="0" spc="-5"/>
              <a:t>n</a:t>
            </a:r>
            <a:r>
              <a:rPr dirty="0" spc="-10"/>
              <a:t>g</a:t>
            </a:r>
            <a:r>
              <a:rPr dirty="0" spc="-10"/>
              <a:t> No</a:t>
            </a:r>
            <a:r>
              <a:rPr dirty="0" spc="-25"/>
              <a:t>v</a:t>
            </a:r>
            <a:r>
              <a:rPr dirty="0" spc="-10"/>
              <a:t>ember</a:t>
            </a:r>
            <a:r>
              <a:rPr dirty="0" spc="15"/>
              <a:t> </a:t>
            </a:r>
            <a:r>
              <a:rPr dirty="0" spc="-10"/>
              <a:t>1</a:t>
            </a:r>
            <a:r>
              <a:rPr dirty="0" spc="-5"/>
              <a:t>3</a:t>
            </a:r>
            <a:r>
              <a:rPr dirty="0" spc="-5"/>
              <a:t>-1</a:t>
            </a:r>
            <a:r>
              <a:rPr dirty="0" spc="-5"/>
              <a:t>4</a:t>
            </a:r>
            <a:r>
              <a:rPr dirty="0" spc="-5"/>
              <a:t>,</a:t>
            </a:r>
            <a:r>
              <a:rPr dirty="0" spc="15"/>
              <a:t> </a:t>
            </a:r>
            <a:r>
              <a:rPr dirty="0" spc="-10"/>
              <a:t>2</a:t>
            </a:r>
            <a:r>
              <a:rPr dirty="0" spc="-5"/>
              <a:t>0</a:t>
            </a:r>
            <a:r>
              <a:rPr dirty="0" spc="-10"/>
              <a:t>14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10</a:t>
            </a:fld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6140484"/>
            <a:ext cx="9144000" cy="717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78939" marR="5597525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ATIS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Board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f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Direct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r</a:t>
            </a:r>
            <a:r>
              <a:rPr dirty="0" sz="1100" spc="-15">
                <a:latin typeface="Calibri"/>
                <a:cs typeface="Calibri"/>
              </a:rPr>
              <a:t>s</a:t>
            </a:r>
            <a:r>
              <a:rPr dirty="0" sz="1100">
                <a:latin typeface="Calibri"/>
                <a:cs typeface="Calibri"/>
              </a:rPr>
              <a:t>’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Meeti</a:t>
            </a:r>
            <a:r>
              <a:rPr dirty="0" sz="1100" spc="-5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g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Oc</a:t>
            </a:r>
            <a:r>
              <a:rPr dirty="0" sz="1100">
                <a:latin typeface="Calibri"/>
                <a:cs typeface="Calibri"/>
              </a:rPr>
              <a:t>t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5">
                <a:latin typeface="Calibri"/>
                <a:cs typeface="Calibri"/>
              </a:rPr>
              <a:t>b</a:t>
            </a:r>
            <a:r>
              <a:rPr dirty="0" sz="1100">
                <a:latin typeface="Calibri"/>
                <a:cs typeface="Calibri"/>
              </a:rPr>
              <a:t>er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20,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2011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140484"/>
            <a:ext cx="9144000" cy="7175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4535" y="6272042"/>
            <a:ext cx="1273937" cy="4848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985884" y="6150071"/>
            <a:ext cx="158115" cy="708025"/>
          </a:xfrm>
          <a:custGeom>
            <a:avLst/>
            <a:gdLst/>
            <a:ahLst/>
            <a:cxnLst/>
            <a:rect l="l" t="t" r="r" b="b"/>
            <a:pathLst>
              <a:path w="158115" h="708025">
                <a:moveTo>
                  <a:pt x="158114" y="0"/>
                </a:moveTo>
                <a:lnTo>
                  <a:pt x="0" y="0"/>
                </a:lnTo>
                <a:lnTo>
                  <a:pt x="0" y="707925"/>
                </a:lnTo>
                <a:lnTo>
                  <a:pt x="158114" y="707925"/>
                </a:lnTo>
                <a:lnTo>
                  <a:pt x="158114" y="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6136424"/>
            <a:ext cx="9144000" cy="1905"/>
          </a:xfrm>
          <a:custGeom>
            <a:avLst/>
            <a:gdLst/>
            <a:ahLst/>
            <a:cxnLst/>
            <a:rect l="l" t="t" r="r" b="b"/>
            <a:pathLst>
              <a:path w="9144000" h="1904">
                <a:moveTo>
                  <a:pt x="9144000" y="1587"/>
                </a:moveTo>
                <a:lnTo>
                  <a:pt x="0" y="0"/>
                </a:lnTo>
              </a:path>
            </a:pathLst>
          </a:custGeom>
          <a:ln w="6350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16763" y="3075273"/>
            <a:ext cx="4335145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b="1">
                <a:latin typeface="Arial"/>
                <a:cs typeface="Arial"/>
              </a:rPr>
              <a:t>Suppl</a:t>
            </a:r>
            <a:r>
              <a:rPr dirty="0" sz="3200" spc="-15" b="1">
                <a:latin typeface="Arial"/>
                <a:cs typeface="Arial"/>
              </a:rPr>
              <a:t>e</a:t>
            </a:r>
            <a:r>
              <a:rPr dirty="0" sz="3200" b="1">
                <a:latin typeface="Arial"/>
                <a:cs typeface="Arial"/>
              </a:rPr>
              <a:t>m</a:t>
            </a:r>
            <a:r>
              <a:rPr dirty="0" sz="3200" spc="-10" b="1">
                <a:latin typeface="Arial"/>
                <a:cs typeface="Arial"/>
              </a:rPr>
              <a:t>e</a:t>
            </a:r>
            <a:r>
              <a:rPr dirty="0" sz="3200" b="1">
                <a:latin typeface="Arial"/>
                <a:cs typeface="Arial"/>
              </a:rPr>
              <a:t>ntal</a:t>
            </a:r>
            <a:r>
              <a:rPr dirty="0" sz="3200" spc="-35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M</a:t>
            </a:r>
            <a:r>
              <a:rPr dirty="0" sz="3200" spc="-10" b="1">
                <a:latin typeface="Arial"/>
                <a:cs typeface="Arial"/>
              </a:rPr>
              <a:t>a</a:t>
            </a:r>
            <a:r>
              <a:rPr dirty="0" sz="3200" b="1">
                <a:latin typeface="Arial"/>
                <a:cs typeface="Arial"/>
              </a:rPr>
              <a:t>teri</a:t>
            </a:r>
            <a:r>
              <a:rPr dirty="0" sz="3200" spc="-10" b="1">
                <a:latin typeface="Arial"/>
                <a:cs typeface="Arial"/>
              </a:rPr>
              <a:t>a</a:t>
            </a:r>
            <a:r>
              <a:rPr dirty="0" sz="3200" b="1">
                <a:latin typeface="Arial"/>
                <a:cs typeface="Arial"/>
              </a:rPr>
              <a:t>l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-10"/>
              <a:t>NP</a:t>
            </a:r>
            <a:r>
              <a:rPr dirty="0" spc="-20"/>
              <a:t>S</a:t>
            </a:r>
            <a:r>
              <a:rPr dirty="0" spc="-35"/>
              <a:t>T</a:t>
            </a:r>
            <a:r>
              <a:rPr dirty="0" spc="-10"/>
              <a:t>C</a:t>
            </a:r>
            <a:r>
              <a:rPr dirty="0" spc="10"/>
              <a:t> </a:t>
            </a:r>
            <a:r>
              <a:rPr dirty="0" spc="-10"/>
              <a:t>Me</a:t>
            </a:r>
            <a:r>
              <a:rPr dirty="0" spc="-20"/>
              <a:t>e</a:t>
            </a:r>
            <a:r>
              <a:rPr dirty="0" spc="-5"/>
              <a:t>ti</a:t>
            </a:r>
            <a:r>
              <a:rPr dirty="0" spc="-5"/>
              <a:t>n</a:t>
            </a:r>
            <a:r>
              <a:rPr dirty="0" spc="-10"/>
              <a:t>g</a:t>
            </a:r>
            <a:r>
              <a:rPr dirty="0" spc="-10"/>
              <a:t> No</a:t>
            </a:r>
            <a:r>
              <a:rPr dirty="0" spc="-25"/>
              <a:t>v</a:t>
            </a:r>
            <a:r>
              <a:rPr dirty="0" spc="-10"/>
              <a:t>ember</a:t>
            </a:r>
            <a:r>
              <a:rPr dirty="0" spc="15"/>
              <a:t> </a:t>
            </a:r>
            <a:r>
              <a:rPr dirty="0" spc="-10"/>
              <a:t>1</a:t>
            </a:r>
            <a:r>
              <a:rPr dirty="0" spc="-5"/>
              <a:t>3</a:t>
            </a:r>
            <a:r>
              <a:rPr dirty="0" spc="-5"/>
              <a:t>-1</a:t>
            </a:r>
            <a:r>
              <a:rPr dirty="0" spc="-5"/>
              <a:t>4</a:t>
            </a:r>
            <a:r>
              <a:rPr dirty="0" spc="-5"/>
              <a:t>,</a:t>
            </a:r>
            <a:r>
              <a:rPr dirty="0" spc="15"/>
              <a:t> </a:t>
            </a:r>
            <a:r>
              <a:rPr dirty="0" spc="-10"/>
              <a:t>2</a:t>
            </a:r>
            <a:r>
              <a:rPr dirty="0" spc="-5"/>
              <a:t>0</a:t>
            </a:r>
            <a:r>
              <a:rPr dirty="0" spc="-10"/>
              <a:t>14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10</a:t>
            </a:fld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6140484"/>
            <a:ext cx="9144000" cy="717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78939" marR="5597525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ATIS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Board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f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Direct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r</a:t>
            </a:r>
            <a:r>
              <a:rPr dirty="0" sz="1100" spc="-15">
                <a:latin typeface="Calibri"/>
                <a:cs typeface="Calibri"/>
              </a:rPr>
              <a:t>s</a:t>
            </a:r>
            <a:r>
              <a:rPr dirty="0" sz="1100">
                <a:latin typeface="Calibri"/>
                <a:cs typeface="Calibri"/>
              </a:rPr>
              <a:t>’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Meeti</a:t>
            </a:r>
            <a:r>
              <a:rPr dirty="0" sz="1100" spc="-5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g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Oc</a:t>
            </a:r>
            <a:r>
              <a:rPr dirty="0" sz="1100">
                <a:latin typeface="Calibri"/>
                <a:cs typeface="Calibri"/>
              </a:rPr>
              <a:t>t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5">
                <a:latin typeface="Calibri"/>
                <a:cs typeface="Calibri"/>
              </a:rPr>
              <a:t>b</a:t>
            </a:r>
            <a:r>
              <a:rPr dirty="0" sz="1100">
                <a:latin typeface="Calibri"/>
                <a:cs typeface="Calibri"/>
              </a:rPr>
              <a:t>er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20,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2011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140484"/>
            <a:ext cx="9144000" cy="7175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4535" y="6272042"/>
            <a:ext cx="1273937" cy="4848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985884" y="6150071"/>
            <a:ext cx="158115" cy="708025"/>
          </a:xfrm>
          <a:custGeom>
            <a:avLst/>
            <a:gdLst/>
            <a:ahLst/>
            <a:cxnLst/>
            <a:rect l="l" t="t" r="r" b="b"/>
            <a:pathLst>
              <a:path w="158115" h="708025">
                <a:moveTo>
                  <a:pt x="158114" y="0"/>
                </a:moveTo>
                <a:lnTo>
                  <a:pt x="0" y="0"/>
                </a:lnTo>
                <a:lnTo>
                  <a:pt x="0" y="707925"/>
                </a:lnTo>
                <a:lnTo>
                  <a:pt x="158114" y="707925"/>
                </a:lnTo>
                <a:lnTo>
                  <a:pt x="158114" y="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6136424"/>
            <a:ext cx="9144000" cy="1905"/>
          </a:xfrm>
          <a:custGeom>
            <a:avLst/>
            <a:gdLst/>
            <a:ahLst/>
            <a:cxnLst/>
            <a:rect l="l" t="t" r="r" b="b"/>
            <a:pathLst>
              <a:path w="9144000" h="1904">
                <a:moveTo>
                  <a:pt x="9144000" y="1587"/>
                </a:moveTo>
                <a:lnTo>
                  <a:pt x="0" y="0"/>
                </a:lnTo>
              </a:path>
            </a:pathLst>
          </a:custGeom>
          <a:ln w="6350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/>
              <a:t>Organizatio</a:t>
            </a:r>
            <a:r>
              <a:rPr dirty="0" spc="-25"/>
              <a:t>n</a:t>
            </a:r>
            <a:r>
              <a:rPr dirty="0"/>
              <a:t>s</a:t>
            </a:r>
            <a:r>
              <a:rPr dirty="0" spc="-45"/>
              <a:t> </a:t>
            </a:r>
            <a:r>
              <a:rPr dirty="0"/>
              <a:t>Parti</a:t>
            </a:r>
            <a:r>
              <a:rPr dirty="0" spc="-15"/>
              <a:t>c</a:t>
            </a:r>
            <a:r>
              <a:rPr dirty="0"/>
              <a:t>ip</a:t>
            </a:r>
            <a:r>
              <a:rPr dirty="0" spc="-10"/>
              <a:t>a</a:t>
            </a:r>
            <a:r>
              <a:rPr dirty="0"/>
              <a:t>ting</a:t>
            </a:r>
            <a:r>
              <a:rPr dirty="0" spc="-45"/>
              <a:t> </a:t>
            </a:r>
            <a:r>
              <a:rPr dirty="0"/>
              <a:t>in</a:t>
            </a:r>
            <a:r>
              <a:rPr dirty="0"/>
              <a:t> </a:t>
            </a:r>
            <a:r>
              <a:rPr dirty="0" spc="-240"/>
              <a:t>A</a:t>
            </a:r>
            <a:r>
              <a:rPr dirty="0"/>
              <a:t>TIS</a:t>
            </a:r>
            <a:r>
              <a:rPr dirty="0" spc="-20"/>
              <a:t> </a:t>
            </a:r>
            <a:r>
              <a:rPr dirty="0"/>
              <a:t>PSRA</a:t>
            </a:r>
            <a:r>
              <a:rPr dirty="0" spc="-114"/>
              <a:t> </a:t>
            </a:r>
            <a:r>
              <a:rPr dirty="0"/>
              <a:t>TF</a:t>
            </a:r>
            <a:r>
              <a:rPr dirty="0" spc="-140"/>
              <a:t> </a:t>
            </a:r>
            <a:r>
              <a:rPr dirty="0"/>
              <a:t>Acti</a:t>
            </a:r>
            <a:r>
              <a:rPr dirty="0" spc="-10"/>
              <a:t>v</a:t>
            </a:r>
            <a:r>
              <a:rPr dirty="0"/>
              <a:t>ity</a:t>
            </a:r>
          </a:p>
        </p:txBody>
      </p:sp>
      <p:sp>
        <p:nvSpPr>
          <p:cNvPr id="8" name="object 8"/>
          <p:cNvSpPr/>
          <p:nvPr/>
        </p:nvSpPr>
        <p:spPr>
          <a:xfrm>
            <a:off x="457200" y="1205102"/>
            <a:ext cx="8496300" cy="398145"/>
          </a:xfrm>
          <a:custGeom>
            <a:avLst/>
            <a:gdLst/>
            <a:ahLst/>
            <a:cxnLst/>
            <a:rect l="l" t="t" r="r" b="b"/>
            <a:pathLst>
              <a:path w="8496300" h="398144">
                <a:moveTo>
                  <a:pt x="8430006" y="0"/>
                </a:moveTo>
                <a:lnTo>
                  <a:pt x="60667" y="236"/>
                </a:lnTo>
                <a:lnTo>
                  <a:pt x="22521" y="16519"/>
                </a:lnTo>
                <a:lnTo>
                  <a:pt x="1577" y="51865"/>
                </a:lnTo>
                <a:lnTo>
                  <a:pt x="0" y="66294"/>
                </a:lnTo>
                <a:lnTo>
                  <a:pt x="236" y="337102"/>
                </a:lnTo>
                <a:lnTo>
                  <a:pt x="16507" y="375229"/>
                </a:lnTo>
                <a:lnTo>
                  <a:pt x="51862" y="396185"/>
                </a:lnTo>
                <a:lnTo>
                  <a:pt x="66306" y="397763"/>
                </a:lnTo>
                <a:lnTo>
                  <a:pt x="8435628" y="397528"/>
                </a:lnTo>
                <a:lnTo>
                  <a:pt x="8473761" y="381248"/>
                </a:lnTo>
                <a:lnTo>
                  <a:pt x="8494720" y="345899"/>
                </a:lnTo>
                <a:lnTo>
                  <a:pt x="8496300" y="331470"/>
                </a:lnTo>
                <a:lnTo>
                  <a:pt x="8496064" y="60671"/>
                </a:lnTo>
                <a:lnTo>
                  <a:pt x="8479784" y="22538"/>
                </a:lnTo>
                <a:lnTo>
                  <a:pt x="8444435" y="1579"/>
                </a:lnTo>
                <a:lnTo>
                  <a:pt x="8430006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1651889"/>
            <a:ext cx="8496300" cy="398145"/>
          </a:xfrm>
          <a:custGeom>
            <a:avLst/>
            <a:gdLst/>
            <a:ahLst/>
            <a:cxnLst/>
            <a:rect l="l" t="t" r="r" b="b"/>
            <a:pathLst>
              <a:path w="8496300" h="398144">
                <a:moveTo>
                  <a:pt x="8430006" y="0"/>
                </a:moveTo>
                <a:lnTo>
                  <a:pt x="60667" y="235"/>
                </a:lnTo>
                <a:lnTo>
                  <a:pt x="22521" y="16475"/>
                </a:lnTo>
                <a:lnTo>
                  <a:pt x="1577" y="51827"/>
                </a:lnTo>
                <a:lnTo>
                  <a:pt x="0" y="66294"/>
                </a:lnTo>
                <a:lnTo>
                  <a:pt x="236" y="337102"/>
                </a:lnTo>
                <a:lnTo>
                  <a:pt x="16507" y="375229"/>
                </a:lnTo>
                <a:lnTo>
                  <a:pt x="51862" y="396185"/>
                </a:lnTo>
                <a:lnTo>
                  <a:pt x="66306" y="397763"/>
                </a:lnTo>
                <a:lnTo>
                  <a:pt x="8435628" y="397528"/>
                </a:lnTo>
                <a:lnTo>
                  <a:pt x="8473761" y="381248"/>
                </a:lnTo>
                <a:lnTo>
                  <a:pt x="8494720" y="345899"/>
                </a:lnTo>
                <a:lnTo>
                  <a:pt x="8496300" y="331470"/>
                </a:lnTo>
                <a:lnTo>
                  <a:pt x="8496064" y="60653"/>
                </a:lnTo>
                <a:lnTo>
                  <a:pt x="8479784" y="22487"/>
                </a:lnTo>
                <a:lnTo>
                  <a:pt x="8444435" y="1573"/>
                </a:lnTo>
                <a:lnTo>
                  <a:pt x="8430006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0" y="2098675"/>
            <a:ext cx="8496300" cy="398145"/>
          </a:xfrm>
          <a:custGeom>
            <a:avLst/>
            <a:gdLst/>
            <a:ahLst/>
            <a:cxnLst/>
            <a:rect l="l" t="t" r="r" b="b"/>
            <a:pathLst>
              <a:path w="8496300" h="398144">
                <a:moveTo>
                  <a:pt x="8430006" y="0"/>
                </a:moveTo>
                <a:lnTo>
                  <a:pt x="60667" y="235"/>
                </a:lnTo>
                <a:lnTo>
                  <a:pt x="22521" y="16475"/>
                </a:lnTo>
                <a:lnTo>
                  <a:pt x="1577" y="51827"/>
                </a:lnTo>
                <a:lnTo>
                  <a:pt x="0" y="66294"/>
                </a:lnTo>
                <a:lnTo>
                  <a:pt x="236" y="337102"/>
                </a:lnTo>
                <a:lnTo>
                  <a:pt x="16507" y="375229"/>
                </a:lnTo>
                <a:lnTo>
                  <a:pt x="51862" y="396185"/>
                </a:lnTo>
                <a:lnTo>
                  <a:pt x="66306" y="397763"/>
                </a:lnTo>
                <a:lnTo>
                  <a:pt x="8435628" y="397528"/>
                </a:lnTo>
                <a:lnTo>
                  <a:pt x="8473761" y="381248"/>
                </a:lnTo>
                <a:lnTo>
                  <a:pt x="8494720" y="345899"/>
                </a:lnTo>
                <a:lnTo>
                  <a:pt x="8496300" y="331470"/>
                </a:lnTo>
                <a:lnTo>
                  <a:pt x="8496064" y="60653"/>
                </a:lnTo>
                <a:lnTo>
                  <a:pt x="8479784" y="22487"/>
                </a:lnTo>
                <a:lnTo>
                  <a:pt x="8444435" y="1573"/>
                </a:lnTo>
                <a:lnTo>
                  <a:pt x="8430006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7200" y="2545333"/>
            <a:ext cx="8496300" cy="398145"/>
          </a:xfrm>
          <a:custGeom>
            <a:avLst/>
            <a:gdLst/>
            <a:ahLst/>
            <a:cxnLst/>
            <a:rect l="l" t="t" r="r" b="b"/>
            <a:pathLst>
              <a:path w="8496300" h="398144">
                <a:moveTo>
                  <a:pt x="8430006" y="0"/>
                </a:moveTo>
                <a:lnTo>
                  <a:pt x="60667" y="236"/>
                </a:lnTo>
                <a:lnTo>
                  <a:pt x="22521" y="16519"/>
                </a:lnTo>
                <a:lnTo>
                  <a:pt x="1577" y="51865"/>
                </a:lnTo>
                <a:lnTo>
                  <a:pt x="0" y="66293"/>
                </a:lnTo>
                <a:lnTo>
                  <a:pt x="236" y="337229"/>
                </a:lnTo>
                <a:lnTo>
                  <a:pt x="16507" y="375356"/>
                </a:lnTo>
                <a:lnTo>
                  <a:pt x="51862" y="396312"/>
                </a:lnTo>
                <a:lnTo>
                  <a:pt x="66306" y="397890"/>
                </a:lnTo>
                <a:lnTo>
                  <a:pt x="8435628" y="397655"/>
                </a:lnTo>
                <a:lnTo>
                  <a:pt x="8473761" y="381375"/>
                </a:lnTo>
                <a:lnTo>
                  <a:pt x="8494720" y="346026"/>
                </a:lnTo>
                <a:lnTo>
                  <a:pt x="8496300" y="331596"/>
                </a:lnTo>
                <a:lnTo>
                  <a:pt x="8496064" y="60671"/>
                </a:lnTo>
                <a:lnTo>
                  <a:pt x="8479784" y="22538"/>
                </a:lnTo>
                <a:lnTo>
                  <a:pt x="8444435" y="1579"/>
                </a:lnTo>
                <a:lnTo>
                  <a:pt x="8430006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7200" y="2992120"/>
            <a:ext cx="8496300" cy="398145"/>
          </a:xfrm>
          <a:custGeom>
            <a:avLst/>
            <a:gdLst/>
            <a:ahLst/>
            <a:cxnLst/>
            <a:rect l="l" t="t" r="r" b="b"/>
            <a:pathLst>
              <a:path w="8496300" h="398145">
                <a:moveTo>
                  <a:pt x="8430006" y="0"/>
                </a:moveTo>
                <a:lnTo>
                  <a:pt x="60667" y="236"/>
                </a:lnTo>
                <a:lnTo>
                  <a:pt x="22521" y="16519"/>
                </a:lnTo>
                <a:lnTo>
                  <a:pt x="1577" y="51865"/>
                </a:lnTo>
                <a:lnTo>
                  <a:pt x="0" y="66293"/>
                </a:lnTo>
                <a:lnTo>
                  <a:pt x="236" y="337120"/>
                </a:lnTo>
                <a:lnTo>
                  <a:pt x="16507" y="375280"/>
                </a:lnTo>
                <a:lnTo>
                  <a:pt x="51862" y="396191"/>
                </a:lnTo>
                <a:lnTo>
                  <a:pt x="66306" y="397763"/>
                </a:lnTo>
                <a:lnTo>
                  <a:pt x="8435628" y="397529"/>
                </a:lnTo>
                <a:lnTo>
                  <a:pt x="8473761" y="381291"/>
                </a:lnTo>
                <a:lnTo>
                  <a:pt x="8494720" y="345938"/>
                </a:lnTo>
                <a:lnTo>
                  <a:pt x="8496300" y="331469"/>
                </a:lnTo>
                <a:lnTo>
                  <a:pt x="8496064" y="60671"/>
                </a:lnTo>
                <a:lnTo>
                  <a:pt x="8479784" y="22538"/>
                </a:lnTo>
                <a:lnTo>
                  <a:pt x="8444435" y="1579"/>
                </a:lnTo>
                <a:lnTo>
                  <a:pt x="8430006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7200" y="3438905"/>
            <a:ext cx="8496300" cy="398145"/>
          </a:xfrm>
          <a:custGeom>
            <a:avLst/>
            <a:gdLst/>
            <a:ahLst/>
            <a:cxnLst/>
            <a:rect l="l" t="t" r="r" b="b"/>
            <a:pathLst>
              <a:path w="8496300" h="398145">
                <a:moveTo>
                  <a:pt x="8430006" y="0"/>
                </a:moveTo>
                <a:lnTo>
                  <a:pt x="60667" y="236"/>
                </a:lnTo>
                <a:lnTo>
                  <a:pt x="22521" y="16519"/>
                </a:lnTo>
                <a:lnTo>
                  <a:pt x="1577" y="51865"/>
                </a:lnTo>
                <a:lnTo>
                  <a:pt x="0" y="66294"/>
                </a:lnTo>
                <a:lnTo>
                  <a:pt x="236" y="337102"/>
                </a:lnTo>
                <a:lnTo>
                  <a:pt x="16507" y="375229"/>
                </a:lnTo>
                <a:lnTo>
                  <a:pt x="51862" y="396185"/>
                </a:lnTo>
                <a:lnTo>
                  <a:pt x="66306" y="397764"/>
                </a:lnTo>
                <a:lnTo>
                  <a:pt x="8435628" y="397528"/>
                </a:lnTo>
                <a:lnTo>
                  <a:pt x="8473761" y="381248"/>
                </a:lnTo>
                <a:lnTo>
                  <a:pt x="8494720" y="345899"/>
                </a:lnTo>
                <a:lnTo>
                  <a:pt x="8496300" y="331470"/>
                </a:lnTo>
                <a:lnTo>
                  <a:pt x="8496064" y="60671"/>
                </a:lnTo>
                <a:lnTo>
                  <a:pt x="8479784" y="22538"/>
                </a:lnTo>
                <a:lnTo>
                  <a:pt x="8444435" y="1579"/>
                </a:lnTo>
                <a:lnTo>
                  <a:pt x="8430006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7200" y="3885691"/>
            <a:ext cx="8496300" cy="398145"/>
          </a:xfrm>
          <a:custGeom>
            <a:avLst/>
            <a:gdLst/>
            <a:ahLst/>
            <a:cxnLst/>
            <a:rect l="l" t="t" r="r" b="b"/>
            <a:pathLst>
              <a:path w="8496300" h="398145">
                <a:moveTo>
                  <a:pt x="8430006" y="0"/>
                </a:moveTo>
                <a:lnTo>
                  <a:pt x="60667" y="235"/>
                </a:lnTo>
                <a:lnTo>
                  <a:pt x="22521" y="16475"/>
                </a:lnTo>
                <a:lnTo>
                  <a:pt x="1577" y="51827"/>
                </a:lnTo>
                <a:lnTo>
                  <a:pt x="0" y="66293"/>
                </a:lnTo>
                <a:lnTo>
                  <a:pt x="236" y="337102"/>
                </a:lnTo>
                <a:lnTo>
                  <a:pt x="16507" y="375229"/>
                </a:lnTo>
                <a:lnTo>
                  <a:pt x="51862" y="396185"/>
                </a:lnTo>
                <a:lnTo>
                  <a:pt x="66306" y="397763"/>
                </a:lnTo>
                <a:lnTo>
                  <a:pt x="8435628" y="397528"/>
                </a:lnTo>
                <a:lnTo>
                  <a:pt x="8473761" y="381248"/>
                </a:lnTo>
                <a:lnTo>
                  <a:pt x="8494720" y="345899"/>
                </a:lnTo>
                <a:lnTo>
                  <a:pt x="8496300" y="331469"/>
                </a:lnTo>
                <a:lnTo>
                  <a:pt x="8496064" y="60653"/>
                </a:lnTo>
                <a:lnTo>
                  <a:pt x="8479784" y="22487"/>
                </a:lnTo>
                <a:lnTo>
                  <a:pt x="8444435" y="1573"/>
                </a:lnTo>
                <a:lnTo>
                  <a:pt x="8430006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7200" y="4332351"/>
            <a:ext cx="8496300" cy="398145"/>
          </a:xfrm>
          <a:custGeom>
            <a:avLst/>
            <a:gdLst/>
            <a:ahLst/>
            <a:cxnLst/>
            <a:rect l="l" t="t" r="r" b="b"/>
            <a:pathLst>
              <a:path w="8496300" h="398145">
                <a:moveTo>
                  <a:pt x="8430006" y="0"/>
                </a:moveTo>
                <a:lnTo>
                  <a:pt x="60569" y="244"/>
                </a:lnTo>
                <a:lnTo>
                  <a:pt x="22481" y="16566"/>
                </a:lnTo>
                <a:lnTo>
                  <a:pt x="1574" y="51961"/>
                </a:lnTo>
                <a:lnTo>
                  <a:pt x="0" y="66421"/>
                </a:lnTo>
                <a:lnTo>
                  <a:pt x="236" y="337229"/>
                </a:lnTo>
                <a:lnTo>
                  <a:pt x="16507" y="375356"/>
                </a:lnTo>
                <a:lnTo>
                  <a:pt x="51862" y="396312"/>
                </a:lnTo>
                <a:lnTo>
                  <a:pt x="66306" y="397891"/>
                </a:lnTo>
                <a:lnTo>
                  <a:pt x="8435628" y="397655"/>
                </a:lnTo>
                <a:lnTo>
                  <a:pt x="8473761" y="381375"/>
                </a:lnTo>
                <a:lnTo>
                  <a:pt x="8494720" y="346026"/>
                </a:lnTo>
                <a:lnTo>
                  <a:pt x="8496300" y="331597"/>
                </a:lnTo>
                <a:lnTo>
                  <a:pt x="8496055" y="60681"/>
                </a:lnTo>
                <a:lnTo>
                  <a:pt x="8479749" y="22519"/>
                </a:lnTo>
                <a:lnTo>
                  <a:pt x="8444422" y="1576"/>
                </a:lnTo>
                <a:lnTo>
                  <a:pt x="8430006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7200" y="4779136"/>
            <a:ext cx="8496300" cy="398145"/>
          </a:xfrm>
          <a:custGeom>
            <a:avLst/>
            <a:gdLst/>
            <a:ahLst/>
            <a:cxnLst/>
            <a:rect l="l" t="t" r="r" b="b"/>
            <a:pathLst>
              <a:path w="8496300" h="398145">
                <a:moveTo>
                  <a:pt x="8430006" y="0"/>
                </a:moveTo>
                <a:lnTo>
                  <a:pt x="60667" y="236"/>
                </a:lnTo>
                <a:lnTo>
                  <a:pt x="22521" y="16519"/>
                </a:lnTo>
                <a:lnTo>
                  <a:pt x="1577" y="51865"/>
                </a:lnTo>
                <a:lnTo>
                  <a:pt x="0" y="66293"/>
                </a:lnTo>
                <a:lnTo>
                  <a:pt x="236" y="337229"/>
                </a:lnTo>
                <a:lnTo>
                  <a:pt x="16507" y="375356"/>
                </a:lnTo>
                <a:lnTo>
                  <a:pt x="51862" y="396312"/>
                </a:lnTo>
                <a:lnTo>
                  <a:pt x="66306" y="397890"/>
                </a:lnTo>
                <a:lnTo>
                  <a:pt x="8435628" y="397655"/>
                </a:lnTo>
                <a:lnTo>
                  <a:pt x="8473761" y="381375"/>
                </a:lnTo>
                <a:lnTo>
                  <a:pt x="8494720" y="346026"/>
                </a:lnTo>
                <a:lnTo>
                  <a:pt x="8496300" y="331596"/>
                </a:lnTo>
                <a:lnTo>
                  <a:pt x="8496064" y="60671"/>
                </a:lnTo>
                <a:lnTo>
                  <a:pt x="8479784" y="22538"/>
                </a:lnTo>
                <a:lnTo>
                  <a:pt x="8444435" y="1579"/>
                </a:lnTo>
                <a:lnTo>
                  <a:pt x="8430006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7200" y="5225922"/>
            <a:ext cx="8496300" cy="398145"/>
          </a:xfrm>
          <a:custGeom>
            <a:avLst/>
            <a:gdLst/>
            <a:ahLst/>
            <a:cxnLst/>
            <a:rect l="l" t="t" r="r" b="b"/>
            <a:pathLst>
              <a:path w="8496300" h="398145">
                <a:moveTo>
                  <a:pt x="8430006" y="0"/>
                </a:moveTo>
                <a:lnTo>
                  <a:pt x="60667" y="236"/>
                </a:lnTo>
                <a:lnTo>
                  <a:pt x="22521" y="16519"/>
                </a:lnTo>
                <a:lnTo>
                  <a:pt x="1577" y="51865"/>
                </a:lnTo>
                <a:lnTo>
                  <a:pt x="0" y="66293"/>
                </a:lnTo>
                <a:lnTo>
                  <a:pt x="239" y="337152"/>
                </a:lnTo>
                <a:lnTo>
                  <a:pt x="16521" y="375298"/>
                </a:lnTo>
                <a:lnTo>
                  <a:pt x="51867" y="396238"/>
                </a:lnTo>
                <a:lnTo>
                  <a:pt x="66306" y="397814"/>
                </a:lnTo>
                <a:lnTo>
                  <a:pt x="8435667" y="397575"/>
                </a:lnTo>
                <a:lnTo>
                  <a:pt x="8473777" y="381289"/>
                </a:lnTo>
                <a:lnTo>
                  <a:pt x="8494722" y="345919"/>
                </a:lnTo>
                <a:lnTo>
                  <a:pt x="8496300" y="331469"/>
                </a:lnTo>
                <a:lnTo>
                  <a:pt x="8496064" y="60671"/>
                </a:lnTo>
                <a:lnTo>
                  <a:pt x="8479784" y="22538"/>
                </a:lnTo>
                <a:lnTo>
                  <a:pt x="8444435" y="1579"/>
                </a:lnTo>
                <a:lnTo>
                  <a:pt x="8430006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57200" y="5672696"/>
            <a:ext cx="8496300" cy="398145"/>
          </a:xfrm>
          <a:custGeom>
            <a:avLst/>
            <a:gdLst/>
            <a:ahLst/>
            <a:cxnLst/>
            <a:rect l="l" t="t" r="r" b="b"/>
            <a:pathLst>
              <a:path w="8496300" h="398145">
                <a:moveTo>
                  <a:pt x="8430006" y="0"/>
                </a:moveTo>
                <a:lnTo>
                  <a:pt x="60667" y="236"/>
                </a:lnTo>
                <a:lnTo>
                  <a:pt x="22521" y="16506"/>
                </a:lnTo>
                <a:lnTo>
                  <a:pt x="1577" y="51854"/>
                </a:lnTo>
                <a:lnTo>
                  <a:pt x="0" y="66294"/>
                </a:lnTo>
                <a:lnTo>
                  <a:pt x="236" y="337133"/>
                </a:lnTo>
                <a:lnTo>
                  <a:pt x="16507" y="375270"/>
                </a:lnTo>
                <a:lnTo>
                  <a:pt x="51862" y="396212"/>
                </a:lnTo>
                <a:lnTo>
                  <a:pt x="66306" y="397789"/>
                </a:lnTo>
                <a:lnTo>
                  <a:pt x="8435628" y="397553"/>
                </a:lnTo>
                <a:lnTo>
                  <a:pt x="8473761" y="381286"/>
                </a:lnTo>
                <a:lnTo>
                  <a:pt x="8494720" y="345936"/>
                </a:lnTo>
                <a:lnTo>
                  <a:pt x="8496300" y="331495"/>
                </a:lnTo>
                <a:lnTo>
                  <a:pt x="8496064" y="60666"/>
                </a:lnTo>
                <a:lnTo>
                  <a:pt x="8479784" y="22523"/>
                </a:lnTo>
                <a:lnTo>
                  <a:pt x="8444435" y="1577"/>
                </a:lnTo>
                <a:lnTo>
                  <a:pt x="8430006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528929" y="1282855"/>
            <a:ext cx="7258050" cy="4710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American</a:t>
            </a:r>
            <a:r>
              <a:rPr dirty="0" sz="17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dirty="0" sz="1700" spc="-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Assoc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ion</a:t>
            </a:r>
            <a:r>
              <a:rPr dirty="0" sz="17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(A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A)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80"/>
              </a:spcBef>
            </a:pP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arm</a:t>
            </a:r>
            <a:r>
              <a:rPr dirty="0" sz="17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ndust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Com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un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ions</a:t>
            </a:r>
            <a:r>
              <a:rPr dirty="0" sz="17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Com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tt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ee</a:t>
            </a:r>
            <a:r>
              <a:rPr dirty="0" sz="17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(A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CC)</a:t>
            </a:r>
            <a:endParaRPr sz="1700">
              <a:latin typeface="Arial"/>
              <a:cs typeface="Arial"/>
            </a:endParaRPr>
          </a:p>
          <a:p>
            <a:pPr marL="12700" marR="5080">
              <a:lnSpc>
                <a:spcPts val="3520"/>
              </a:lnSpc>
              <a:spcBef>
                <a:spcPts val="360"/>
              </a:spcBef>
            </a:pP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Assoc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ion</a:t>
            </a:r>
            <a:r>
              <a:rPr dirty="0" sz="17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Pub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700" spc="-5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Safe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7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Com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un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ions</a:t>
            </a:r>
            <a:r>
              <a:rPr dirty="0" sz="17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700" spc="-45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icia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7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(AP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 I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erna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ional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 E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ec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ronic</a:t>
            </a:r>
            <a:r>
              <a:rPr dirty="0" sz="17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Secur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700" spc="-10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Assoc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ion</a:t>
            </a:r>
            <a:r>
              <a:rPr dirty="0" sz="17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(ES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1700">
              <a:latin typeface="Arial"/>
              <a:cs typeface="Arial"/>
            </a:endParaRPr>
          </a:p>
          <a:p>
            <a:pPr marL="12700" marR="1395095">
              <a:lnSpc>
                <a:spcPts val="3520"/>
              </a:lnSpc>
            </a:pP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ional</a:t>
            </a:r>
            <a:r>
              <a:rPr dirty="0" sz="1700" spc="-1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Assoc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ion</a:t>
            </a:r>
            <a:r>
              <a:rPr dirty="0" sz="17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of Sta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7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dirty="0" sz="17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Ma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sha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7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(NAS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M)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 Na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ional</a:t>
            </a:r>
            <a:r>
              <a:rPr dirty="0" sz="17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Pub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ic</a:t>
            </a:r>
            <a:r>
              <a:rPr dirty="0" sz="17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Safe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7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8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ecom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un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io</a:t>
            </a:r>
            <a:r>
              <a:rPr dirty="0" sz="1700" spc="-15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7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Counc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7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(NPS</a:t>
            </a:r>
            <a:r>
              <a:rPr dirty="0" sz="1700" spc="1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C)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 Na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ional</a:t>
            </a:r>
            <a:r>
              <a:rPr dirty="0" sz="17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Emergency</a:t>
            </a:r>
            <a:r>
              <a:rPr dirty="0" sz="17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Number</a:t>
            </a:r>
            <a:r>
              <a:rPr dirty="0" sz="1700" spc="-1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Assoc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ion</a:t>
            </a:r>
            <a:r>
              <a:rPr dirty="0" sz="17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(NENA)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15"/>
              </a:spcBef>
            </a:pP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ional</a:t>
            </a:r>
            <a:r>
              <a:rPr dirty="0" sz="17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dirty="0" sz="17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Pro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ec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ion</a:t>
            </a:r>
            <a:r>
              <a:rPr dirty="0" sz="1700" spc="-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Assoc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ion</a:t>
            </a:r>
            <a:r>
              <a:rPr dirty="0" sz="17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(NF</a:t>
            </a:r>
            <a:r>
              <a:rPr dirty="0" sz="1700" spc="-12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A)</a:t>
            </a:r>
            <a:endParaRPr sz="1700">
              <a:latin typeface="Arial"/>
              <a:cs typeface="Arial"/>
            </a:endParaRPr>
          </a:p>
          <a:p>
            <a:pPr marL="12700" marR="1764030">
              <a:lnSpc>
                <a:spcPct val="172500"/>
              </a:lnSpc>
            </a:pP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ional</a:t>
            </a:r>
            <a:r>
              <a:rPr dirty="0" sz="17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Rural</a:t>
            </a:r>
            <a:r>
              <a:rPr dirty="0" sz="17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ec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ric</a:t>
            </a:r>
            <a:r>
              <a:rPr dirty="0" sz="17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Coopera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ive</a:t>
            </a:r>
            <a:r>
              <a:rPr dirty="0" sz="1700" spc="-1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Assoc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ion</a:t>
            </a:r>
            <a:r>
              <a:rPr dirty="0" sz="17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(N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A)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 Secur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7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ndust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7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Assoc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ion</a:t>
            </a:r>
            <a:r>
              <a:rPr dirty="0" sz="17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(S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A)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75"/>
              </a:spcBef>
            </a:pP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ili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ies</a:t>
            </a:r>
            <a:r>
              <a:rPr dirty="0" sz="17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8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ecom</a:t>
            </a:r>
            <a:r>
              <a:rPr dirty="0" sz="17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Counc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7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(U</a:t>
            </a:r>
            <a:r>
              <a:rPr dirty="0" sz="1700" spc="1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C)</a:t>
            </a:r>
            <a:endParaRPr sz="170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-10"/>
              <a:t>NP</a:t>
            </a:r>
            <a:r>
              <a:rPr dirty="0" spc="-20"/>
              <a:t>S</a:t>
            </a:r>
            <a:r>
              <a:rPr dirty="0" spc="-35"/>
              <a:t>T</a:t>
            </a:r>
            <a:r>
              <a:rPr dirty="0" spc="-10"/>
              <a:t>C</a:t>
            </a:r>
            <a:r>
              <a:rPr dirty="0" spc="10"/>
              <a:t> </a:t>
            </a:r>
            <a:r>
              <a:rPr dirty="0" spc="-10"/>
              <a:t>Me</a:t>
            </a:r>
            <a:r>
              <a:rPr dirty="0" spc="-20"/>
              <a:t>e</a:t>
            </a:r>
            <a:r>
              <a:rPr dirty="0" spc="-5"/>
              <a:t>ti</a:t>
            </a:r>
            <a:r>
              <a:rPr dirty="0" spc="-5"/>
              <a:t>n</a:t>
            </a:r>
            <a:r>
              <a:rPr dirty="0" spc="-10"/>
              <a:t>g</a:t>
            </a:r>
            <a:r>
              <a:rPr dirty="0" spc="-10"/>
              <a:t> No</a:t>
            </a:r>
            <a:r>
              <a:rPr dirty="0" spc="-25"/>
              <a:t>v</a:t>
            </a:r>
            <a:r>
              <a:rPr dirty="0" spc="-10"/>
              <a:t>ember</a:t>
            </a:r>
            <a:r>
              <a:rPr dirty="0" spc="15"/>
              <a:t> </a:t>
            </a:r>
            <a:r>
              <a:rPr dirty="0" spc="-10"/>
              <a:t>1</a:t>
            </a:r>
            <a:r>
              <a:rPr dirty="0" spc="-5"/>
              <a:t>3</a:t>
            </a:r>
            <a:r>
              <a:rPr dirty="0" spc="-5"/>
              <a:t>-1</a:t>
            </a:r>
            <a:r>
              <a:rPr dirty="0" spc="-5"/>
              <a:t>4</a:t>
            </a:r>
            <a:r>
              <a:rPr dirty="0" spc="-5"/>
              <a:t>,</a:t>
            </a:r>
            <a:r>
              <a:rPr dirty="0" spc="15"/>
              <a:t> </a:t>
            </a:r>
            <a:r>
              <a:rPr dirty="0" spc="-10"/>
              <a:t>2</a:t>
            </a:r>
            <a:r>
              <a:rPr dirty="0" spc="-5"/>
              <a:t>0</a:t>
            </a:r>
            <a:r>
              <a:rPr dirty="0" spc="-10"/>
              <a:t>14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10</a:t>
            </a:fld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6140484"/>
            <a:ext cx="9144000" cy="717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78939" marR="5597525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ATIS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Board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f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Direct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r</a:t>
            </a:r>
            <a:r>
              <a:rPr dirty="0" sz="1100" spc="-15">
                <a:latin typeface="Calibri"/>
                <a:cs typeface="Calibri"/>
              </a:rPr>
              <a:t>s</a:t>
            </a:r>
            <a:r>
              <a:rPr dirty="0" sz="1100">
                <a:latin typeface="Calibri"/>
                <a:cs typeface="Calibri"/>
              </a:rPr>
              <a:t>’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Meeti</a:t>
            </a:r>
            <a:r>
              <a:rPr dirty="0" sz="1100" spc="-5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g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Oc</a:t>
            </a:r>
            <a:r>
              <a:rPr dirty="0" sz="1100">
                <a:latin typeface="Calibri"/>
                <a:cs typeface="Calibri"/>
              </a:rPr>
              <a:t>t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5">
                <a:latin typeface="Calibri"/>
                <a:cs typeface="Calibri"/>
              </a:rPr>
              <a:t>b</a:t>
            </a:r>
            <a:r>
              <a:rPr dirty="0" sz="1100">
                <a:latin typeface="Calibri"/>
                <a:cs typeface="Calibri"/>
              </a:rPr>
              <a:t>er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20,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2011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140484"/>
            <a:ext cx="9144000" cy="7175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4535" y="6272042"/>
            <a:ext cx="1273937" cy="4848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985884" y="6150071"/>
            <a:ext cx="158115" cy="708025"/>
          </a:xfrm>
          <a:custGeom>
            <a:avLst/>
            <a:gdLst/>
            <a:ahLst/>
            <a:cxnLst/>
            <a:rect l="l" t="t" r="r" b="b"/>
            <a:pathLst>
              <a:path w="158115" h="708025">
                <a:moveTo>
                  <a:pt x="158114" y="0"/>
                </a:moveTo>
                <a:lnTo>
                  <a:pt x="0" y="0"/>
                </a:lnTo>
                <a:lnTo>
                  <a:pt x="0" y="707925"/>
                </a:lnTo>
                <a:lnTo>
                  <a:pt x="158114" y="707925"/>
                </a:lnTo>
                <a:lnTo>
                  <a:pt x="158114" y="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6136424"/>
            <a:ext cx="9144000" cy="1905"/>
          </a:xfrm>
          <a:custGeom>
            <a:avLst/>
            <a:gdLst/>
            <a:ahLst/>
            <a:cxnLst/>
            <a:rect l="l" t="t" r="r" b="b"/>
            <a:pathLst>
              <a:path w="9144000" h="1904">
                <a:moveTo>
                  <a:pt x="9144000" y="1587"/>
                </a:moveTo>
                <a:lnTo>
                  <a:pt x="0" y="0"/>
                </a:lnTo>
              </a:path>
            </a:pathLst>
          </a:custGeom>
          <a:ln w="6350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87679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40"/>
              <a:t>A</a:t>
            </a:r>
            <a:r>
              <a:rPr dirty="0"/>
              <a:t>TIS</a:t>
            </a:r>
            <a:r>
              <a:rPr dirty="0" spc="-20"/>
              <a:t> </a:t>
            </a:r>
            <a:r>
              <a:rPr dirty="0"/>
              <a:t>Committe</a:t>
            </a:r>
            <a:r>
              <a:rPr dirty="0" spc="-15"/>
              <a:t>e</a:t>
            </a:r>
            <a:r>
              <a:rPr dirty="0"/>
              <a:t>s</a:t>
            </a:r>
            <a:r>
              <a:rPr dirty="0" spc="-20"/>
              <a:t> </a:t>
            </a:r>
            <a:r>
              <a:rPr dirty="0"/>
              <a:t>and</a:t>
            </a:r>
            <a:r>
              <a:rPr dirty="0" spc="-25"/>
              <a:t> </a:t>
            </a:r>
            <a:r>
              <a:rPr dirty="0"/>
              <a:t>Forums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94169" y="1202385"/>
            <a:ext cx="1819275" cy="1091565"/>
          </a:xfrm>
          <a:prstGeom prst="rect">
            <a:avLst/>
          </a:prstGeom>
          <a:solidFill>
            <a:srgbClr val="4F81BC"/>
          </a:solidFill>
        </p:spPr>
        <p:txBody>
          <a:bodyPr wrap="square" lIns="0" tIns="0" rIns="0" bIns="0" rtlCol="0" vert="horz">
            <a:spAutoFit/>
          </a:bodyPr>
          <a:lstStyle/>
          <a:p>
            <a:pPr algn="ctr" marL="180975" marR="172720" indent="-3175">
              <a:lnSpc>
                <a:spcPct val="86200"/>
              </a:lnSpc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Auto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atic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Identi</a:t>
            </a:r>
            <a:r>
              <a:rPr dirty="0" sz="1400" spc="5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ica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ion</a:t>
            </a:r>
            <a:r>
              <a:rPr dirty="0" sz="14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ata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 C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apture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mm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ittee</a:t>
            </a:r>
            <a:r>
              <a:rPr dirty="0" sz="1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dirty="0" sz="1400" spc="-4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400" spc="-10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400" spc="-5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795270" y="1202385"/>
            <a:ext cx="1819275" cy="1091565"/>
          </a:xfrm>
          <a:custGeom>
            <a:avLst/>
            <a:gdLst/>
            <a:ahLst/>
            <a:cxnLst/>
            <a:rect l="l" t="t" r="r" b="b"/>
            <a:pathLst>
              <a:path w="1819275" h="1091564">
                <a:moveTo>
                  <a:pt x="0" y="1091488"/>
                </a:moveTo>
                <a:lnTo>
                  <a:pt x="1819148" y="1091488"/>
                </a:lnTo>
                <a:lnTo>
                  <a:pt x="1819148" y="0"/>
                </a:lnTo>
                <a:lnTo>
                  <a:pt x="0" y="0"/>
                </a:lnTo>
                <a:lnTo>
                  <a:pt x="0" y="1091488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093847" y="1553631"/>
            <a:ext cx="1221105" cy="388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3345" marR="5080" indent="-81280">
              <a:lnSpc>
                <a:spcPts val="1450"/>
              </a:lnSpc>
            </a:pPr>
            <a:r>
              <a:rPr dirty="0" sz="1400" spc="-10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C</a:t>
            </a:r>
            <a:r>
              <a:rPr dirty="0" sz="1400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loud</a:t>
            </a:r>
            <a:r>
              <a:rPr dirty="0" sz="1400" spc="-10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 </a:t>
            </a:r>
            <a:r>
              <a:rPr dirty="0" sz="1400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Ser</a:t>
            </a:r>
            <a:r>
              <a:rPr dirty="0" sz="1400" spc="-20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v</a:t>
            </a:r>
            <a:r>
              <a:rPr dirty="0" sz="1400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ices</a:t>
            </a:r>
            <a:r>
              <a:rPr dirty="0" sz="140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F</a:t>
            </a:r>
            <a:r>
              <a:rPr dirty="0" sz="140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orum</a:t>
            </a:r>
            <a:r>
              <a:rPr dirty="0" sz="1400" spc="-15">
                <a:solidFill>
                  <a:srgbClr val="0000FF"/>
                </a:solidFill>
                <a:latin typeface="Arial"/>
                <a:cs typeface="Arial"/>
                <a:hlinkClick r:id="rId4"/>
              </a:rPr>
              <a:t> </a:t>
            </a:r>
            <a:r>
              <a:rPr dirty="0" sz="140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(</a:t>
            </a:r>
            <a:r>
              <a:rPr dirty="0" sz="1400" spc="-10" b="1">
                <a:solidFill>
                  <a:srgbClr val="0000FF"/>
                </a:solidFill>
                <a:latin typeface="Arial"/>
                <a:cs typeface="Arial"/>
                <a:hlinkClick r:id="rId4"/>
              </a:rPr>
              <a:t>C</a:t>
            </a:r>
            <a:r>
              <a:rPr dirty="0" sz="1400" b="1">
                <a:solidFill>
                  <a:srgbClr val="0000FF"/>
                </a:solidFill>
                <a:latin typeface="Arial"/>
                <a:cs typeface="Arial"/>
                <a:hlinkClick r:id="rId4"/>
              </a:rPr>
              <a:t>S</a:t>
            </a:r>
            <a:r>
              <a:rPr dirty="0" sz="1400" spc="-10" b="1">
                <a:solidFill>
                  <a:srgbClr val="0000FF"/>
                </a:solidFill>
                <a:latin typeface="Arial"/>
                <a:cs typeface="Arial"/>
                <a:hlinkClick r:id="rId4"/>
              </a:rPr>
              <a:t>F</a:t>
            </a:r>
            <a:r>
              <a:rPr dirty="0" sz="140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186938" y="1920748"/>
            <a:ext cx="1036319" cy="0"/>
          </a:xfrm>
          <a:custGeom>
            <a:avLst/>
            <a:gdLst/>
            <a:ahLst/>
            <a:cxnLst/>
            <a:rect l="l" t="t" r="r" b="b"/>
            <a:pathLst>
              <a:path w="1036320" h="0">
                <a:moveTo>
                  <a:pt x="0" y="0"/>
                </a:moveTo>
                <a:lnTo>
                  <a:pt x="1036320" y="0"/>
                </a:lnTo>
              </a:path>
            </a:pathLst>
          </a:custGeom>
          <a:ln w="1650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796282" y="1202385"/>
            <a:ext cx="1819275" cy="1091565"/>
          </a:xfrm>
          <a:prstGeom prst="rect">
            <a:avLst/>
          </a:prstGeom>
          <a:solidFill>
            <a:srgbClr val="4F81BC"/>
          </a:solidFill>
        </p:spPr>
        <p:txBody>
          <a:bodyPr wrap="square" lIns="0" tIns="0" rIns="0" bIns="0" rtlCol="0" vert="horz">
            <a:spAutoFit/>
          </a:bodyPr>
          <a:lstStyle/>
          <a:p>
            <a:pPr algn="ctr" marL="78105" marR="68580" indent="-1905">
              <a:lnSpc>
                <a:spcPct val="86200"/>
              </a:lnSpc>
            </a:pP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opper/Op</a:t>
            </a:r>
            <a:r>
              <a:rPr dirty="0" sz="1400" spc="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ical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Access S</a:t>
            </a:r>
            <a:r>
              <a:rPr dirty="0" sz="1400" spc="-2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nchronization</a:t>
            </a:r>
            <a:r>
              <a:rPr dirty="0" sz="14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ransport</a:t>
            </a:r>
            <a:r>
              <a:rPr dirty="0" sz="14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mm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ittee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(</a:t>
            </a:r>
            <a:r>
              <a:rPr dirty="0" sz="1400" spc="-10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400" spc="-4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400" spc="-10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797420" y="1202385"/>
            <a:ext cx="1819275" cy="1091565"/>
          </a:xfrm>
          <a:custGeom>
            <a:avLst/>
            <a:gdLst/>
            <a:ahLst/>
            <a:cxnLst/>
            <a:rect l="l" t="t" r="r" b="b"/>
            <a:pathLst>
              <a:path w="1819275" h="1091564">
                <a:moveTo>
                  <a:pt x="0" y="1091488"/>
                </a:moveTo>
                <a:lnTo>
                  <a:pt x="1819148" y="1091488"/>
                </a:lnTo>
                <a:lnTo>
                  <a:pt x="1819148" y="0"/>
                </a:lnTo>
                <a:lnTo>
                  <a:pt x="0" y="0"/>
                </a:lnTo>
                <a:lnTo>
                  <a:pt x="0" y="1091488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6880352" y="1461556"/>
            <a:ext cx="165544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E</a:t>
            </a:r>
            <a:r>
              <a:rPr dirty="0" sz="1400" spc="-1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m</a:t>
            </a:r>
            <a:r>
              <a:rPr dirty="0" sz="140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ergency</a:t>
            </a:r>
            <a:r>
              <a:rPr dirty="0" sz="1400" spc="-2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 </a:t>
            </a:r>
            <a:r>
              <a:rPr dirty="0" sz="140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Ser</a:t>
            </a:r>
            <a:r>
              <a:rPr dirty="0" sz="1400" spc="-2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v</a:t>
            </a:r>
            <a:r>
              <a:rPr dirty="0" sz="140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ices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891781" y="1643507"/>
            <a:ext cx="1630680" cy="0"/>
          </a:xfrm>
          <a:custGeom>
            <a:avLst/>
            <a:gdLst/>
            <a:ahLst/>
            <a:cxnLst/>
            <a:rect l="l" t="t" r="r" b="b"/>
            <a:pathLst>
              <a:path w="1630679" h="0">
                <a:moveTo>
                  <a:pt x="0" y="0"/>
                </a:moveTo>
                <a:lnTo>
                  <a:pt x="1630679" y="0"/>
                </a:lnTo>
              </a:path>
            </a:pathLst>
          </a:custGeom>
          <a:ln w="1498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7084568" y="1645960"/>
            <a:ext cx="1246505" cy="388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3820" marR="5080" indent="-71755">
              <a:lnSpc>
                <a:spcPts val="1450"/>
              </a:lnSpc>
            </a:pPr>
            <a:r>
              <a:rPr dirty="0" sz="1400" u="heavy">
                <a:solidFill>
                  <a:srgbClr val="0000FF"/>
                </a:solidFill>
                <a:latin typeface="Arial"/>
                <a:cs typeface="Arial"/>
                <a:hlinkClick r:id="rId5"/>
              </a:rPr>
              <a:t>Interconnection</a:t>
            </a:r>
            <a:r>
              <a:rPr dirty="0" sz="140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400" spc="-10" u="heavy">
                <a:solidFill>
                  <a:srgbClr val="0000FF"/>
                </a:solidFill>
                <a:latin typeface="Arial"/>
                <a:cs typeface="Arial"/>
                <a:hlinkClick r:id="rId5"/>
              </a:rPr>
              <a:t>F</a:t>
            </a:r>
            <a:r>
              <a:rPr dirty="0" sz="1400" u="heavy">
                <a:solidFill>
                  <a:srgbClr val="0000FF"/>
                </a:solidFill>
                <a:latin typeface="Arial"/>
                <a:cs typeface="Arial"/>
                <a:hlinkClick r:id="rId5"/>
              </a:rPr>
              <a:t>orum</a:t>
            </a:r>
            <a:r>
              <a:rPr dirty="0" sz="1400" spc="-15" u="heavy">
                <a:solidFill>
                  <a:srgbClr val="0000FF"/>
                </a:solidFill>
                <a:latin typeface="Arial"/>
                <a:cs typeface="Arial"/>
                <a:hlinkClick r:id="rId5"/>
              </a:rPr>
              <a:t> </a:t>
            </a:r>
            <a:r>
              <a:rPr dirty="0" sz="1400" spc="-5" u="heavy">
                <a:solidFill>
                  <a:srgbClr val="0000FF"/>
                </a:solidFill>
                <a:latin typeface="Arial"/>
                <a:cs typeface="Arial"/>
                <a:hlinkClick r:id="rId5"/>
              </a:rPr>
              <a:t>(</a:t>
            </a:r>
            <a:r>
              <a:rPr dirty="0" sz="1400" b="1" u="heavy">
                <a:solidFill>
                  <a:srgbClr val="0000FF"/>
                </a:solidFill>
                <a:latin typeface="Arial"/>
                <a:cs typeface="Arial"/>
                <a:hlinkClick r:id="rId5"/>
              </a:rPr>
              <a:t>ESI</a:t>
            </a:r>
            <a:r>
              <a:rPr dirty="0" sz="1400" spc="-5" b="1" u="heavy">
                <a:solidFill>
                  <a:srgbClr val="0000FF"/>
                </a:solidFill>
                <a:latin typeface="Arial"/>
                <a:cs typeface="Arial"/>
                <a:hlinkClick r:id="rId5"/>
              </a:rPr>
              <a:t>F</a:t>
            </a:r>
            <a:r>
              <a:rPr dirty="0" sz="1400" u="heavy">
                <a:solidFill>
                  <a:srgbClr val="0000FF"/>
                </a:solidFill>
                <a:latin typeface="Arial"/>
                <a:cs typeface="Arial"/>
                <a:hlinkClick r:id="rId5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94169" y="2475814"/>
            <a:ext cx="1819275" cy="1091565"/>
          </a:xfrm>
          <a:prstGeom prst="rect">
            <a:avLst/>
          </a:prstGeom>
          <a:solidFill>
            <a:srgbClr val="4F81BC"/>
          </a:solidFill>
        </p:spPr>
        <p:txBody>
          <a:bodyPr wrap="square" lIns="0" tIns="0" rIns="0" bIns="0" rtlCol="0" vert="horz">
            <a:spAutoFit/>
          </a:bodyPr>
          <a:lstStyle/>
          <a:p>
            <a:pPr marL="370205" marR="314325" indent="-48895">
              <a:lnSpc>
                <a:spcPts val="1450"/>
              </a:lnSpc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SI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400" spc="-2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ersight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ouncil</a:t>
            </a:r>
            <a:r>
              <a:rPr dirty="0" sz="1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IO</a:t>
            </a:r>
            <a:r>
              <a:rPr dirty="0" sz="1400" spc="-5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95270" y="2475814"/>
            <a:ext cx="1819275" cy="1091565"/>
          </a:xfrm>
          <a:prstGeom prst="rect">
            <a:avLst/>
          </a:prstGeom>
          <a:solidFill>
            <a:srgbClr val="4F81BC"/>
          </a:solidFill>
        </p:spPr>
        <p:txBody>
          <a:bodyPr wrap="square" lIns="0" tIns="0" rIns="0" bIns="0" rtlCol="0" vert="horz">
            <a:spAutoFit/>
          </a:bodyPr>
          <a:lstStyle/>
          <a:p>
            <a:pPr marL="242570" marR="125095" indent="-108585">
              <a:lnSpc>
                <a:spcPts val="1450"/>
              </a:lnSpc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Indus</a:t>
            </a:r>
            <a:r>
              <a:rPr dirty="0" sz="1400" spc="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ry</a:t>
            </a:r>
            <a:r>
              <a:rPr dirty="0" sz="14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bering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mm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ittee</a:t>
            </a:r>
            <a:r>
              <a:rPr dirty="0" sz="1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400" spc="-10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 spc="-5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96282" y="2475814"/>
            <a:ext cx="1819275" cy="1091565"/>
          </a:xfrm>
          <a:prstGeom prst="rect">
            <a:avLst/>
          </a:prstGeom>
          <a:solidFill>
            <a:srgbClr val="4F81BC"/>
          </a:solidFill>
        </p:spPr>
        <p:txBody>
          <a:bodyPr wrap="square" lIns="0" tIns="0" rIns="0" bIns="0" rtlCol="0" vert="horz">
            <a:spAutoFit/>
          </a:bodyPr>
          <a:lstStyle/>
          <a:p>
            <a:pPr algn="ctr" marL="121285" marR="111760" indent="635">
              <a:lnSpc>
                <a:spcPts val="1450"/>
              </a:lnSpc>
            </a:pPr>
            <a:r>
              <a:rPr dirty="0" sz="1400" spc="-10" u="heavy">
                <a:solidFill>
                  <a:srgbClr val="0000FF"/>
                </a:solidFill>
                <a:latin typeface="Arial"/>
                <a:cs typeface="Arial"/>
                <a:hlinkClick r:id="rId6"/>
              </a:rPr>
              <a:t>N</a:t>
            </a:r>
            <a:r>
              <a:rPr dirty="0" sz="1400" u="heavy">
                <a:solidFill>
                  <a:srgbClr val="0000FF"/>
                </a:solidFill>
                <a:latin typeface="Arial"/>
                <a:cs typeface="Arial"/>
                <a:hlinkClick r:id="rId6"/>
              </a:rPr>
              <a:t>et</a:t>
            </a:r>
            <a:r>
              <a:rPr dirty="0" sz="1400" spc="-20" u="heavy">
                <a:solidFill>
                  <a:srgbClr val="0000FF"/>
                </a:solidFill>
                <a:latin typeface="Arial"/>
                <a:cs typeface="Arial"/>
                <a:hlinkClick r:id="rId6"/>
              </a:rPr>
              <a:t>w</a:t>
            </a:r>
            <a:r>
              <a:rPr dirty="0" sz="1400" u="heavy">
                <a:solidFill>
                  <a:srgbClr val="0000FF"/>
                </a:solidFill>
                <a:latin typeface="Arial"/>
                <a:cs typeface="Arial"/>
                <a:hlinkClick r:id="rId6"/>
              </a:rPr>
              <a:t>ork</a:t>
            </a:r>
            <a:r>
              <a:rPr dirty="0" sz="1400" spc="-5" u="heavy">
                <a:solidFill>
                  <a:srgbClr val="0000FF"/>
                </a:solidFill>
                <a:latin typeface="Arial"/>
                <a:cs typeface="Arial"/>
                <a:hlinkClick r:id="rId6"/>
              </a:rPr>
              <a:t> </a:t>
            </a:r>
            <a:r>
              <a:rPr dirty="0" sz="1400" spc="-10" u="heavy">
                <a:solidFill>
                  <a:srgbClr val="0000FF"/>
                </a:solidFill>
                <a:latin typeface="Arial"/>
                <a:cs typeface="Arial"/>
                <a:hlinkClick r:id="rId6"/>
              </a:rPr>
              <a:t>F</a:t>
            </a:r>
            <a:r>
              <a:rPr dirty="0" sz="1400" u="heavy">
                <a:solidFill>
                  <a:srgbClr val="0000FF"/>
                </a:solidFill>
                <a:latin typeface="Arial"/>
                <a:cs typeface="Arial"/>
                <a:hlinkClick r:id="rId6"/>
              </a:rPr>
              <a:t>unctions</a:t>
            </a:r>
            <a:r>
              <a:rPr dirty="0" sz="140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400" spc="-25" u="heavy">
                <a:solidFill>
                  <a:srgbClr val="0000FF"/>
                </a:solidFill>
                <a:latin typeface="Arial"/>
                <a:cs typeface="Arial"/>
                <a:hlinkClick r:id="rId6"/>
              </a:rPr>
              <a:t>V</a:t>
            </a:r>
            <a:r>
              <a:rPr dirty="0" sz="1400" u="heavy">
                <a:solidFill>
                  <a:srgbClr val="0000FF"/>
                </a:solidFill>
                <a:latin typeface="Arial"/>
                <a:cs typeface="Arial"/>
                <a:hlinkClick r:id="rId6"/>
              </a:rPr>
              <a:t>ir</a:t>
            </a:r>
            <a:r>
              <a:rPr dirty="0" sz="1400" spc="5" u="heavy">
                <a:solidFill>
                  <a:srgbClr val="0000FF"/>
                </a:solidFill>
                <a:latin typeface="Arial"/>
                <a:cs typeface="Arial"/>
                <a:hlinkClick r:id="rId6"/>
              </a:rPr>
              <a:t>t</a:t>
            </a:r>
            <a:r>
              <a:rPr dirty="0" sz="1400" u="heavy">
                <a:solidFill>
                  <a:srgbClr val="0000FF"/>
                </a:solidFill>
                <a:latin typeface="Arial"/>
                <a:cs typeface="Arial"/>
                <a:hlinkClick r:id="rId6"/>
              </a:rPr>
              <a:t>ualization</a:t>
            </a:r>
            <a:r>
              <a:rPr dirty="0" sz="1400" spc="-45" u="heavy">
                <a:solidFill>
                  <a:srgbClr val="0000FF"/>
                </a:solidFill>
                <a:latin typeface="Arial"/>
                <a:cs typeface="Arial"/>
                <a:hlinkClick r:id="rId6"/>
              </a:rPr>
              <a:t> </a:t>
            </a:r>
            <a:r>
              <a:rPr dirty="0" sz="1400" spc="-10" u="heavy">
                <a:solidFill>
                  <a:srgbClr val="0000FF"/>
                </a:solidFill>
                <a:latin typeface="Arial"/>
                <a:cs typeface="Arial"/>
                <a:hlinkClick r:id="rId6"/>
              </a:rPr>
              <a:t>F</a:t>
            </a:r>
            <a:r>
              <a:rPr dirty="0" sz="1400" u="heavy">
                <a:solidFill>
                  <a:srgbClr val="0000FF"/>
                </a:solidFill>
                <a:latin typeface="Arial"/>
                <a:cs typeface="Arial"/>
                <a:hlinkClick r:id="rId6"/>
              </a:rPr>
              <a:t>orum</a:t>
            </a:r>
            <a:r>
              <a:rPr dirty="0" sz="140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400" u="heavy">
                <a:solidFill>
                  <a:srgbClr val="0000FF"/>
                </a:solidFill>
                <a:latin typeface="Arial"/>
                <a:cs typeface="Arial"/>
                <a:hlinkClick r:id="rId6"/>
              </a:rPr>
              <a:t>(</a:t>
            </a:r>
            <a:r>
              <a:rPr dirty="0" sz="1400" spc="-10" b="1" u="heavy">
                <a:solidFill>
                  <a:srgbClr val="0000FF"/>
                </a:solidFill>
                <a:latin typeface="Arial"/>
                <a:cs typeface="Arial"/>
                <a:hlinkClick r:id="rId6"/>
              </a:rPr>
              <a:t>NF</a:t>
            </a:r>
            <a:r>
              <a:rPr dirty="0" sz="1400" spc="-5" b="1" u="heavy">
                <a:solidFill>
                  <a:srgbClr val="0000FF"/>
                </a:solidFill>
                <a:latin typeface="Arial"/>
                <a:cs typeface="Arial"/>
                <a:hlinkClick r:id="rId6"/>
              </a:rPr>
              <a:t>V</a:t>
            </a:r>
            <a:r>
              <a:rPr dirty="0" sz="1400" u="heavy">
                <a:solidFill>
                  <a:srgbClr val="0000FF"/>
                </a:solidFill>
                <a:latin typeface="Arial"/>
                <a:cs typeface="Arial"/>
                <a:hlinkClick r:id="rId6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797420" y="2475814"/>
            <a:ext cx="1819275" cy="1091565"/>
          </a:xfrm>
          <a:prstGeom prst="rect">
            <a:avLst/>
          </a:prstGeom>
          <a:solidFill>
            <a:srgbClr val="4F81BC"/>
          </a:solidFill>
        </p:spPr>
        <p:txBody>
          <a:bodyPr wrap="square" lIns="0" tIns="0" rIns="0" bIns="0" rtlCol="0" vert="horz">
            <a:spAutoFit/>
          </a:bodyPr>
          <a:lstStyle/>
          <a:p>
            <a:pPr algn="ctr" marL="124460" marR="114300" indent="635">
              <a:lnSpc>
                <a:spcPts val="1450"/>
              </a:lnSpc>
            </a:pP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dirty="0" sz="1400" spc="-2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ork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eli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bility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Steering</a:t>
            </a:r>
            <a:r>
              <a:rPr dirty="0" sz="1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mm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ittee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(</a:t>
            </a:r>
            <a:r>
              <a:rPr dirty="0" sz="1400" spc="-10" b="1">
                <a:solidFill>
                  <a:srgbClr val="FFFFFF"/>
                </a:solidFill>
                <a:latin typeface="Arial"/>
                <a:cs typeface="Arial"/>
              </a:rPr>
              <a:t>NR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400" spc="-5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94169" y="3749243"/>
            <a:ext cx="1819275" cy="1091565"/>
          </a:xfrm>
          <a:prstGeom prst="rect">
            <a:avLst/>
          </a:prstGeom>
          <a:solidFill>
            <a:srgbClr val="4F81BC"/>
          </a:solidFill>
        </p:spPr>
        <p:txBody>
          <a:bodyPr wrap="square" lIns="0" tIns="0" rIns="0" bIns="0" rtlCol="0" vert="horz">
            <a:spAutoFit/>
          </a:bodyPr>
          <a:lstStyle/>
          <a:p>
            <a:pPr algn="ctr" marL="260350" marR="254000">
              <a:lnSpc>
                <a:spcPct val="86300"/>
              </a:lnSpc>
            </a:pP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2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Generation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Interconnection Interop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ra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ility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orum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dirty="0" sz="1400" spc="-10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GII</a:t>
            </a:r>
            <a:r>
              <a:rPr dirty="0" sz="1400" spc="-5" b="1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95270" y="3749243"/>
            <a:ext cx="1819275" cy="1091565"/>
          </a:xfrm>
          <a:prstGeom prst="rect">
            <a:avLst/>
          </a:prstGeom>
          <a:solidFill>
            <a:srgbClr val="4F81BC"/>
          </a:solidFill>
        </p:spPr>
        <p:txBody>
          <a:bodyPr wrap="square" lIns="0" tIns="0" rIns="0" bIns="0" rtlCol="0" vert="horz">
            <a:spAutoFit/>
          </a:bodyPr>
          <a:lstStyle/>
          <a:p>
            <a:pPr marL="381000" marR="120650" indent="-253365">
              <a:lnSpc>
                <a:spcPts val="1450"/>
              </a:lnSpc>
            </a:pP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Orderin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1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Billing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orum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400" spc="-10" b="1">
                <a:solidFill>
                  <a:srgbClr val="FFFFFF"/>
                </a:solidFill>
                <a:latin typeface="Arial"/>
                <a:cs typeface="Arial"/>
              </a:rPr>
              <a:t>BF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796282" y="3749243"/>
            <a:ext cx="1819275" cy="1091565"/>
          </a:xfrm>
          <a:custGeom>
            <a:avLst/>
            <a:gdLst/>
            <a:ahLst/>
            <a:cxnLst/>
            <a:rect l="l" t="t" r="r" b="b"/>
            <a:pathLst>
              <a:path w="1819275" h="1091564">
                <a:moveTo>
                  <a:pt x="0" y="1091488"/>
                </a:moveTo>
                <a:lnTo>
                  <a:pt x="1819148" y="1091488"/>
                </a:lnTo>
                <a:lnTo>
                  <a:pt x="1819148" y="0"/>
                </a:lnTo>
                <a:lnTo>
                  <a:pt x="0" y="0"/>
                </a:lnTo>
                <a:lnTo>
                  <a:pt x="0" y="1091488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4879085" y="4008795"/>
            <a:ext cx="1655445" cy="388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12420" marR="5080" indent="-300355">
              <a:lnSpc>
                <a:spcPts val="1450"/>
              </a:lnSpc>
            </a:pPr>
            <a:r>
              <a:rPr dirty="0" sz="1400" u="heavy">
                <a:solidFill>
                  <a:srgbClr val="0000FF"/>
                </a:solidFill>
                <a:latin typeface="Arial"/>
                <a:cs typeface="Arial"/>
                <a:hlinkClick r:id="rId7"/>
              </a:rPr>
              <a:t>Packet</a:t>
            </a:r>
            <a:r>
              <a:rPr dirty="0" sz="1400" spc="-55" u="heavy">
                <a:solidFill>
                  <a:srgbClr val="0000FF"/>
                </a:solidFill>
                <a:latin typeface="Arial"/>
                <a:cs typeface="Arial"/>
                <a:hlinkClick r:id="rId7"/>
              </a:rPr>
              <a:t> </a:t>
            </a:r>
            <a:r>
              <a:rPr dirty="0" sz="1400" spc="-165" u="heavy">
                <a:solidFill>
                  <a:srgbClr val="0000FF"/>
                </a:solidFill>
                <a:latin typeface="Arial"/>
                <a:cs typeface="Arial"/>
                <a:hlinkClick r:id="rId7"/>
              </a:rPr>
              <a:t>T</a:t>
            </a:r>
            <a:r>
              <a:rPr dirty="0" sz="1400" u="heavy">
                <a:solidFill>
                  <a:srgbClr val="0000FF"/>
                </a:solidFill>
                <a:latin typeface="Arial"/>
                <a:cs typeface="Arial"/>
                <a:hlinkClick r:id="rId7"/>
              </a:rPr>
              <a:t>echnologies</a:t>
            </a:r>
            <a:r>
              <a:rPr dirty="0" sz="140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and</a:t>
            </a:r>
            <a:r>
              <a:rPr dirty="0" sz="1400" spc="-1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 </a:t>
            </a:r>
            <a:r>
              <a:rPr dirty="0" sz="140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S</a:t>
            </a:r>
            <a:r>
              <a:rPr dirty="0" sz="1400" spc="-2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y</a:t>
            </a:r>
            <a:r>
              <a:rPr dirty="0" sz="140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ste</a:t>
            </a:r>
            <a:r>
              <a:rPr dirty="0" sz="1400" spc="-1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m</a:t>
            </a:r>
            <a:r>
              <a:rPr dirty="0" sz="140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190997" y="4374769"/>
            <a:ext cx="1028700" cy="0"/>
          </a:xfrm>
          <a:custGeom>
            <a:avLst/>
            <a:gdLst/>
            <a:ahLst/>
            <a:cxnLst/>
            <a:rect l="l" t="t" r="r" b="b"/>
            <a:pathLst>
              <a:path w="1028700" h="0">
                <a:moveTo>
                  <a:pt x="0" y="0"/>
                </a:moveTo>
                <a:lnTo>
                  <a:pt x="1028700" y="0"/>
                </a:lnTo>
              </a:path>
            </a:pathLst>
          </a:custGeom>
          <a:ln w="1498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4943094" y="4377603"/>
            <a:ext cx="1526540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10" u="heavy">
                <a:solidFill>
                  <a:srgbClr val="0000FF"/>
                </a:solidFill>
                <a:latin typeface="Arial"/>
                <a:cs typeface="Arial"/>
                <a:hlinkClick r:id="rId7"/>
              </a:rPr>
              <a:t>C</a:t>
            </a:r>
            <a:r>
              <a:rPr dirty="0" sz="1400" u="heavy">
                <a:solidFill>
                  <a:srgbClr val="0000FF"/>
                </a:solidFill>
                <a:latin typeface="Arial"/>
                <a:cs typeface="Arial"/>
                <a:hlinkClick r:id="rId7"/>
              </a:rPr>
              <a:t>o</a:t>
            </a:r>
            <a:r>
              <a:rPr dirty="0" sz="1400" spc="-10" u="heavy">
                <a:solidFill>
                  <a:srgbClr val="0000FF"/>
                </a:solidFill>
                <a:latin typeface="Arial"/>
                <a:cs typeface="Arial"/>
                <a:hlinkClick r:id="rId7"/>
              </a:rPr>
              <a:t>mm</a:t>
            </a:r>
            <a:r>
              <a:rPr dirty="0" sz="1400" u="heavy">
                <a:solidFill>
                  <a:srgbClr val="0000FF"/>
                </a:solidFill>
                <a:latin typeface="Arial"/>
                <a:cs typeface="Arial"/>
                <a:hlinkClick r:id="rId7"/>
              </a:rPr>
              <a:t>ittee</a:t>
            </a:r>
            <a:r>
              <a:rPr dirty="0" sz="1400" spc="-20" u="heavy">
                <a:solidFill>
                  <a:srgbClr val="0000FF"/>
                </a:solidFill>
                <a:latin typeface="Arial"/>
                <a:cs typeface="Arial"/>
                <a:hlinkClick r:id="rId7"/>
              </a:rPr>
              <a:t> </a:t>
            </a:r>
            <a:r>
              <a:rPr dirty="0" sz="1400" u="heavy">
                <a:solidFill>
                  <a:srgbClr val="0000FF"/>
                </a:solidFill>
                <a:latin typeface="Arial"/>
                <a:cs typeface="Arial"/>
                <a:hlinkClick r:id="rId7"/>
              </a:rPr>
              <a:t>(</a:t>
            </a:r>
            <a:r>
              <a:rPr dirty="0" sz="1400" b="1" u="heavy">
                <a:solidFill>
                  <a:srgbClr val="0000FF"/>
                </a:solidFill>
                <a:latin typeface="Arial"/>
                <a:cs typeface="Arial"/>
                <a:hlinkClick r:id="rId7"/>
              </a:rPr>
              <a:t>P</a:t>
            </a:r>
            <a:r>
              <a:rPr dirty="0" sz="1400" spc="-10" b="1" u="heavy">
                <a:solidFill>
                  <a:srgbClr val="0000FF"/>
                </a:solidFill>
                <a:latin typeface="Arial"/>
                <a:cs typeface="Arial"/>
                <a:hlinkClick r:id="rId7"/>
              </a:rPr>
              <a:t>T</a:t>
            </a:r>
            <a:r>
              <a:rPr dirty="0" sz="1400" b="1" u="heavy">
                <a:solidFill>
                  <a:srgbClr val="0000FF"/>
                </a:solidFill>
                <a:latin typeface="Arial"/>
                <a:cs typeface="Arial"/>
                <a:hlinkClick r:id="rId7"/>
              </a:rPr>
              <a:t>S</a:t>
            </a:r>
            <a:r>
              <a:rPr dirty="0" sz="1400" spc="-10" b="1" u="heavy">
                <a:solidFill>
                  <a:srgbClr val="0000FF"/>
                </a:solidFill>
                <a:latin typeface="Arial"/>
                <a:cs typeface="Arial"/>
                <a:hlinkClick r:id="rId7"/>
              </a:rPr>
              <a:t>C</a:t>
            </a:r>
            <a:r>
              <a:rPr dirty="0" sz="1400" u="heavy">
                <a:solidFill>
                  <a:srgbClr val="0000FF"/>
                </a:solidFill>
                <a:latin typeface="Arial"/>
                <a:cs typeface="Arial"/>
                <a:hlinkClick r:id="rId7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797420" y="3749243"/>
            <a:ext cx="1819275" cy="1091565"/>
          </a:xfrm>
          <a:prstGeom prst="rect">
            <a:avLst/>
          </a:prstGeom>
          <a:solidFill>
            <a:srgbClr val="4F81BC"/>
          </a:solidFill>
        </p:spPr>
        <p:txBody>
          <a:bodyPr wrap="square" lIns="0" tIns="0" rIns="0" bIns="0" rtlCol="0" vert="horz">
            <a:spAutoFit/>
          </a:bodyPr>
          <a:lstStyle/>
          <a:p>
            <a:pPr algn="ctr" marL="147320" marR="137795" indent="-635">
              <a:lnSpc>
                <a:spcPts val="1450"/>
              </a:lnSpc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S/800</a:t>
            </a:r>
            <a:r>
              <a:rPr dirty="0" sz="1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ber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Ad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inistration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mm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ittee</a:t>
            </a:r>
            <a:r>
              <a:rPr dirty="0" sz="1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400" spc="-10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 spc="-4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 spc="-10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794764" y="5022634"/>
            <a:ext cx="1819275" cy="1091565"/>
          </a:xfrm>
          <a:custGeom>
            <a:avLst/>
            <a:gdLst/>
            <a:ahLst/>
            <a:cxnLst/>
            <a:rect l="l" t="t" r="r" b="b"/>
            <a:pathLst>
              <a:path w="1819275" h="1091564">
                <a:moveTo>
                  <a:pt x="0" y="1091488"/>
                </a:moveTo>
                <a:lnTo>
                  <a:pt x="1819148" y="1091488"/>
                </a:lnTo>
                <a:lnTo>
                  <a:pt x="1819148" y="0"/>
                </a:lnTo>
                <a:lnTo>
                  <a:pt x="0" y="0"/>
                </a:lnTo>
                <a:lnTo>
                  <a:pt x="0" y="1091488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835657" y="5190530"/>
            <a:ext cx="1736725" cy="755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 indent="-635">
              <a:lnSpc>
                <a:spcPct val="86200"/>
              </a:lnSpc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Sustainability</a:t>
            </a:r>
            <a:r>
              <a:rPr dirty="0" sz="14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6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eleco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Energy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Protection</a:t>
            </a:r>
            <a:r>
              <a:rPr dirty="0" sz="14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mm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ittee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(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400" spc="-10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EP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795776" y="5022634"/>
            <a:ext cx="1819275" cy="1091565"/>
          </a:xfrm>
          <a:custGeom>
            <a:avLst/>
            <a:gdLst/>
            <a:ahLst/>
            <a:cxnLst/>
            <a:rect l="l" t="t" r="r" b="b"/>
            <a:pathLst>
              <a:path w="1819275" h="1091564">
                <a:moveTo>
                  <a:pt x="0" y="1091488"/>
                </a:moveTo>
                <a:lnTo>
                  <a:pt x="1819148" y="1091488"/>
                </a:lnTo>
                <a:lnTo>
                  <a:pt x="1819148" y="0"/>
                </a:lnTo>
                <a:lnTo>
                  <a:pt x="0" y="0"/>
                </a:lnTo>
                <a:lnTo>
                  <a:pt x="0" y="1091488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3916171" y="5190530"/>
            <a:ext cx="1578610" cy="755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 indent="635">
              <a:lnSpc>
                <a:spcPct val="86200"/>
              </a:lnSpc>
            </a:pPr>
            <a:r>
              <a:rPr dirty="0" sz="1400" spc="-16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elecom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Ma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age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ent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Opera</a:t>
            </a:r>
            <a:r>
              <a:rPr dirty="0" sz="1400" spc="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ions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Co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mit</a:t>
            </a:r>
            <a:r>
              <a:rPr dirty="0" sz="1400" spc="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ee</a:t>
            </a:r>
            <a:r>
              <a:rPr dirty="0" sz="1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dirty="0" sz="1400" spc="-10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400" spc="15" b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400" spc="-10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796788" y="5022634"/>
            <a:ext cx="1819275" cy="1091565"/>
          </a:xfrm>
          <a:custGeom>
            <a:avLst/>
            <a:gdLst/>
            <a:ahLst/>
            <a:cxnLst/>
            <a:rect l="l" t="t" r="r" b="b"/>
            <a:pathLst>
              <a:path w="1819275" h="1091564">
                <a:moveTo>
                  <a:pt x="0" y="1091488"/>
                </a:moveTo>
                <a:lnTo>
                  <a:pt x="1819148" y="1091488"/>
                </a:lnTo>
                <a:lnTo>
                  <a:pt x="1819148" y="0"/>
                </a:lnTo>
                <a:lnTo>
                  <a:pt x="0" y="0"/>
                </a:lnTo>
                <a:lnTo>
                  <a:pt x="0" y="1091488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5898007" y="5190530"/>
            <a:ext cx="1617345" cy="755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065" marR="5080" indent="1905">
              <a:lnSpc>
                <a:spcPct val="86200"/>
              </a:lnSpc>
            </a:pPr>
            <a:r>
              <a:rPr dirty="0" sz="1400" spc="15" u="heavy">
                <a:solidFill>
                  <a:srgbClr val="0000FF"/>
                </a:solidFill>
                <a:latin typeface="Arial"/>
                <a:cs typeface="Arial"/>
                <a:hlinkClick r:id="rId8"/>
              </a:rPr>
              <a:t>W</a:t>
            </a:r>
            <a:r>
              <a:rPr dirty="0" sz="1400" u="heavy">
                <a:solidFill>
                  <a:srgbClr val="0000FF"/>
                </a:solidFill>
                <a:latin typeface="Arial"/>
                <a:cs typeface="Arial"/>
                <a:hlinkClick r:id="rId8"/>
              </a:rPr>
              <a:t>ireless</a:t>
            </a:r>
            <a:r>
              <a:rPr dirty="0" sz="140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400" spc="-165" u="heavy">
                <a:solidFill>
                  <a:srgbClr val="0000FF"/>
                </a:solidFill>
                <a:latin typeface="Arial"/>
                <a:cs typeface="Arial"/>
                <a:hlinkClick r:id="rId8"/>
              </a:rPr>
              <a:t>T</a:t>
            </a:r>
            <a:r>
              <a:rPr dirty="0" sz="1400" u="heavy">
                <a:solidFill>
                  <a:srgbClr val="0000FF"/>
                </a:solidFill>
                <a:latin typeface="Arial"/>
                <a:cs typeface="Arial"/>
                <a:hlinkClick r:id="rId8"/>
              </a:rPr>
              <a:t>echnologies</a:t>
            </a:r>
            <a:r>
              <a:rPr dirty="0" sz="1400" spc="-30" u="heavy">
                <a:solidFill>
                  <a:srgbClr val="0000FF"/>
                </a:solidFill>
                <a:latin typeface="Arial"/>
                <a:cs typeface="Arial"/>
                <a:hlinkClick r:id="rId8"/>
              </a:rPr>
              <a:t> </a:t>
            </a:r>
            <a:r>
              <a:rPr dirty="0" sz="1400" u="heavy">
                <a:solidFill>
                  <a:srgbClr val="0000FF"/>
                </a:solidFill>
                <a:latin typeface="Arial"/>
                <a:cs typeface="Arial"/>
                <a:hlinkClick r:id="rId8"/>
              </a:rPr>
              <a:t>and</a:t>
            </a:r>
            <a:r>
              <a:rPr dirty="0" sz="140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400" u="heavy">
                <a:solidFill>
                  <a:srgbClr val="0000FF"/>
                </a:solidFill>
                <a:latin typeface="Arial"/>
                <a:cs typeface="Arial"/>
                <a:hlinkClick r:id="rId8"/>
              </a:rPr>
              <a:t>S</a:t>
            </a:r>
            <a:r>
              <a:rPr dirty="0" sz="1400" spc="-20" u="heavy">
                <a:solidFill>
                  <a:srgbClr val="0000FF"/>
                </a:solidFill>
                <a:latin typeface="Arial"/>
                <a:cs typeface="Arial"/>
                <a:hlinkClick r:id="rId8"/>
              </a:rPr>
              <a:t>y</a:t>
            </a:r>
            <a:r>
              <a:rPr dirty="0" sz="1400" u="heavy">
                <a:solidFill>
                  <a:srgbClr val="0000FF"/>
                </a:solidFill>
                <a:latin typeface="Arial"/>
                <a:cs typeface="Arial"/>
                <a:hlinkClick r:id="rId8"/>
              </a:rPr>
              <a:t>ste</a:t>
            </a:r>
            <a:r>
              <a:rPr dirty="0" sz="1400" spc="-10" u="heavy">
                <a:solidFill>
                  <a:srgbClr val="0000FF"/>
                </a:solidFill>
                <a:latin typeface="Arial"/>
                <a:cs typeface="Arial"/>
                <a:hlinkClick r:id="rId8"/>
              </a:rPr>
              <a:t>m</a:t>
            </a:r>
            <a:r>
              <a:rPr dirty="0" sz="1400" u="heavy">
                <a:solidFill>
                  <a:srgbClr val="0000FF"/>
                </a:solidFill>
                <a:latin typeface="Arial"/>
                <a:cs typeface="Arial"/>
                <a:hlinkClick r:id="rId8"/>
              </a:rPr>
              <a:t>s</a:t>
            </a:r>
            <a:r>
              <a:rPr dirty="0" sz="1400" spc="-5" u="heavy">
                <a:solidFill>
                  <a:srgbClr val="0000FF"/>
                </a:solidFill>
                <a:latin typeface="Arial"/>
                <a:cs typeface="Arial"/>
                <a:hlinkClick r:id="rId8"/>
              </a:rPr>
              <a:t> </a:t>
            </a:r>
            <a:r>
              <a:rPr dirty="0" sz="1400" spc="-10" u="heavy">
                <a:solidFill>
                  <a:srgbClr val="0000FF"/>
                </a:solidFill>
                <a:latin typeface="Arial"/>
                <a:cs typeface="Arial"/>
                <a:hlinkClick r:id="rId8"/>
              </a:rPr>
              <a:t>C</a:t>
            </a:r>
            <a:r>
              <a:rPr dirty="0" sz="1400" u="heavy">
                <a:solidFill>
                  <a:srgbClr val="0000FF"/>
                </a:solidFill>
                <a:latin typeface="Arial"/>
                <a:cs typeface="Arial"/>
                <a:hlinkClick r:id="rId8"/>
              </a:rPr>
              <a:t>o</a:t>
            </a:r>
            <a:r>
              <a:rPr dirty="0" sz="1400" spc="-10" u="heavy">
                <a:solidFill>
                  <a:srgbClr val="0000FF"/>
                </a:solidFill>
                <a:latin typeface="Arial"/>
                <a:cs typeface="Arial"/>
                <a:hlinkClick r:id="rId8"/>
              </a:rPr>
              <a:t>mm</a:t>
            </a:r>
            <a:r>
              <a:rPr dirty="0" sz="1400" u="heavy">
                <a:solidFill>
                  <a:srgbClr val="0000FF"/>
                </a:solidFill>
                <a:latin typeface="Arial"/>
                <a:cs typeface="Arial"/>
                <a:hlinkClick r:id="rId8"/>
              </a:rPr>
              <a:t>ittee</a:t>
            </a:r>
            <a:r>
              <a:rPr dirty="0" sz="140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400" u="heavy">
                <a:solidFill>
                  <a:srgbClr val="0000FF"/>
                </a:solidFill>
                <a:latin typeface="Arial"/>
                <a:cs typeface="Arial"/>
                <a:hlinkClick r:id="rId8"/>
              </a:rPr>
              <a:t>(</a:t>
            </a:r>
            <a:r>
              <a:rPr dirty="0" sz="1400" spc="-10" b="1" u="heavy">
                <a:solidFill>
                  <a:srgbClr val="0000FF"/>
                </a:solidFill>
                <a:latin typeface="Arial"/>
                <a:cs typeface="Arial"/>
                <a:hlinkClick r:id="rId8"/>
              </a:rPr>
              <a:t>WT</a:t>
            </a:r>
            <a:r>
              <a:rPr dirty="0" sz="1400" b="1" u="heavy">
                <a:solidFill>
                  <a:srgbClr val="0000FF"/>
                </a:solidFill>
                <a:latin typeface="Arial"/>
                <a:cs typeface="Arial"/>
                <a:hlinkClick r:id="rId8"/>
              </a:rPr>
              <a:t>S</a:t>
            </a:r>
            <a:r>
              <a:rPr dirty="0" sz="1400" spc="-10" b="1" u="heavy">
                <a:solidFill>
                  <a:srgbClr val="0000FF"/>
                </a:solidFill>
                <a:latin typeface="Arial"/>
                <a:cs typeface="Arial"/>
                <a:hlinkClick r:id="rId8"/>
              </a:rPr>
              <a:t>C</a:t>
            </a:r>
            <a:r>
              <a:rPr dirty="0" sz="1400" u="heavy">
                <a:solidFill>
                  <a:srgbClr val="0000FF"/>
                </a:solidFill>
                <a:latin typeface="Arial"/>
                <a:cs typeface="Arial"/>
                <a:hlinkClick r:id="rId8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-10"/>
              <a:t>NP</a:t>
            </a:r>
            <a:r>
              <a:rPr dirty="0" spc="-20"/>
              <a:t>S</a:t>
            </a:r>
            <a:r>
              <a:rPr dirty="0" spc="-35"/>
              <a:t>T</a:t>
            </a:r>
            <a:r>
              <a:rPr dirty="0" spc="-10"/>
              <a:t>C</a:t>
            </a:r>
            <a:r>
              <a:rPr dirty="0" spc="10"/>
              <a:t> </a:t>
            </a:r>
            <a:r>
              <a:rPr dirty="0" spc="-10"/>
              <a:t>Me</a:t>
            </a:r>
            <a:r>
              <a:rPr dirty="0" spc="-20"/>
              <a:t>e</a:t>
            </a:r>
            <a:r>
              <a:rPr dirty="0" spc="-5"/>
              <a:t>ti</a:t>
            </a:r>
            <a:r>
              <a:rPr dirty="0" spc="-5"/>
              <a:t>n</a:t>
            </a:r>
            <a:r>
              <a:rPr dirty="0" spc="-10"/>
              <a:t>g</a:t>
            </a:r>
            <a:r>
              <a:rPr dirty="0" spc="-10"/>
              <a:t> No</a:t>
            </a:r>
            <a:r>
              <a:rPr dirty="0" spc="-25"/>
              <a:t>v</a:t>
            </a:r>
            <a:r>
              <a:rPr dirty="0" spc="-10"/>
              <a:t>ember</a:t>
            </a:r>
            <a:r>
              <a:rPr dirty="0" spc="15"/>
              <a:t> </a:t>
            </a:r>
            <a:r>
              <a:rPr dirty="0" spc="-10"/>
              <a:t>1</a:t>
            </a:r>
            <a:r>
              <a:rPr dirty="0" spc="-5"/>
              <a:t>3</a:t>
            </a:r>
            <a:r>
              <a:rPr dirty="0" spc="-5"/>
              <a:t>-1</a:t>
            </a:r>
            <a:r>
              <a:rPr dirty="0" spc="-5"/>
              <a:t>4</a:t>
            </a:r>
            <a:r>
              <a:rPr dirty="0" spc="-5"/>
              <a:t>,</a:t>
            </a:r>
            <a:r>
              <a:rPr dirty="0" spc="15"/>
              <a:t> </a:t>
            </a:r>
            <a:r>
              <a:rPr dirty="0" spc="-10"/>
              <a:t>2</a:t>
            </a:r>
            <a:r>
              <a:rPr dirty="0" spc="-5"/>
              <a:t>0</a:t>
            </a:r>
            <a:r>
              <a:rPr dirty="0" spc="-10"/>
              <a:t>14</a:t>
            </a:r>
          </a:p>
        </p:txBody>
      </p:sp>
      <p:sp>
        <p:nvSpPr>
          <p:cNvPr id="35" name="object 3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10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6140484"/>
            <a:ext cx="9144000" cy="717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78939" marR="5597525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ATIS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Board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f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Direct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r</a:t>
            </a:r>
            <a:r>
              <a:rPr dirty="0" sz="1100" spc="-15">
                <a:latin typeface="Calibri"/>
                <a:cs typeface="Calibri"/>
              </a:rPr>
              <a:t>s</a:t>
            </a:r>
            <a:r>
              <a:rPr dirty="0" sz="1100">
                <a:latin typeface="Calibri"/>
                <a:cs typeface="Calibri"/>
              </a:rPr>
              <a:t>’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Meeti</a:t>
            </a:r>
            <a:r>
              <a:rPr dirty="0" sz="1100" spc="-5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g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Oc</a:t>
            </a:r>
            <a:r>
              <a:rPr dirty="0" sz="1100">
                <a:latin typeface="Calibri"/>
                <a:cs typeface="Calibri"/>
              </a:rPr>
              <a:t>t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5">
                <a:latin typeface="Calibri"/>
                <a:cs typeface="Calibri"/>
              </a:rPr>
              <a:t>b</a:t>
            </a:r>
            <a:r>
              <a:rPr dirty="0" sz="1100">
                <a:latin typeface="Calibri"/>
                <a:cs typeface="Calibri"/>
              </a:rPr>
              <a:t>er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20,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2011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140484"/>
            <a:ext cx="9144000" cy="7175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4535" y="6272042"/>
            <a:ext cx="1273937" cy="4848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985884" y="6150071"/>
            <a:ext cx="158115" cy="708025"/>
          </a:xfrm>
          <a:custGeom>
            <a:avLst/>
            <a:gdLst/>
            <a:ahLst/>
            <a:cxnLst/>
            <a:rect l="l" t="t" r="r" b="b"/>
            <a:pathLst>
              <a:path w="158115" h="708025">
                <a:moveTo>
                  <a:pt x="158114" y="0"/>
                </a:moveTo>
                <a:lnTo>
                  <a:pt x="0" y="0"/>
                </a:lnTo>
                <a:lnTo>
                  <a:pt x="0" y="707925"/>
                </a:lnTo>
                <a:lnTo>
                  <a:pt x="158114" y="707925"/>
                </a:lnTo>
                <a:lnTo>
                  <a:pt x="158114" y="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6136424"/>
            <a:ext cx="9144000" cy="1905"/>
          </a:xfrm>
          <a:custGeom>
            <a:avLst/>
            <a:gdLst/>
            <a:ahLst/>
            <a:cxnLst/>
            <a:rect l="l" t="t" r="r" b="b"/>
            <a:pathLst>
              <a:path w="9144000" h="1904">
                <a:moveTo>
                  <a:pt x="9144000" y="1587"/>
                </a:moveTo>
                <a:lnTo>
                  <a:pt x="0" y="0"/>
                </a:lnTo>
              </a:path>
            </a:pathLst>
          </a:custGeom>
          <a:ln w="6350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87679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Over</a:t>
            </a:r>
            <a:r>
              <a:rPr dirty="0" spc="-15"/>
              <a:t>v</a:t>
            </a:r>
            <a:r>
              <a:rPr dirty="0"/>
              <a:t>iew</a:t>
            </a:r>
          </a:p>
        </p:txBody>
      </p:sp>
      <p:sp>
        <p:nvSpPr>
          <p:cNvPr id="8" name="object 8"/>
          <p:cNvSpPr/>
          <p:nvPr/>
        </p:nvSpPr>
        <p:spPr>
          <a:xfrm>
            <a:off x="457200" y="1249807"/>
            <a:ext cx="8437880" cy="609600"/>
          </a:xfrm>
          <a:custGeom>
            <a:avLst/>
            <a:gdLst/>
            <a:ahLst/>
            <a:cxnLst/>
            <a:rect l="l" t="t" r="r" b="b"/>
            <a:pathLst>
              <a:path w="8437880" h="609600">
                <a:moveTo>
                  <a:pt x="8335899" y="0"/>
                </a:moveTo>
                <a:lnTo>
                  <a:pt x="97050" y="97"/>
                </a:lnTo>
                <a:lnTo>
                  <a:pt x="55965" y="10779"/>
                </a:lnTo>
                <a:lnTo>
                  <a:pt x="23670" y="36362"/>
                </a:lnTo>
                <a:lnTo>
                  <a:pt x="4076" y="72928"/>
                </a:lnTo>
                <a:lnTo>
                  <a:pt x="0" y="101472"/>
                </a:lnTo>
                <a:lnTo>
                  <a:pt x="97" y="512238"/>
                </a:lnTo>
                <a:lnTo>
                  <a:pt x="10781" y="553280"/>
                </a:lnTo>
                <a:lnTo>
                  <a:pt x="36375" y="585554"/>
                </a:lnTo>
                <a:lnTo>
                  <a:pt x="72970" y="605142"/>
                </a:lnTo>
                <a:lnTo>
                  <a:pt x="101549" y="609218"/>
                </a:lnTo>
                <a:lnTo>
                  <a:pt x="8340330" y="609123"/>
                </a:lnTo>
                <a:lnTo>
                  <a:pt x="8381396" y="598458"/>
                </a:lnTo>
                <a:lnTo>
                  <a:pt x="8413690" y="572876"/>
                </a:lnTo>
                <a:lnTo>
                  <a:pt x="8433292" y="536301"/>
                </a:lnTo>
                <a:lnTo>
                  <a:pt x="8437372" y="507745"/>
                </a:lnTo>
                <a:lnTo>
                  <a:pt x="8437276" y="97041"/>
                </a:lnTo>
                <a:lnTo>
                  <a:pt x="8426611" y="55975"/>
                </a:lnTo>
                <a:lnTo>
                  <a:pt x="8401029" y="23681"/>
                </a:lnTo>
                <a:lnTo>
                  <a:pt x="8364454" y="4079"/>
                </a:lnTo>
                <a:lnTo>
                  <a:pt x="833589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3906265"/>
            <a:ext cx="8437880" cy="574040"/>
          </a:xfrm>
          <a:custGeom>
            <a:avLst/>
            <a:gdLst/>
            <a:ahLst/>
            <a:cxnLst/>
            <a:rect l="l" t="t" r="r" b="b"/>
            <a:pathLst>
              <a:path w="8437880" h="574039">
                <a:moveTo>
                  <a:pt x="8341741" y="0"/>
                </a:moveTo>
                <a:lnTo>
                  <a:pt x="86095" y="470"/>
                </a:lnTo>
                <a:lnTo>
                  <a:pt x="46182" y="13761"/>
                </a:lnTo>
                <a:lnTo>
                  <a:pt x="16384" y="42082"/>
                </a:lnTo>
                <a:lnTo>
                  <a:pt x="1105" y="81040"/>
                </a:lnTo>
                <a:lnTo>
                  <a:pt x="0" y="95630"/>
                </a:lnTo>
                <a:lnTo>
                  <a:pt x="470" y="487832"/>
                </a:lnTo>
                <a:lnTo>
                  <a:pt x="13767" y="527745"/>
                </a:lnTo>
                <a:lnTo>
                  <a:pt x="42097" y="557535"/>
                </a:lnTo>
                <a:lnTo>
                  <a:pt x="81056" y="572808"/>
                </a:lnTo>
                <a:lnTo>
                  <a:pt x="95643" y="573912"/>
                </a:lnTo>
                <a:lnTo>
                  <a:pt x="8351281" y="573443"/>
                </a:lnTo>
                <a:lnTo>
                  <a:pt x="8391199" y="560155"/>
                </a:lnTo>
                <a:lnTo>
                  <a:pt x="8420992" y="531833"/>
                </a:lnTo>
                <a:lnTo>
                  <a:pt x="8436266" y="492873"/>
                </a:lnTo>
                <a:lnTo>
                  <a:pt x="8437372" y="478281"/>
                </a:lnTo>
                <a:lnTo>
                  <a:pt x="8436902" y="86090"/>
                </a:lnTo>
                <a:lnTo>
                  <a:pt x="8423614" y="46172"/>
                </a:lnTo>
                <a:lnTo>
                  <a:pt x="8395292" y="16379"/>
                </a:lnTo>
                <a:lnTo>
                  <a:pt x="8356332" y="1105"/>
                </a:lnTo>
                <a:lnTo>
                  <a:pt x="8341741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0" y="4546346"/>
            <a:ext cx="8437880" cy="1504950"/>
          </a:xfrm>
          <a:custGeom>
            <a:avLst/>
            <a:gdLst/>
            <a:ahLst/>
            <a:cxnLst/>
            <a:rect l="l" t="t" r="r" b="b"/>
            <a:pathLst>
              <a:path w="8437880" h="1504950">
                <a:moveTo>
                  <a:pt x="8186547" y="0"/>
                </a:moveTo>
                <a:lnTo>
                  <a:pt x="250812" y="0"/>
                </a:lnTo>
                <a:lnTo>
                  <a:pt x="230241" y="832"/>
                </a:lnTo>
                <a:lnTo>
                  <a:pt x="190539" y="7295"/>
                </a:lnTo>
                <a:lnTo>
                  <a:pt x="153185" y="19724"/>
                </a:lnTo>
                <a:lnTo>
                  <a:pt x="118695" y="37602"/>
                </a:lnTo>
                <a:lnTo>
                  <a:pt x="87586" y="60410"/>
                </a:lnTo>
                <a:lnTo>
                  <a:pt x="60375" y="87630"/>
                </a:lnTo>
                <a:lnTo>
                  <a:pt x="37577" y="118744"/>
                </a:lnTo>
                <a:lnTo>
                  <a:pt x="19710" y="153233"/>
                </a:lnTo>
                <a:lnTo>
                  <a:pt x="7289" y="190580"/>
                </a:lnTo>
                <a:lnTo>
                  <a:pt x="831" y="230266"/>
                </a:lnTo>
                <a:lnTo>
                  <a:pt x="0" y="250824"/>
                </a:lnTo>
                <a:lnTo>
                  <a:pt x="0" y="1254099"/>
                </a:lnTo>
                <a:lnTo>
                  <a:pt x="3282" y="1294785"/>
                </a:lnTo>
                <a:lnTo>
                  <a:pt x="12786" y="1333381"/>
                </a:lnTo>
                <a:lnTo>
                  <a:pt x="27995" y="1369370"/>
                </a:lnTo>
                <a:lnTo>
                  <a:pt x="48392" y="1402235"/>
                </a:lnTo>
                <a:lnTo>
                  <a:pt x="73461" y="1431461"/>
                </a:lnTo>
                <a:lnTo>
                  <a:pt x="102686" y="1456531"/>
                </a:lnTo>
                <a:lnTo>
                  <a:pt x="135550" y="1476928"/>
                </a:lnTo>
                <a:lnTo>
                  <a:pt x="171536" y="1492137"/>
                </a:lnTo>
                <a:lnTo>
                  <a:pt x="210129" y="1501641"/>
                </a:lnTo>
                <a:lnTo>
                  <a:pt x="250812" y="1504924"/>
                </a:lnTo>
                <a:lnTo>
                  <a:pt x="8186547" y="1504924"/>
                </a:lnTo>
                <a:lnTo>
                  <a:pt x="8227239" y="1501641"/>
                </a:lnTo>
                <a:lnTo>
                  <a:pt x="8265838" y="1492137"/>
                </a:lnTo>
                <a:lnTo>
                  <a:pt x="8301828" y="1476928"/>
                </a:lnTo>
                <a:lnTo>
                  <a:pt x="8334694" y="1456531"/>
                </a:lnTo>
                <a:lnTo>
                  <a:pt x="8363918" y="1431461"/>
                </a:lnTo>
                <a:lnTo>
                  <a:pt x="8388986" y="1402235"/>
                </a:lnTo>
                <a:lnTo>
                  <a:pt x="8409381" y="1369370"/>
                </a:lnTo>
                <a:lnTo>
                  <a:pt x="8424587" y="1333381"/>
                </a:lnTo>
                <a:lnTo>
                  <a:pt x="8434089" y="1294785"/>
                </a:lnTo>
                <a:lnTo>
                  <a:pt x="8437372" y="1254099"/>
                </a:lnTo>
                <a:lnTo>
                  <a:pt x="8437372" y="250824"/>
                </a:lnTo>
                <a:lnTo>
                  <a:pt x="8434089" y="210163"/>
                </a:lnTo>
                <a:lnTo>
                  <a:pt x="8424587" y="171582"/>
                </a:lnTo>
                <a:lnTo>
                  <a:pt x="8409381" y="135599"/>
                </a:lnTo>
                <a:lnTo>
                  <a:pt x="8388986" y="102732"/>
                </a:lnTo>
                <a:lnTo>
                  <a:pt x="8363918" y="73501"/>
                </a:lnTo>
                <a:lnTo>
                  <a:pt x="8334694" y="48422"/>
                </a:lnTo>
                <a:lnTo>
                  <a:pt x="8301828" y="28014"/>
                </a:lnTo>
                <a:lnTo>
                  <a:pt x="8265838" y="12796"/>
                </a:lnTo>
                <a:lnTo>
                  <a:pt x="8227239" y="3285"/>
                </a:lnTo>
                <a:lnTo>
                  <a:pt x="8186547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52704" y="1407330"/>
            <a:ext cx="7940040" cy="4451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970">
              <a:lnSpc>
                <a:spcPct val="100000"/>
              </a:lnSpc>
            </a:pP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Fo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dirty="0" sz="21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21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2100" spc="-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 spc="-15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TIS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z="2100" spc="-1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lops</a:t>
            </a:r>
            <a:r>
              <a:rPr dirty="0" sz="21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solutio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s that in</a:t>
            </a:r>
            <a:r>
              <a:rPr dirty="0" sz="2100" spc="5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lud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2100">
              <a:latin typeface="Arial"/>
              <a:cs typeface="Arial"/>
            </a:endParaRPr>
          </a:p>
          <a:p>
            <a:pPr marL="344170" indent="-172085">
              <a:lnSpc>
                <a:spcPct val="100000"/>
              </a:lnSpc>
              <a:spcBef>
                <a:spcPts val="1195"/>
              </a:spcBef>
              <a:buFont typeface="Arial"/>
              <a:buChar char="•"/>
              <a:tabLst>
                <a:tab pos="344805" algn="l"/>
              </a:tabLst>
            </a:pPr>
            <a:r>
              <a:rPr dirty="0" sz="1800">
                <a:latin typeface="Arial"/>
                <a:cs typeface="Arial"/>
              </a:rPr>
              <a:t>Sta</a:t>
            </a:r>
            <a:r>
              <a:rPr dirty="0" sz="1800" spc="-15">
                <a:latin typeface="Arial"/>
                <a:cs typeface="Arial"/>
              </a:rPr>
              <a:t>n</a:t>
            </a:r>
            <a:r>
              <a:rPr dirty="0" sz="1800" spc="-10">
                <a:latin typeface="Arial"/>
                <a:cs typeface="Arial"/>
              </a:rPr>
              <a:t>d</a:t>
            </a:r>
            <a:r>
              <a:rPr dirty="0" sz="1800" spc="-10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r</a:t>
            </a:r>
            <a:r>
              <a:rPr dirty="0" sz="1800" spc="-10">
                <a:latin typeface="Arial"/>
                <a:cs typeface="Arial"/>
              </a:rPr>
              <a:t>d</a:t>
            </a:r>
            <a:r>
              <a:rPr dirty="0" sz="1800">
                <a:latin typeface="Arial"/>
                <a:cs typeface="Arial"/>
              </a:rPr>
              <a:t>s;</a:t>
            </a:r>
            <a:endParaRPr sz="1800">
              <a:latin typeface="Arial"/>
              <a:cs typeface="Arial"/>
            </a:endParaRPr>
          </a:p>
          <a:p>
            <a:pPr marL="344170" indent="-172085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344805" algn="l"/>
              </a:tabLst>
            </a:pPr>
            <a:r>
              <a:rPr dirty="0" sz="1800">
                <a:latin typeface="Arial"/>
                <a:cs typeface="Arial"/>
              </a:rPr>
              <a:t>R</a:t>
            </a:r>
            <a:r>
              <a:rPr dirty="0" sz="1800" spc="-10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q</a:t>
            </a:r>
            <a:r>
              <a:rPr dirty="0" sz="1800" spc="-10">
                <a:latin typeface="Arial"/>
                <a:cs typeface="Arial"/>
              </a:rPr>
              <a:t>u</a:t>
            </a:r>
            <a:r>
              <a:rPr dirty="0" sz="1800">
                <a:latin typeface="Arial"/>
                <a:cs typeface="Arial"/>
              </a:rPr>
              <a:t>ir</a:t>
            </a:r>
            <a:r>
              <a:rPr dirty="0" sz="1800" spc="-10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me</a:t>
            </a:r>
            <a:r>
              <a:rPr dirty="0" sz="1800" spc="-10">
                <a:latin typeface="Arial"/>
                <a:cs typeface="Arial"/>
              </a:rPr>
              <a:t>n</a:t>
            </a:r>
            <a:r>
              <a:rPr dirty="0" sz="1800">
                <a:latin typeface="Arial"/>
                <a:cs typeface="Arial"/>
              </a:rPr>
              <a:t>ts;</a:t>
            </a:r>
            <a:endParaRPr sz="1800">
              <a:latin typeface="Arial"/>
              <a:cs typeface="Arial"/>
            </a:endParaRPr>
          </a:p>
          <a:p>
            <a:pPr marL="344170" indent="-172085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344805" algn="l"/>
              </a:tabLst>
            </a:pPr>
            <a:r>
              <a:rPr dirty="0" sz="1800">
                <a:latin typeface="Arial"/>
                <a:cs typeface="Arial"/>
              </a:rPr>
              <a:t>Impl</a:t>
            </a:r>
            <a:r>
              <a:rPr dirty="0" sz="1800" spc="-10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me</a:t>
            </a:r>
            <a:r>
              <a:rPr dirty="0" sz="1800" spc="-10">
                <a:latin typeface="Arial"/>
                <a:cs typeface="Arial"/>
              </a:rPr>
              <a:t>n</a:t>
            </a:r>
            <a:r>
              <a:rPr dirty="0" sz="1800">
                <a:latin typeface="Arial"/>
                <a:cs typeface="Arial"/>
              </a:rPr>
              <a:t>tati</a:t>
            </a:r>
            <a:r>
              <a:rPr dirty="0" sz="1800" spc="-1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n</a:t>
            </a:r>
            <a:r>
              <a:rPr dirty="0" sz="1800" spc="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Gui</a:t>
            </a:r>
            <a:r>
              <a:rPr dirty="0" sz="1800" spc="-10">
                <a:latin typeface="Arial"/>
                <a:cs typeface="Arial"/>
              </a:rPr>
              <a:t>d</a:t>
            </a:r>
            <a:r>
              <a:rPr dirty="0" sz="1800">
                <a:latin typeface="Arial"/>
                <a:cs typeface="Arial"/>
              </a:rPr>
              <a:t>e</a:t>
            </a:r>
            <a:r>
              <a:rPr dirty="0" sz="1800" spc="-10">
                <a:latin typeface="Arial"/>
                <a:cs typeface="Arial"/>
              </a:rPr>
              <a:t>l</a:t>
            </a:r>
            <a:r>
              <a:rPr dirty="0" sz="1800">
                <a:latin typeface="Arial"/>
                <a:cs typeface="Arial"/>
              </a:rPr>
              <a:t>i</a:t>
            </a:r>
            <a:r>
              <a:rPr dirty="0" sz="1800" spc="-10">
                <a:latin typeface="Arial"/>
                <a:cs typeface="Arial"/>
              </a:rPr>
              <a:t>n</a:t>
            </a:r>
            <a:r>
              <a:rPr dirty="0" sz="1800">
                <a:latin typeface="Arial"/>
                <a:cs typeface="Arial"/>
              </a:rPr>
              <a:t>es;</a:t>
            </a:r>
            <a:endParaRPr sz="1800">
              <a:latin typeface="Arial"/>
              <a:cs typeface="Arial"/>
            </a:endParaRPr>
          </a:p>
          <a:p>
            <a:pPr marL="344170" indent="-172085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344805" algn="l"/>
              </a:tabLst>
            </a:pPr>
            <a:r>
              <a:rPr dirty="0" sz="1800">
                <a:latin typeface="Arial"/>
                <a:cs typeface="Arial"/>
              </a:rPr>
              <a:t>S</a:t>
            </a:r>
            <a:r>
              <a:rPr dirty="0" sz="1800" spc="-10">
                <a:latin typeface="Arial"/>
                <a:cs typeface="Arial"/>
              </a:rPr>
              <a:t>p</a:t>
            </a:r>
            <a:r>
              <a:rPr dirty="0" sz="1800">
                <a:latin typeface="Arial"/>
                <a:cs typeface="Arial"/>
              </a:rPr>
              <a:t>ec</a:t>
            </a:r>
            <a:r>
              <a:rPr dirty="0" sz="1800" spc="-10">
                <a:latin typeface="Arial"/>
                <a:cs typeface="Arial"/>
              </a:rPr>
              <a:t>i</a:t>
            </a:r>
            <a:r>
              <a:rPr dirty="0" sz="1800">
                <a:latin typeface="Arial"/>
                <a:cs typeface="Arial"/>
              </a:rPr>
              <a:t>ficati</a:t>
            </a:r>
            <a:r>
              <a:rPr dirty="0" sz="1800" spc="-1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ns;</a:t>
            </a:r>
            <a:endParaRPr sz="1800">
              <a:latin typeface="Arial"/>
              <a:cs typeface="Arial"/>
            </a:endParaRPr>
          </a:p>
          <a:p>
            <a:pPr marL="344170" indent="-17208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44805" algn="l"/>
              </a:tabLst>
            </a:pPr>
            <a:r>
              <a:rPr dirty="0" sz="1800">
                <a:latin typeface="Arial"/>
                <a:cs typeface="Arial"/>
              </a:rPr>
              <a:t>B</a:t>
            </a:r>
            <a:r>
              <a:rPr dirty="0" sz="1800" spc="-10">
                <a:latin typeface="Arial"/>
                <a:cs typeface="Arial"/>
              </a:rPr>
              <a:t>u</a:t>
            </a:r>
            <a:r>
              <a:rPr dirty="0" sz="1800">
                <a:latin typeface="Arial"/>
                <a:cs typeface="Arial"/>
              </a:rPr>
              <a:t>si</a:t>
            </a:r>
            <a:r>
              <a:rPr dirty="0" sz="1800" spc="-10">
                <a:latin typeface="Arial"/>
                <a:cs typeface="Arial"/>
              </a:rPr>
              <a:t>n</a:t>
            </a:r>
            <a:r>
              <a:rPr dirty="0" sz="1800">
                <a:latin typeface="Arial"/>
                <a:cs typeface="Arial"/>
              </a:rPr>
              <a:t>ess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use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cas</a:t>
            </a:r>
            <a:r>
              <a:rPr dirty="0" sz="1800" spc="-10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s;</a:t>
            </a:r>
            <a:endParaRPr sz="1800">
              <a:latin typeface="Arial"/>
              <a:cs typeface="Arial"/>
            </a:endParaRPr>
          </a:p>
          <a:p>
            <a:pPr marL="344170" indent="-172085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344805" algn="l"/>
              </a:tabLst>
            </a:pPr>
            <a:r>
              <a:rPr dirty="0" sz="1800">
                <a:latin typeface="Arial"/>
                <a:cs typeface="Arial"/>
              </a:rPr>
              <a:t>S</a:t>
            </a:r>
            <a:r>
              <a:rPr dirty="0" sz="1800" spc="-1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ft</a:t>
            </a:r>
            <a:r>
              <a:rPr dirty="0" sz="1800" spc="-45">
                <a:latin typeface="Arial"/>
                <a:cs typeface="Arial"/>
              </a:rPr>
              <a:t>w</a:t>
            </a:r>
            <a:r>
              <a:rPr dirty="0" sz="1800" spc="-10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re</a:t>
            </a:r>
            <a:r>
              <a:rPr dirty="0" sz="1800" spc="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to</a:t>
            </a:r>
            <a:r>
              <a:rPr dirty="0" sz="1800" spc="-1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lk</a:t>
            </a:r>
            <a:r>
              <a:rPr dirty="0" sz="1800" spc="-10">
                <a:latin typeface="Arial"/>
                <a:cs typeface="Arial"/>
              </a:rPr>
              <a:t>i</a:t>
            </a:r>
            <a:r>
              <a:rPr dirty="0" sz="1800">
                <a:latin typeface="Arial"/>
                <a:cs typeface="Arial"/>
              </a:rPr>
              <a:t>ts;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a</a:t>
            </a:r>
            <a:r>
              <a:rPr dirty="0" sz="1800" spc="-10">
                <a:latin typeface="Arial"/>
                <a:cs typeface="Arial"/>
              </a:rPr>
              <a:t>n</a:t>
            </a:r>
            <a:r>
              <a:rPr dirty="0" sz="1800">
                <a:latin typeface="Arial"/>
                <a:cs typeface="Arial"/>
              </a:rPr>
              <a:t>d</a:t>
            </a:r>
            <a:endParaRPr sz="1800">
              <a:latin typeface="Arial"/>
              <a:cs typeface="Arial"/>
            </a:endParaRPr>
          </a:p>
          <a:p>
            <a:pPr marL="344170" indent="-172085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344805" algn="l"/>
              </a:tabLst>
            </a:pPr>
            <a:r>
              <a:rPr dirty="0" sz="1800">
                <a:latin typeface="Arial"/>
                <a:cs typeface="Arial"/>
              </a:rPr>
              <a:t>Inter</a:t>
            </a:r>
            <a:r>
              <a:rPr dirty="0" sz="1800" spc="-1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p</a:t>
            </a:r>
            <a:r>
              <a:rPr dirty="0" sz="1800" spc="-10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ra</a:t>
            </a:r>
            <a:r>
              <a:rPr dirty="0" sz="1800" spc="-10">
                <a:latin typeface="Arial"/>
                <a:cs typeface="Arial"/>
              </a:rPr>
              <a:t>b</a:t>
            </a:r>
            <a:r>
              <a:rPr dirty="0" sz="1800">
                <a:latin typeface="Arial"/>
                <a:cs typeface="Arial"/>
              </a:rPr>
              <a:t>i</a:t>
            </a:r>
            <a:r>
              <a:rPr dirty="0" sz="1800" spc="-10">
                <a:latin typeface="Arial"/>
                <a:cs typeface="Arial"/>
              </a:rPr>
              <a:t>l</a:t>
            </a:r>
            <a:r>
              <a:rPr dirty="0" sz="1800">
                <a:latin typeface="Arial"/>
                <a:cs typeface="Arial"/>
              </a:rPr>
              <a:t>ity</a:t>
            </a:r>
            <a:r>
              <a:rPr dirty="0" sz="1800" spc="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testi</a:t>
            </a:r>
            <a:r>
              <a:rPr dirty="0" sz="1800" spc="-10">
                <a:latin typeface="Arial"/>
                <a:cs typeface="Arial"/>
              </a:rPr>
              <a:t>n</a:t>
            </a:r>
            <a:r>
              <a:rPr dirty="0" sz="1800">
                <a:latin typeface="Arial"/>
                <a:cs typeface="Arial"/>
              </a:rPr>
              <a:t>g.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35"/>
              </a:spcBef>
            </a:pP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Fo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ing</a:t>
            </a:r>
            <a:r>
              <a:rPr dirty="0" sz="21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Partn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21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of 3GPP</a:t>
            </a:r>
            <a:r>
              <a:rPr dirty="0" sz="21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21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eM2M.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2800">
              <a:latin typeface="Times New Roman"/>
              <a:cs typeface="Times New Roman"/>
            </a:endParaRPr>
          </a:p>
          <a:p>
            <a:pPr marL="57785" marR="5080">
              <a:lnSpc>
                <a:spcPct val="86200"/>
              </a:lnSpc>
            </a:pP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Bro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21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membe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ship </a:t>
            </a:r>
            <a:r>
              <a:rPr dirty="0" sz="2100" spc="5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omp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100" spc="5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21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ser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100" spc="5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e p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100" spc="-15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ide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s,</a:t>
            </a:r>
            <a:r>
              <a:rPr dirty="0" sz="21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man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factur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rs,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blic</a:t>
            </a:r>
            <a:r>
              <a:rPr dirty="0" sz="21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safety</a:t>
            </a:r>
            <a:r>
              <a:rPr dirty="0" sz="21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(APCO Intl, NE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A,</a:t>
            </a:r>
            <a:r>
              <a:rPr dirty="0" sz="21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 spc="-229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nt</a:t>
            </a:r>
            <a:r>
              <a:rPr dirty="0" sz="21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ty</a:t>
            </a:r>
            <a:r>
              <a:rPr dirty="0" sz="2100" spc="10">
                <a:solidFill>
                  <a:srgbClr val="FFFFFF"/>
                </a:solidFill>
                <a:latin typeface="Arial"/>
                <a:cs typeface="Arial"/>
              </a:rPr>
              <a:t> 9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-1-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1,</a:t>
            </a:r>
            <a:r>
              <a:rPr dirty="0" sz="21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etc.),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 g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z="2100" spc="-1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ment</a:t>
            </a:r>
            <a:r>
              <a:rPr dirty="0" sz="2100" spc="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2100" spc="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es (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1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Dep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21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of Commerce, US DHS OEC, 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Dep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21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2100" spc="5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usti</a:t>
            </a:r>
            <a:r>
              <a:rPr dirty="0" sz="2100" spc="5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e,</a:t>
            </a:r>
            <a:r>
              <a:rPr dirty="0" sz="21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Public Safety C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),</a:t>
            </a:r>
            <a:r>
              <a:rPr dirty="0" sz="21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softwa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e comp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nies,</a:t>
            </a:r>
            <a:r>
              <a:rPr dirty="0" sz="21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etc.</a:t>
            </a:r>
            <a:endParaRPr sz="21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140196" y="1953767"/>
            <a:ext cx="2481072" cy="19293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-10"/>
              <a:t>NP</a:t>
            </a:r>
            <a:r>
              <a:rPr dirty="0" spc="-20"/>
              <a:t>S</a:t>
            </a:r>
            <a:r>
              <a:rPr dirty="0" spc="-35"/>
              <a:t>T</a:t>
            </a:r>
            <a:r>
              <a:rPr dirty="0" spc="-10"/>
              <a:t>C</a:t>
            </a:r>
            <a:r>
              <a:rPr dirty="0" spc="10"/>
              <a:t> </a:t>
            </a:r>
            <a:r>
              <a:rPr dirty="0" spc="-10"/>
              <a:t>Me</a:t>
            </a:r>
            <a:r>
              <a:rPr dirty="0" spc="-20"/>
              <a:t>e</a:t>
            </a:r>
            <a:r>
              <a:rPr dirty="0" spc="-5"/>
              <a:t>ti</a:t>
            </a:r>
            <a:r>
              <a:rPr dirty="0" spc="-5"/>
              <a:t>n</a:t>
            </a:r>
            <a:r>
              <a:rPr dirty="0" spc="-10"/>
              <a:t>g</a:t>
            </a:r>
            <a:r>
              <a:rPr dirty="0" spc="-10"/>
              <a:t> No</a:t>
            </a:r>
            <a:r>
              <a:rPr dirty="0" spc="-25"/>
              <a:t>v</a:t>
            </a:r>
            <a:r>
              <a:rPr dirty="0" spc="-10"/>
              <a:t>ember</a:t>
            </a:r>
            <a:r>
              <a:rPr dirty="0" spc="15"/>
              <a:t> </a:t>
            </a:r>
            <a:r>
              <a:rPr dirty="0" spc="-10"/>
              <a:t>1</a:t>
            </a:r>
            <a:r>
              <a:rPr dirty="0" spc="-5"/>
              <a:t>3</a:t>
            </a:r>
            <a:r>
              <a:rPr dirty="0" spc="-5"/>
              <a:t>-1</a:t>
            </a:r>
            <a:r>
              <a:rPr dirty="0" spc="-5"/>
              <a:t>4</a:t>
            </a:r>
            <a:r>
              <a:rPr dirty="0" spc="-5"/>
              <a:t>,</a:t>
            </a:r>
            <a:r>
              <a:rPr dirty="0" spc="15"/>
              <a:t> </a:t>
            </a:r>
            <a:r>
              <a:rPr dirty="0" spc="-10"/>
              <a:t>2</a:t>
            </a:r>
            <a:r>
              <a:rPr dirty="0" spc="-5"/>
              <a:t>0</a:t>
            </a:r>
            <a:r>
              <a:rPr dirty="0" spc="-10"/>
              <a:t>14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10</a:t>
            </a:fld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6140484"/>
            <a:ext cx="9144000" cy="717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78939" marR="5597525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ATIS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Board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f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Direct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r</a:t>
            </a:r>
            <a:r>
              <a:rPr dirty="0" sz="1100" spc="-15">
                <a:latin typeface="Calibri"/>
                <a:cs typeface="Calibri"/>
              </a:rPr>
              <a:t>s</a:t>
            </a:r>
            <a:r>
              <a:rPr dirty="0" sz="1100">
                <a:latin typeface="Calibri"/>
                <a:cs typeface="Calibri"/>
              </a:rPr>
              <a:t>’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Meeti</a:t>
            </a:r>
            <a:r>
              <a:rPr dirty="0" sz="1100" spc="-5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g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Oc</a:t>
            </a:r>
            <a:r>
              <a:rPr dirty="0" sz="1100">
                <a:latin typeface="Calibri"/>
                <a:cs typeface="Calibri"/>
              </a:rPr>
              <a:t>t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5">
                <a:latin typeface="Calibri"/>
                <a:cs typeface="Calibri"/>
              </a:rPr>
              <a:t>b</a:t>
            </a:r>
            <a:r>
              <a:rPr dirty="0" sz="1100">
                <a:latin typeface="Calibri"/>
                <a:cs typeface="Calibri"/>
              </a:rPr>
              <a:t>er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20,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2011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140484"/>
            <a:ext cx="9144000" cy="7175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4535" y="6272042"/>
            <a:ext cx="1273937" cy="4848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985884" y="6150071"/>
            <a:ext cx="158115" cy="708025"/>
          </a:xfrm>
          <a:custGeom>
            <a:avLst/>
            <a:gdLst/>
            <a:ahLst/>
            <a:cxnLst/>
            <a:rect l="l" t="t" r="r" b="b"/>
            <a:pathLst>
              <a:path w="158115" h="708025">
                <a:moveTo>
                  <a:pt x="158114" y="0"/>
                </a:moveTo>
                <a:lnTo>
                  <a:pt x="0" y="0"/>
                </a:lnTo>
                <a:lnTo>
                  <a:pt x="0" y="707925"/>
                </a:lnTo>
                <a:lnTo>
                  <a:pt x="158114" y="707925"/>
                </a:lnTo>
                <a:lnTo>
                  <a:pt x="158114" y="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6136424"/>
            <a:ext cx="9144000" cy="1905"/>
          </a:xfrm>
          <a:custGeom>
            <a:avLst/>
            <a:gdLst/>
            <a:ahLst/>
            <a:cxnLst/>
            <a:rect l="l" t="t" r="r" b="b"/>
            <a:pathLst>
              <a:path w="9144000" h="1904">
                <a:moveTo>
                  <a:pt x="9144000" y="1587"/>
                </a:moveTo>
                <a:lnTo>
                  <a:pt x="0" y="0"/>
                </a:lnTo>
              </a:path>
            </a:pathLst>
          </a:custGeom>
          <a:ln w="6350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87679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40"/>
              <a:t>A</a:t>
            </a:r>
            <a:r>
              <a:rPr dirty="0"/>
              <a:t>TIS</a:t>
            </a:r>
            <a:r>
              <a:rPr dirty="0" spc="-20"/>
              <a:t> </a:t>
            </a:r>
            <a:r>
              <a:rPr dirty="0" spc="-65"/>
              <a:t>T</a:t>
            </a:r>
            <a:r>
              <a:rPr dirty="0"/>
              <a:t>OPS Counc</a:t>
            </a:r>
            <a:r>
              <a:rPr dirty="0" spc="-15"/>
              <a:t>i</a:t>
            </a:r>
            <a:r>
              <a:rPr dirty="0"/>
              <a:t>l</a:t>
            </a:r>
          </a:p>
        </p:txBody>
      </p:sp>
      <p:sp>
        <p:nvSpPr>
          <p:cNvPr id="8" name="object 8"/>
          <p:cNvSpPr/>
          <p:nvPr/>
        </p:nvSpPr>
        <p:spPr>
          <a:xfrm>
            <a:off x="457200" y="1413636"/>
            <a:ext cx="8496300" cy="1977389"/>
          </a:xfrm>
          <a:custGeom>
            <a:avLst/>
            <a:gdLst/>
            <a:ahLst/>
            <a:cxnLst/>
            <a:rect l="l" t="t" r="r" b="b"/>
            <a:pathLst>
              <a:path w="8496300" h="1977389">
                <a:moveTo>
                  <a:pt x="8166734" y="0"/>
                </a:moveTo>
                <a:lnTo>
                  <a:pt x="329552" y="0"/>
                </a:lnTo>
                <a:lnTo>
                  <a:pt x="302524" y="1092"/>
                </a:lnTo>
                <a:lnTo>
                  <a:pt x="250358" y="9579"/>
                </a:lnTo>
                <a:lnTo>
                  <a:pt x="201276" y="25902"/>
                </a:lnTo>
                <a:lnTo>
                  <a:pt x="155959" y="49381"/>
                </a:lnTo>
                <a:lnTo>
                  <a:pt x="115084" y="79339"/>
                </a:lnTo>
                <a:lnTo>
                  <a:pt x="79330" y="115096"/>
                </a:lnTo>
                <a:lnTo>
                  <a:pt x="49375" y="155974"/>
                </a:lnTo>
                <a:lnTo>
                  <a:pt x="25898" y="201293"/>
                </a:lnTo>
                <a:lnTo>
                  <a:pt x="9577" y="250374"/>
                </a:lnTo>
                <a:lnTo>
                  <a:pt x="1092" y="302538"/>
                </a:lnTo>
                <a:lnTo>
                  <a:pt x="0" y="329564"/>
                </a:lnTo>
                <a:lnTo>
                  <a:pt x="0" y="1647698"/>
                </a:lnTo>
                <a:lnTo>
                  <a:pt x="4313" y="1701149"/>
                </a:lnTo>
                <a:lnTo>
                  <a:pt x="16801" y="1751857"/>
                </a:lnTo>
                <a:lnTo>
                  <a:pt x="36784" y="1799142"/>
                </a:lnTo>
                <a:lnTo>
                  <a:pt x="63585" y="1842324"/>
                </a:lnTo>
                <a:lnTo>
                  <a:pt x="96524" y="1880727"/>
                </a:lnTo>
                <a:lnTo>
                  <a:pt x="134924" y="1913669"/>
                </a:lnTo>
                <a:lnTo>
                  <a:pt x="178105" y="1940473"/>
                </a:lnTo>
                <a:lnTo>
                  <a:pt x="225389" y="1960459"/>
                </a:lnTo>
                <a:lnTo>
                  <a:pt x="276097" y="1972948"/>
                </a:lnTo>
                <a:lnTo>
                  <a:pt x="329552" y="1977263"/>
                </a:lnTo>
                <a:lnTo>
                  <a:pt x="8166734" y="1977263"/>
                </a:lnTo>
                <a:lnTo>
                  <a:pt x="8220186" y="1972948"/>
                </a:lnTo>
                <a:lnTo>
                  <a:pt x="8270894" y="1960459"/>
                </a:lnTo>
                <a:lnTo>
                  <a:pt x="8318179" y="1940473"/>
                </a:lnTo>
                <a:lnTo>
                  <a:pt x="8361361" y="1913669"/>
                </a:lnTo>
                <a:lnTo>
                  <a:pt x="8399764" y="1880727"/>
                </a:lnTo>
                <a:lnTo>
                  <a:pt x="8432706" y="1842324"/>
                </a:lnTo>
                <a:lnTo>
                  <a:pt x="8459510" y="1799142"/>
                </a:lnTo>
                <a:lnTo>
                  <a:pt x="8479496" y="1751857"/>
                </a:lnTo>
                <a:lnTo>
                  <a:pt x="8491985" y="1701149"/>
                </a:lnTo>
                <a:lnTo>
                  <a:pt x="8496300" y="1647698"/>
                </a:lnTo>
                <a:lnTo>
                  <a:pt x="8496300" y="329564"/>
                </a:lnTo>
                <a:lnTo>
                  <a:pt x="8491985" y="276113"/>
                </a:lnTo>
                <a:lnTo>
                  <a:pt x="8479496" y="225405"/>
                </a:lnTo>
                <a:lnTo>
                  <a:pt x="8459510" y="178120"/>
                </a:lnTo>
                <a:lnTo>
                  <a:pt x="8432706" y="134938"/>
                </a:lnTo>
                <a:lnTo>
                  <a:pt x="8399764" y="96535"/>
                </a:lnTo>
                <a:lnTo>
                  <a:pt x="8361361" y="63593"/>
                </a:lnTo>
                <a:lnTo>
                  <a:pt x="8318179" y="36789"/>
                </a:lnTo>
                <a:lnTo>
                  <a:pt x="8270894" y="16803"/>
                </a:lnTo>
                <a:lnTo>
                  <a:pt x="8220186" y="4314"/>
                </a:lnTo>
                <a:lnTo>
                  <a:pt x="8166734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32561" y="1605946"/>
            <a:ext cx="7930515" cy="2239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86200"/>
              </a:lnSpc>
            </a:pPr>
            <a:r>
              <a:rPr dirty="0" sz="2400" spc="-18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TIS’</a:t>
            </a:r>
            <a:r>
              <a:rPr dirty="0" sz="2400" spc="-1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27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ech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ol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gy</a:t>
            </a:r>
            <a:r>
              <a:rPr dirty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Operations (</a:t>
            </a:r>
            <a:r>
              <a:rPr dirty="0" sz="2400" spc="-4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OPS)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unc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4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is a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committee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of the</a:t>
            </a:r>
            <a:r>
              <a:rPr dirty="0" sz="2400" spc="-1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8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TIS Board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irectors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tifies</a:t>
            </a:r>
            <a:r>
              <a:rPr dirty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 i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dustry's most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ressing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techn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cal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operation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 cha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400" spc="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coordinates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dustr</a:t>
            </a:r>
            <a:r>
              <a:rPr dirty="0" sz="2400" spc="15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-w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so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utio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 a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dress ICT</a:t>
            </a:r>
            <a:r>
              <a:rPr dirty="0" sz="24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organ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zati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ns'</a:t>
            </a:r>
            <a:r>
              <a:rPr dirty="0" sz="24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top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si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ess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pri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ritie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2300">
              <a:latin typeface="Times New Roman"/>
              <a:cs typeface="Times New Roman"/>
            </a:endParaRPr>
          </a:p>
          <a:p>
            <a:pPr marL="323215" indent="-229235">
              <a:lnSpc>
                <a:spcPct val="100000"/>
              </a:lnSpc>
              <a:buFont typeface="Arial"/>
              <a:buChar char="•"/>
              <a:tabLst>
                <a:tab pos="323850" algn="l"/>
              </a:tabLst>
            </a:pPr>
            <a:r>
              <a:rPr dirty="0" sz="2000">
                <a:latin typeface="Arial"/>
                <a:cs typeface="Arial"/>
              </a:rPr>
              <a:t>Particip</a:t>
            </a:r>
            <a:r>
              <a:rPr dirty="0" sz="2000" spc="5">
                <a:latin typeface="Arial"/>
                <a:cs typeface="Arial"/>
              </a:rPr>
              <a:t>a</a:t>
            </a:r>
            <a:r>
              <a:rPr dirty="0" sz="2000">
                <a:latin typeface="Arial"/>
                <a:cs typeface="Arial"/>
              </a:rPr>
              <a:t>tion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is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</a:t>
            </a:r>
            <a:r>
              <a:rPr dirty="0" sz="2000" spc="5">
                <a:latin typeface="Arial"/>
                <a:cs typeface="Arial"/>
              </a:rPr>
              <a:t>p</a:t>
            </a:r>
            <a:r>
              <a:rPr dirty="0" sz="2000">
                <a:latin typeface="Arial"/>
                <a:cs typeface="Arial"/>
              </a:rPr>
              <a:t>en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 i</a:t>
            </a:r>
            <a:r>
              <a:rPr dirty="0" sz="2000" spc="5">
                <a:latin typeface="Arial"/>
                <a:cs typeface="Arial"/>
              </a:rPr>
              <a:t>n</a:t>
            </a:r>
            <a:r>
              <a:rPr dirty="0" sz="2000">
                <a:latin typeface="Arial"/>
                <a:cs typeface="Arial"/>
              </a:rPr>
              <a:t>ter</a:t>
            </a:r>
            <a:r>
              <a:rPr dirty="0" sz="2000" spc="5">
                <a:latin typeface="Arial"/>
                <a:cs typeface="Arial"/>
              </a:rPr>
              <a:t>e</a:t>
            </a:r>
            <a:r>
              <a:rPr dirty="0" sz="2000" spc="5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ted</a:t>
            </a:r>
            <a:r>
              <a:rPr dirty="0" sz="2000" spc="-135">
                <a:latin typeface="Arial"/>
                <a:cs typeface="Arial"/>
              </a:rPr>
              <a:t> </a:t>
            </a:r>
            <a:r>
              <a:rPr dirty="0" sz="2000" spc="-150">
                <a:latin typeface="Arial"/>
                <a:cs typeface="Arial"/>
              </a:rPr>
              <a:t>A</a:t>
            </a:r>
            <a:r>
              <a:rPr dirty="0" sz="2000">
                <a:latin typeface="Arial"/>
                <a:cs typeface="Arial"/>
              </a:rPr>
              <a:t>TIS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memb</a:t>
            </a:r>
            <a:r>
              <a:rPr dirty="0" sz="2000" spc="5">
                <a:latin typeface="Arial"/>
                <a:cs typeface="Arial"/>
              </a:rPr>
              <a:t>e</a:t>
            </a:r>
            <a:r>
              <a:rPr dirty="0" sz="2000">
                <a:latin typeface="Arial"/>
                <a:cs typeface="Arial"/>
              </a:rPr>
              <a:t>r</a:t>
            </a:r>
            <a:r>
              <a:rPr dirty="0" sz="2000" spc="10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-10"/>
              <a:t>NP</a:t>
            </a:r>
            <a:r>
              <a:rPr dirty="0" spc="-20"/>
              <a:t>S</a:t>
            </a:r>
            <a:r>
              <a:rPr dirty="0" spc="-35"/>
              <a:t>T</a:t>
            </a:r>
            <a:r>
              <a:rPr dirty="0" spc="-10"/>
              <a:t>C</a:t>
            </a:r>
            <a:r>
              <a:rPr dirty="0" spc="10"/>
              <a:t> </a:t>
            </a:r>
            <a:r>
              <a:rPr dirty="0" spc="-10"/>
              <a:t>Me</a:t>
            </a:r>
            <a:r>
              <a:rPr dirty="0" spc="-20"/>
              <a:t>e</a:t>
            </a:r>
            <a:r>
              <a:rPr dirty="0" spc="-5"/>
              <a:t>ti</a:t>
            </a:r>
            <a:r>
              <a:rPr dirty="0" spc="-5"/>
              <a:t>n</a:t>
            </a:r>
            <a:r>
              <a:rPr dirty="0" spc="-10"/>
              <a:t>g</a:t>
            </a:r>
            <a:r>
              <a:rPr dirty="0" spc="-10"/>
              <a:t> No</a:t>
            </a:r>
            <a:r>
              <a:rPr dirty="0" spc="-25"/>
              <a:t>v</a:t>
            </a:r>
            <a:r>
              <a:rPr dirty="0" spc="-10"/>
              <a:t>ember</a:t>
            </a:r>
            <a:r>
              <a:rPr dirty="0" spc="15"/>
              <a:t> </a:t>
            </a:r>
            <a:r>
              <a:rPr dirty="0" spc="-10"/>
              <a:t>1</a:t>
            </a:r>
            <a:r>
              <a:rPr dirty="0" spc="-5"/>
              <a:t>3</a:t>
            </a:r>
            <a:r>
              <a:rPr dirty="0" spc="-5"/>
              <a:t>-1</a:t>
            </a:r>
            <a:r>
              <a:rPr dirty="0" spc="-5"/>
              <a:t>4</a:t>
            </a:r>
            <a:r>
              <a:rPr dirty="0" spc="-5"/>
              <a:t>,</a:t>
            </a:r>
            <a:r>
              <a:rPr dirty="0" spc="15"/>
              <a:t> </a:t>
            </a:r>
            <a:r>
              <a:rPr dirty="0" spc="-10"/>
              <a:t>2</a:t>
            </a:r>
            <a:r>
              <a:rPr dirty="0" spc="-5"/>
              <a:t>0</a:t>
            </a:r>
            <a:r>
              <a:rPr dirty="0" spc="-10"/>
              <a:t>14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10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6140484"/>
            <a:ext cx="9144000" cy="717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78939" marR="5597525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ATIS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Board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f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Direct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r</a:t>
            </a:r>
            <a:r>
              <a:rPr dirty="0" sz="1100" spc="-15">
                <a:latin typeface="Calibri"/>
                <a:cs typeface="Calibri"/>
              </a:rPr>
              <a:t>s</a:t>
            </a:r>
            <a:r>
              <a:rPr dirty="0" sz="1100">
                <a:latin typeface="Calibri"/>
                <a:cs typeface="Calibri"/>
              </a:rPr>
              <a:t>’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Meeti</a:t>
            </a:r>
            <a:r>
              <a:rPr dirty="0" sz="1100" spc="-5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g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Oc</a:t>
            </a:r>
            <a:r>
              <a:rPr dirty="0" sz="1100">
                <a:latin typeface="Calibri"/>
                <a:cs typeface="Calibri"/>
              </a:rPr>
              <a:t>t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5">
                <a:latin typeface="Calibri"/>
                <a:cs typeface="Calibri"/>
              </a:rPr>
              <a:t>b</a:t>
            </a:r>
            <a:r>
              <a:rPr dirty="0" sz="1100">
                <a:latin typeface="Calibri"/>
                <a:cs typeface="Calibri"/>
              </a:rPr>
              <a:t>er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20,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2011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140484"/>
            <a:ext cx="9144000" cy="7175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4535" y="6272042"/>
            <a:ext cx="1273937" cy="4848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985884" y="6150071"/>
            <a:ext cx="158115" cy="708025"/>
          </a:xfrm>
          <a:custGeom>
            <a:avLst/>
            <a:gdLst/>
            <a:ahLst/>
            <a:cxnLst/>
            <a:rect l="l" t="t" r="r" b="b"/>
            <a:pathLst>
              <a:path w="158115" h="708025">
                <a:moveTo>
                  <a:pt x="158114" y="0"/>
                </a:moveTo>
                <a:lnTo>
                  <a:pt x="0" y="0"/>
                </a:lnTo>
                <a:lnTo>
                  <a:pt x="0" y="707925"/>
                </a:lnTo>
                <a:lnTo>
                  <a:pt x="158114" y="707925"/>
                </a:lnTo>
                <a:lnTo>
                  <a:pt x="158114" y="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6136424"/>
            <a:ext cx="9144000" cy="1905"/>
          </a:xfrm>
          <a:custGeom>
            <a:avLst/>
            <a:gdLst/>
            <a:ahLst/>
            <a:cxnLst/>
            <a:rect l="l" t="t" r="r" b="b"/>
            <a:pathLst>
              <a:path w="9144000" h="1904">
                <a:moveTo>
                  <a:pt x="9144000" y="1587"/>
                </a:moveTo>
                <a:lnTo>
                  <a:pt x="0" y="0"/>
                </a:lnTo>
              </a:path>
            </a:pathLst>
          </a:custGeom>
          <a:ln w="6350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35940" y="95599"/>
            <a:ext cx="5667375" cy="920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3200" b="1">
                <a:latin typeface="Arial"/>
                <a:cs typeface="Arial"/>
              </a:rPr>
              <a:t>Third</a:t>
            </a:r>
            <a:r>
              <a:rPr dirty="0" sz="3200" spc="-20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Gener</a:t>
            </a:r>
            <a:r>
              <a:rPr dirty="0" sz="3200" spc="-15" b="1">
                <a:latin typeface="Arial"/>
                <a:cs typeface="Arial"/>
              </a:rPr>
              <a:t>a</a:t>
            </a:r>
            <a:r>
              <a:rPr dirty="0" sz="3200" b="1">
                <a:latin typeface="Arial"/>
                <a:cs typeface="Arial"/>
              </a:rPr>
              <a:t>tion</a:t>
            </a:r>
            <a:r>
              <a:rPr dirty="0" sz="3200" spc="-45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Partn</a:t>
            </a:r>
            <a:r>
              <a:rPr dirty="0" sz="3200" spc="-10" b="1">
                <a:latin typeface="Arial"/>
                <a:cs typeface="Arial"/>
              </a:rPr>
              <a:t>e</a:t>
            </a:r>
            <a:r>
              <a:rPr dirty="0" sz="3200" b="1">
                <a:latin typeface="Arial"/>
                <a:cs typeface="Arial"/>
              </a:rPr>
              <a:t>rship</a:t>
            </a:r>
            <a:r>
              <a:rPr dirty="0" sz="3200" b="1">
                <a:latin typeface="Arial"/>
                <a:cs typeface="Arial"/>
              </a:rPr>
              <a:t> Proje</a:t>
            </a:r>
            <a:r>
              <a:rPr dirty="0" sz="3200" spc="-20" b="1">
                <a:latin typeface="Arial"/>
                <a:cs typeface="Arial"/>
              </a:rPr>
              <a:t>c</a:t>
            </a:r>
            <a:r>
              <a:rPr dirty="0" sz="3200" b="1">
                <a:latin typeface="Arial"/>
                <a:cs typeface="Arial"/>
              </a:rPr>
              <a:t>t</a:t>
            </a:r>
            <a:r>
              <a:rPr dirty="0" sz="3200" spc="-15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(3GPP)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48018" y="1444015"/>
            <a:ext cx="8506460" cy="861060"/>
          </a:xfrm>
          <a:custGeom>
            <a:avLst/>
            <a:gdLst/>
            <a:ahLst/>
            <a:cxnLst/>
            <a:rect l="l" t="t" r="r" b="b"/>
            <a:pathLst>
              <a:path w="8506460" h="861060">
                <a:moveTo>
                  <a:pt x="0" y="860653"/>
                </a:moveTo>
                <a:lnTo>
                  <a:pt x="8506079" y="860653"/>
                </a:lnTo>
                <a:lnTo>
                  <a:pt x="8506079" y="0"/>
                </a:lnTo>
                <a:lnTo>
                  <a:pt x="0" y="0"/>
                </a:lnTo>
                <a:lnTo>
                  <a:pt x="0" y="860653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48018" y="1444015"/>
            <a:ext cx="8506460" cy="861060"/>
          </a:xfrm>
          <a:custGeom>
            <a:avLst/>
            <a:gdLst/>
            <a:ahLst/>
            <a:cxnLst/>
            <a:rect l="l" t="t" r="r" b="b"/>
            <a:pathLst>
              <a:path w="8506460" h="861060">
                <a:moveTo>
                  <a:pt x="0" y="860653"/>
                </a:moveTo>
                <a:lnTo>
                  <a:pt x="8506079" y="860653"/>
                </a:lnTo>
                <a:lnTo>
                  <a:pt x="8506079" y="0"/>
                </a:lnTo>
                <a:lnTo>
                  <a:pt x="0" y="0"/>
                </a:lnTo>
                <a:lnTo>
                  <a:pt x="0" y="860653"/>
                </a:lnTo>
                <a:close/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48018" y="2304757"/>
            <a:ext cx="8506460" cy="3689350"/>
          </a:xfrm>
          <a:custGeom>
            <a:avLst/>
            <a:gdLst/>
            <a:ahLst/>
            <a:cxnLst/>
            <a:rect l="l" t="t" r="r" b="b"/>
            <a:pathLst>
              <a:path w="8506460" h="3689350">
                <a:moveTo>
                  <a:pt x="0" y="3689223"/>
                </a:moveTo>
                <a:lnTo>
                  <a:pt x="8506079" y="3689223"/>
                </a:lnTo>
                <a:lnTo>
                  <a:pt x="8506079" y="0"/>
                </a:lnTo>
                <a:lnTo>
                  <a:pt x="0" y="0"/>
                </a:lnTo>
                <a:lnTo>
                  <a:pt x="0" y="3689223"/>
                </a:lnTo>
                <a:close/>
              </a:path>
            </a:pathLst>
          </a:custGeom>
          <a:solidFill>
            <a:srgbClr val="D0D7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48018" y="2304757"/>
            <a:ext cx="8506460" cy="3689350"/>
          </a:xfrm>
          <a:custGeom>
            <a:avLst/>
            <a:gdLst/>
            <a:ahLst/>
            <a:cxnLst/>
            <a:rect l="l" t="t" r="r" b="b"/>
            <a:pathLst>
              <a:path w="8506460" h="3689350">
                <a:moveTo>
                  <a:pt x="0" y="3689223"/>
                </a:moveTo>
                <a:lnTo>
                  <a:pt x="8506079" y="3689223"/>
                </a:lnTo>
                <a:lnTo>
                  <a:pt x="8506079" y="0"/>
                </a:lnTo>
                <a:lnTo>
                  <a:pt x="0" y="0"/>
                </a:lnTo>
                <a:lnTo>
                  <a:pt x="0" y="3689223"/>
                </a:lnTo>
                <a:close/>
              </a:path>
            </a:pathLst>
          </a:custGeom>
          <a:ln w="25400">
            <a:solidFill>
              <a:srgbClr val="D0D7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63397" y="1551082"/>
            <a:ext cx="8221345" cy="4253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34110" marR="608965" indent="-463550">
              <a:lnSpc>
                <a:spcPts val="2480"/>
              </a:lnSpc>
            </a:pPr>
            <a:r>
              <a:rPr dirty="0" sz="2400" spc="-18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TIS is the N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z="2400" spc="-1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American P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ner to 3GP</a:t>
            </a:r>
            <a:r>
              <a:rPr dirty="0" sz="2400" spc="-32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ere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85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-A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vanc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24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spec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ficatio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are devel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pe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241300" marR="812165" indent="-228600">
              <a:lnSpc>
                <a:spcPct val="86300"/>
              </a:lnSpc>
              <a:spcBef>
                <a:spcPts val="189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>
                <a:latin typeface="Arial"/>
                <a:cs typeface="Arial"/>
              </a:rPr>
              <a:t>R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spo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si</a:t>
            </a:r>
            <a:r>
              <a:rPr dirty="0" sz="2400" spc="-10">
                <a:latin typeface="Arial"/>
                <a:cs typeface="Arial"/>
              </a:rPr>
              <a:t>b</a:t>
            </a:r>
            <a:r>
              <a:rPr dirty="0" sz="2400">
                <a:latin typeface="Arial"/>
                <a:cs typeface="Arial"/>
              </a:rPr>
              <a:t>le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for t</a:t>
            </a:r>
            <a:r>
              <a:rPr dirty="0" sz="2400" spc="5">
                <a:latin typeface="Arial"/>
                <a:cs typeface="Arial"/>
              </a:rPr>
              <a:t>r</a:t>
            </a:r>
            <a:r>
              <a:rPr dirty="0" sz="2400">
                <a:latin typeface="Arial"/>
                <a:cs typeface="Arial"/>
              </a:rPr>
              <a:t>ans</a:t>
            </a:r>
            <a:r>
              <a:rPr dirty="0" sz="2400" spc="-10">
                <a:latin typeface="Arial"/>
                <a:cs typeface="Arial"/>
              </a:rPr>
              <a:t>p</a:t>
            </a:r>
            <a:r>
              <a:rPr dirty="0" sz="2400">
                <a:latin typeface="Arial"/>
                <a:cs typeface="Arial"/>
              </a:rPr>
              <a:t>osi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g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3GPP</a:t>
            </a:r>
            <a:r>
              <a:rPr dirty="0" sz="2400" spc="-4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spec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ficatio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s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>
                <a:latin typeface="Arial"/>
                <a:cs typeface="Arial"/>
              </a:rPr>
              <a:t> for</a:t>
            </a:r>
            <a:r>
              <a:rPr dirty="0" sz="2400" spc="5">
                <a:latin typeface="Arial"/>
                <a:cs typeface="Arial"/>
              </a:rPr>
              <a:t>m</a:t>
            </a:r>
            <a:r>
              <a:rPr dirty="0" sz="2400">
                <a:latin typeface="Arial"/>
                <a:cs typeface="Arial"/>
              </a:rPr>
              <a:t>al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N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>
                <a:latin typeface="Arial"/>
                <a:cs typeface="Arial"/>
              </a:rPr>
              <a:t>r</a:t>
            </a:r>
            <a:r>
              <a:rPr dirty="0" sz="2400" spc="5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h</a:t>
            </a:r>
            <a:r>
              <a:rPr dirty="0" sz="2400" spc="-13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American de</a:t>
            </a:r>
            <a:r>
              <a:rPr dirty="0" sz="2400" spc="-15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iv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rabl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s</a:t>
            </a:r>
            <a:r>
              <a:rPr dirty="0" sz="2400" spc="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(i.e.,</a:t>
            </a:r>
            <a:r>
              <a:rPr dirty="0" sz="2400" spc="-135">
                <a:latin typeface="Arial"/>
                <a:cs typeface="Arial"/>
              </a:rPr>
              <a:t> </a:t>
            </a:r>
            <a:r>
              <a:rPr dirty="0" sz="2400" spc="-185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TIS</a:t>
            </a:r>
            <a:r>
              <a:rPr dirty="0" sz="2400">
                <a:latin typeface="Arial"/>
                <a:cs typeface="Arial"/>
              </a:rPr>
              <a:t> d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l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vera</a:t>
            </a:r>
            <a:r>
              <a:rPr dirty="0" sz="2400" spc="-10">
                <a:latin typeface="Arial"/>
                <a:cs typeface="Arial"/>
              </a:rPr>
              <a:t>b</a:t>
            </a:r>
            <a:r>
              <a:rPr dirty="0" sz="2400">
                <a:latin typeface="Arial"/>
                <a:cs typeface="Arial"/>
              </a:rPr>
              <a:t>l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s).</a:t>
            </a:r>
            <a:endParaRPr sz="2400">
              <a:latin typeface="Arial"/>
              <a:cs typeface="Arial"/>
            </a:endParaRPr>
          </a:p>
          <a:p>
            <a:pPr marL="241300" marR="534670" indent="-228600">
              <a:lnSpc>
                <a:spcPts val="2480"/>
              </a:lnSpc>
              <a:spcBef>
                <a:spcPts val="42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>
                <a:latin typeface="Arial"/>
                <a:cs typeface="Arial"/>
              </a:rPr>
              <a:t>P</a:t>
            </a:r>
            <a:r>
              <a:rPr dirty="0" sz="2400" spc="-10">
                <a:latin typeface="Arial"/>
                <a:cs typeface="Arial"/>
              </a:rPr>
              <a:t>u</a:t>
            </a:r>
            <a:r>
              <a:rPr dirty="0" sz="2400">
                <a:latin typeface="Arial"/>
                <a:cs typeface="Arial"/>
              </a:rPr>
              <a:t>bl</a:t>
            </a:r>
            <a:r>
              <a:rPr dirty="0" sz="2400" spc="-15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c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safety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has be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n a very active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 spc="5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op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c over the past</a:t>
            </a:r>
            <a:r>
              <a:rPr dirty="0" sz="2400">
                <a:latin typeface="Arial"/>
                <a:cs typeface="Arial"/>
              </a:rPr>
              <a:t> few years.</a:t>
            </a:r>
            <a:endParaRPr sz="2400">
              <a:latin typeface="Arial"/>
              <a:cs typeface="Arial"/>
            </a:endParaRPr>
          </a:p>
          <a:p>
            <a:pPr lvl="1" marL="469900" indent="-228600">
              <a:lnSpc>
                <a:spcPts val="2680"/>
              </a:lnSpc>
              <a:buFont typeface="Arial"/>
              <a:buChar char="•"/>
              <a:tabLst>
                <a:tab pos="469900" algn="l"/>
              </a:tabLst>
            </a:pP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14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new 3GPP</a:t>
            </a:r>
            <a:r>
              <a:rPr dirty="0" sz="2400" spc="-4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“</a:t>
            </a:r>
            <a:r>
              <a:rPr dirty="0" sz="2400" spc="5">
                <a:latin typeface="Arial"/>
                <a:cs typeface="Arial"/>
              </a:rPr>
              <a:t>M</a:t>
            </a:r>
            <a:r>
              <a:rPr dirty="0" sz="2400">
                <a:latin typeface="Arial"/>
                <a:cs typeface="Arial"/>
              </a:rPr>
              <a:t>iss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o</a:t>
            </a:r>
            <a:r>
              <a:rPr dirty="0" sz="2400" spc="5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-</a:t>
            </a:r>
            <a:r>
              <a:rPr dirty="0" sz="2400">
                <a:latin typeface="Arial"/>
                <a:cs typeface="Arial"/>
              </a:rPr>
              <a:t>Critical</a:t>
            </a:r>
            <a:r>
              <a:rPr dirty="0" sz="2400" spc="-13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10">
                <a:latin typeface="Arial"/>
                <a:cs typeface="Arial"/>
              </a:rPr>
              <a:t>p</a:t>
            </a:r>
            <a:r>
              <a:rPr dirty="0" sz="2400">
                <a:latin typeface="Arial"/>
                <a:cs typeface="Arial"/>
              </a:rPr>
              <a:t>pl</a:t>
            </a:r>
            <a:r>
              <a:rPr dirty="0" sz="2400" spc="-15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catio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s”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group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has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ts val="2680"/>
              </a:lnSpc>
            </a:pPr>
            <a:r>
              <a:rPr dirty="0" sz="2400">
                <a:latin typeface="Arial"/>
                <a:cs typeface="Arial"/>
              </a:rPr>
              <a:t>rece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tly be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n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created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(S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6).</a:t>
            </a:r>
            <a:endParaRPr sz="24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>
                <a:latin typeface="Arial"/>
                <a:cs typeface="Arial"/>
              </a:rPr>
              <a:t>Many</a:t>
            </a:r>
            <a:r>
              <a:rPr dirty="0" sz="2400" spc="-130">
                <a:latin typeface="Arial"/>
                <a:cs typeface="Arial"/>
              </a:rPr>
              <a:t> </a:t>
            </a:r>
            <a:r>
              <a:rPr dirty="0" sz="2400" spc="-185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TIS </a:t>
            </a:r>
            <a:r>
              <a:rPr dirty="0" sz="2400" b="1">
                <a:latin typeface="Arial"/>
                <a:cs typeface="Arial"/>
              </a:rPr>
              <a:t>WTSC</a:t>
            </a:r>
            <a:r>
              <a:rPr dirty="0" sz="2400" spc="-5" b="1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an</a:t>
            </a:r>
            <a:r>
              <a:rPr dirty="0" sz="2400">
                <a:latin typeface="Arial"/>
                <a:cs typeface="Arial"/>
              </a:rPr>
              <a:t>d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PT</a:t>
            </a:r>
            <a:r>
              <a:rPr dirty="0" sz="2400" spc="-15" b="1">
                <a:latin typeface="Arial"/>
                <a:cs typeface="Arial"/>
              </a:rPr>
              <a:t>S</a:t>
            </a:r>
            <a:r>
              <a:rPr dirty="0" sz="2400" b="1">
                <a:latin typeface="Arial"/>
                <a:cs typeface="Arial"/>
              </a:rPr>
              <a:t>C</a:t>
            </a:r>
            <a:r>
              <a:rPr dirty="0" sz="2400" spc="10" b="1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members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are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active in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3GP</a:t>
            </a:r>
            <a:r>
              <a:rPr dirty="0" sz="2400" spc="-320">
                <a:latin typeface="Arial"/>
                <a:cs typeface="Arial"/>
              </a:rPr>
              <a:t>P</a:t>
            </a:r>
            <a:r>
              <a:rPr dirty="0" sz="240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lvl="1" marL="469900" marR="598805" indent="-228600">
              <a:lnSpc>
                <a:spcPts val="2480"/>
              </a:lnSpc>
              <a:spcBef>
                <a:spcPts val="425"/>
              </a:spcBef>
              <a:buFont typeface="Arial"/>
              <a:buChar char="•"/>
              <a:tabLst>
                <a:tab pos="469900" algn="l"/>
              </a:tabLst>
            </a:pPr>
            <a:r>
              <a:rPr dirty="0" sz="2400" spc="-185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TIS provid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s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 venue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 spc="5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o discuss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dev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l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>
                <a:latin typeface="Arial"/>
                <a:cs typeface="Arial"/>
              </a:rPr>
              <a:t>p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3GPP</a:t>
            </a:r>
            <a:r>
              <a:rPr dirty="0" sz="2400">
                <a:latin typeface="Arial"/>
                <a:cs typeface="Arial"/>
              </a:rPr>
              <a:t> C</a:t>
            </a:r>
            <a:r>
              <a:rPr dirty="0" sz="2400" spc="-10">
                <a:latin typeface="Arial"/>
                <a:cs typeface="Arial"/>
              </a:rPr>
              <a:t>h</a:t>
            </a:r>
            <a:r>
              <a:rPr dirty="0" sz="2400">
                <a:latin typeface="Arial"/>
                <a:cs typeface="Arial"/>
              </a:rPr>
              <a:t>an</a:t>
            </a:r>
            <a:r>
              <a:rPr dirty="0" sz="2400" spc="-10">
                <a:latin typeface="Arial"/>
                <a:cs typeface="Arial"/>
              </a:rPr>
              <a:t>g</a:t>
            </a:r>
            <a:r>
              <a:rPr dirty="0" sz="2400">
                <a:latin typeface="Arial"/>
                <a:cs typeface="Arial"/>
              </a:rPr>
              <a:t>e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R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qu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sts.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795896" y="215772"/>
            <a:ext cx="1628775" cy="8286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903464" y="1819655"/>
            <a:ext cx="1240535" cy="14386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8098155" y="2014982"/>
            <a:ext cx="1045844" cy="8502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-10"/>
              <a:t>NP</a:t>
            </a:r>
            <a:r>
              <a:rPr dirty="0" spc="-20"/>
              <a:t>S</a:t>
            </a:r>
            <a:r>
              <a:rPr dirty="0" spc="-35"/>
              <a:t>T</a:t>
            </a:r>
            <a:r>
              <a:rPr dirty="0" spc="-10"/>
              <a:t>C</a:t>
            </a:r>
            <a:r>
              <a:rPr dirty="0" spc="10"/>
              <a:t> </a:t>
            </a:r>
            <a:r>
              <a:rPr dirty="0" spc="-10"/>
              <a:t>Me</a:t>
            </a:r>
            <a:r>
              <a:rPr dirty="0" spc="-20"/>
              <a:t>e</a:t>
            </a:r>
            <a:r>
              <a:rPr dirty="0" spc="-5"/>
              <a:t>ti</a:t>
            </a:r>
            <a:r>
              <a:rPr dirty="0" spc="-5"/>
              <a:t>n</a:t>
            </a:r>
            <a:r>
              <a:rPr dirty="0" spc="-10"/>
              <a:t>g</a:t>
            </a:r>
            <a:r>
              <a:rPr dirty="0" spc="-10"/>
              <a:t> No</a:t>
            </a:r>
            <a:r>
              <a:rPr dirty="0" spc="-25"/>
              <a:t>v</a:t>
            </a:r>
            <a:r>
              <a:rPr dirty="0" spc="-10"/>
              <a:t>ember</a:t>
            </a:r>
            <a:r>
              <a:rPr dirty="0" spc="15"/>
              <a:t> </a:t>
            </a:r>
            <a:r>
              <a:rPr dirty="0" spc="-10"/>
              <a:t>1</a:t>
            </a:r>
            <a:r>
              <a:rPr dirty="0" spc="-5"/>
              <a:t>3</a:t>
            </a:r>
            <a:r>
              <a:rPr dirty="0" spc="-5"/>
              <a:t>-1</a:t>
            </a:r>
            <a:r>
              <a:rPr dirty="0" spc="-5"/>
              <a:t>4</a:t>
            </a:r>
            <a:r>
              <a:rPr dirty="0" spc="-5"/>
              <a:t>,</a:t>
            </a:r>
            <a:r>
              <a:rPr dirty="0" spc="15"/>
              <a:t> </a:t>
            </a:r>
            <a:r>
              <a:rPr dirty="0" spc="-10"/>
              <a:t>2</a:t>
            </a:r>
            <a:r>
              <a:rPr dirty="0" spc="-5"/>
              <a:t>0</a:t>
            </a:r>
            <a:r>
              <a:rPr dirty="0" spc="-10"/>
              <a:t>14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10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6140484"/>
            <a:ext cx="9144000" cy="717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78939" marR="5597525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ATIS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Board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f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Direct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r</a:t>
            </a:r>
            <a:r>
              <a:rPr dirty="0" sz="1100" spc="-15">
                <a:latin typeface="Calibri"/>
                <a:cs typeface="Calibri"/>
              </a:rPr>
              <a:t>s</a:t>
            </a:r>
            <a:r>
              <a:rPr dirty="0" sz="1100">
                <a:latin typeface="Calibri"/>
                <a:cs typeface="Calibri"/>
              </a:rPr>
              <a:t>’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Meeti</a:t>
            </a:r>
            <a:r>
              <a:rPr dirty="0" sz="1100" spc="-5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g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Oc</a:t>
            </a:r>
            <a:r>
              <a:rPr dirty="0" sz="1100">
                <a:latin typeface="Calibri"/>
                <a:cs typeface="Calibri"/>
              </a:rPr>
              <a:t>t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5">
                <a:latin typeface="Calibri"/>
                <a:cs typeface="Calibri"/>
              </a:rPr>
              <a:t>b</a:t>
            </a:r>
            <a:r>
              <a:rPr dirty="0" sz="1100">
                <a:latin typeface="Calibri"/>
                <a:cs typeface="Calibri"/>
              </a:rPr>
              <a:t>er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20,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2011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140484"/>
            <a:ext cx="9144000" cy="7175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4535" y="6272042"/>
            <a:ext cx="1273937" cy="4848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985884" y="6150071"/>
            <a:ext cx="158115" cy="708025"/>
          </a:xfrm>
          <a:custGeom>
            <a:avLst/>
            <a:gdLst/>
            <a:ahLst/>
            <a:cxnLst/>
            <a:rect l="l" t="t" r="r" b="b"/>
            <a:pathLst>
              <a:path w="158115" h="708025">
                <a:moveTo>
                  <a:pt x="158114" y="0"/>
                </a:moveTo>
                <a:lnTo>
                  <a:pt x="0" y="0"/>
                </a:lnTo>
                <a:lnTo>
                  <a:pt x="0" y="707925"/>
                </a:lnTo>
                <a:lnTo>
                  <a:pt x="158114" y="707925"/>
                </a:lnTo>
                <a:lnTo>
                  <a:pt x="158114" y="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6136424"/>
            <a:ext cx="9144000" cy="1905"/>
          </a:xfrm>
          <a:custGeom>
            <a:avLst/>
            <a:gdLst/>
            <a:ahLst/>
            <a:cxnLst/>
            <a:rect l="l" t="t" r="r" b="b"/>
            <a:pathLst>
              <a:path w="9144000" h="1904">
                <a:moveTo>
                  <a:pt x="9144000" y="1587"/>
                </a:moveTo>
                <a:lnTo>
                  <a:pt x="0" y="0"/>
                </a:lnTo>
              </a:path>
            </a:pathLst>
          </a:custGeom>
          <a:ln w="6350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38124" y="153169"/>
            <a:ext cx="6276340" cy="863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3000" b="1">
                <a:latin typeface="Arial"/>
                <a:cs typeface="Arial"/>
              </a:rPr>
              <a:t>Pu</a:t>
            </a:r>
            <a:r>
              <a:rPr dirty="0" sz="3000" spc="5" b="1">
                <a:latin typeface="Arial"/>
                <a:cs typeface="Arial"/>
              </a:rPr>
              <a:t>b</a:t>
            </a:r>
            <a:r>
              <a:rPr dirty="0" sz="3000" b="1">
                <a:latin typeface="Arial"/>
                <a:cs typeface="Arial"/>
              </a:rPr>
              <a:t>l</a:t>
            </a:r>
            <a:r>
              <a:rPr dirty="0" sz="3000" spc="-15" b="1">
                <a:latin typeface="Arial"/>
                <a:cs typeface="Arial"/>
              </a:rPr>
              <a:t>i</a:t>
            </a:r>
            <a:r>
              <a:rPr dirty="0" sz="3000" b="1">
                <a:latin typeface="Arial"/>
                <a:cs typeface="Arial"/>
              </a:rPr>
              <a:t>c</a:t>
            </a:r>
            <a:r>
              <a:rPr dirty="0" sz="3000" spc="15" b="1">
                <a:latin typeface="Arial"/>
                <a:cs typeface="Arial"/>
              </a:rPr>
              <a:t> </a:t>
            </a:r>
            <a:r>
              <a:rPr dirty="0" sz="3000" b="1">
                <a:latin typeface="Arial"/>
                <a:cs typeface="Arial"/>
              </a:rPr>
              <a:t>Safety Rela</a:t>
            </a:r>
            <a:r>
              <a:rPr dirty="0" sz="3000" spc="-15" b="1">
                <a:latin typeface="Arial"/>
                <a:cs typeface="Arial"/>
              </a:rPr>
              <a:t>t</a:t>
            </a:r>
            <a:r>
              <a:rPr dirty="0" sz="3000" b="1">
                <a:latin typeface="Arial"/>
                <a:cs typeface="Arial"/>
              </a:rPr>
              <a:t>ed</a:t>
            </a:r>
            <a:r>
              <a:rPr dirty="0" sz="3000" spc="-125" b="1">
                <a:latin typeface="Arial"/>
                <a:cs typeface="Arial"/>
              </a:rPr>
              <a:t> </a:t>
            </a:r>
            <a:r>
              <a:rPr dirty="0" sz="3000" b="1">
                <a:latin typeface="Arial"/>
                <a:cs typeface="Arial"/>
              </a:rPr>
              <a:t>A</a:t>
            </a:r>
            <a:r>
              <a:rPr dirty="0" sz="3000" spc="5" b="1">
                <a:latin typeface="Arial"/>
                <a:cs typeface="Arial"/>
              </a:rPr>
              <a:t>p</a:t>
            </a:r>
            <a:r>
              <a:rPr dirty="0" sz="3000" b="1">
                <a:latin typeface="Arial"/>
                <a:cs typeface="Arial"/>
              </a:rPr>
              <a:t>pl</a:t>
            </a:r>
            <a:r>
              <a:rPr dirty="0" sz="3000" spc="-10" b="1">
                <a:latin typeface="Arial"/>
                <a:cs typeface="Arial"/>
              </a:rPr>
              <a:t>i</a:t>
            </a:r>
            <a:r>
              <a:rPr dirty="0" sz="3000" b="1">
                <a:latin typeface="Arial"/>
                <a:cs typeface="Arial"/>
              </a:rPr>
              <a:t>cations</a:t>
            </a:r>
            <a:r>
              <a:rPr dirty="0" sz="3000" b="1">
                <a:latin typeface="Arial"/>
                <a:cs typeface="Arial"/>
              </a:rPr>
              <a:t> </a:t>
            </a:r>
            <a:r>
              <a:rPr dirty="0" sz="3000" spc="-225" b="1">
                <a:latin typeface="Arial"/>
                <a:cs typeface="Arial"/>
              </a:rPr>
              <a:t>T</a:t>
            </a:r>
            <a:r>
              <a:rPr dirty="0" sz="3000" b="1">
                <a:latin typeface="Arial"/>
                <a:cs typeface="Arial"/>
              </a:rPr>
              <a:t>ask Force</a:t>
            </a:r>
            <a:endParaRPr sz="3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419855" y="1515110"/>
            <a:ext cx="5267325" cy="1848485"/>
          </a:xfrm>
          <a:custGeom>
            <a:avLst/>
            <a:gdLst/>
            <a:ahLst/>
            <a:cxnLst/>
            <a:rect l="l" t="t" r="r" b="b"/>
            <a:pathLst>
              <a:path w="5267325" h="1848485">
                <a:moveTo>
                  <a:pt x="4958969" y="0"/>
                </a:moveTo>
                <a:lnTo>
                  <a:pt x="0" y="0"/>
                </a:lnTo>
                <a:lnTo>
                  <a:pt x="0" y="1848103"/>
                </a:lnTo>
                <a:lnTo>
                  <a:pt x="4958969" y="1848103"/>
                </a:lnTo>
                <a:lnTo>
                  <a:pt x="4984222" y="1847082"/>
                </a:lnTo>
                <a:lnTo>
                  <a:pt x="5032966" y="1839150"/>
                </a:lnTo>
                <a:lnTo>
                  <a:pt x="5078831" y="1823894"/>
                </a:lnTo>
                <a:lnTo>
                  <a:pt x="5121180" y="1801948"/>
                </a:lnTo>
                <a:lnTo>
                  <a:pt x="5159380" y="1773945"/>
                </a:lnTo>
                <a:lnTo>
                  <a:pt x="5192796" y="1740519"/>
                </a:lnTo>
                <a:lnTo>
                  <a:pt x="5220793" y="1702305"/>
                </a:lnTo>
                <a:lnTo>
                  <a:pt x="5242736" y="1659937"/>
                </a:lnTo>
                <a:lnTo>
                  <a:pt x="5257991" y="1614048"/>
                </a:lnTo>
                <a:lnTo>
                  <a:pt x="5265922" y="1565273"/>
                </a:lnTo>
                <a:lnTo>
                  <a:pt x="5266944" y="1540002"/>
                </a:lnTo>
                <a:lnTo>
                  <a:pt x="5266944" y="307975"/>
                </a:lnTo>
                <a:lnTo>
                  <a:pt x="5262912" y="258028"/>
                </a:lnTo>
                <a:lnTo>
                  <a:pt x="5251239" y="210645"/>
                </a:lnTo>
                <a:lnTo>
                  <a:pt x="5232561" y="166459"/>
                </a:lnTo>
                <a:lnTo>
                  <a:pt x="5207512" y="126104"/>
                </a:lnTo>
                <a:lnTo>
                  <a:pt x="5176726" y="90217"/>
                </a:lnTo>
                <a:lnTo>
                  <a:pt x="5140839" y="59431"/>
                </a:lnTo>
                <a:lnTo>
                  <a:pt x="5100484" y="34382"/>
                </a:lnTo>
                <a:lnTo>
                  <a:pt x="5056298" y="15704"/>
                </a:lnTo>
                <a:lnTo>
                  <a:pt x="5008915" y="4031"/>
                </a:lnTo>
                <a:lnTo>
                  <a:pt x="4958969" y="0"/>
                </a:lnTo>
                <a:close/>
              </a:path>
            </a:pathLst>
          </a:custGeom>
          <a:solidFill>
            <a:srgbClr val="D0D7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419855" y="1515110"/>
            <a:ext cx="5267325" cy="1848485"/>
          </a:xfrm>
          <a:custGeom>
            <a:avLst/>
            <a:gdLst/>
            <a:ahLst/>
            <a:cxnLst/>
            <a:rect l="l" t="t" r="r" b="b"/>
            <a:pathLst>
              <a:path w="5267325" h="1848485">
                <a:moveTo>
                  <a:pt x="5266944" y="307975"/>
                </a:moveTo>
                <a:lnTo>
                  <a:pt x="5266944" y="1540002"/>
                </a:lnTo>
                <a:lnTo>
                  <a:pt x="5265922" y="1565273"/>
                </a:lnTo>
                <a:lnTo>
                  <a:pt x="5257991" y="1614048"/>
                </a:lnTo>
                <a:lnTo>
                  <a:pt x="5242736" y="1659937"/>
                </a:lnTo>
                <a:lnTo>
                  <a:pt x="5220793" y="1702305"/>
                </a:lnTo>
                <a:lnTo>
                  <a:pt x="5192796" y="1740519"/>
                </a:lnTo>
                <a:lnTo>
                  <a:pt x="5159380" y="1773945"/>
                </a:lnTo>
                <a:lnTo>
                  <a:pt x="5121180" y="1801948"/>
                </a:lnTo>
                <a:lnTo>
                  <a:pt x="5078831" y="1823894"/>
                </a:lnTo>
                <a:lnTo>
                  <a:pt x="5032966" y="1839150"/>
                </a:lnTo>
                <a:lnTo>
                  <a:pt x="4984222" y="1847082"/>
                </a:lnTo>
                <a:lnTo>
                  <a:pt x="4958969" y="1848103"/>
                </a:lnTo>
                <a:lnTo>
                  <a:pt x="0" y="1848103"/>
                </a:lnTo>
                <a:lnTo>
                  <a:pt x="0" y="0"/>
                </a:lnTo>
                <a:lnTo>
                  <a:pt x="4958969" y="0"/>
                </a:lnTo>
                <a:lnTo>
                  <a:pt x="5008915" y="4031"/>
                </a:lnTo>
                <a:lnTo>
                  <a:pt x="5056298" y="15704"/>
                </a:lnTo>
                <a:lnTo>
                  <a:pt x="5100484" y="34382"/>
                </a:lnTo>
                <a:lnTo>
                  <a:pt x="5140839" y="59431"/>
                </a:lnTo>
                <a:lnTo>
                  <a:pt x="5176726" y="90217"/>
                </a:lnTo>
                <a:lnTo>
                  <a:pt x="5207512" y="126104"/>
                </a:lnTo>
                <a:lnTo>
                  <a:pt x="5232561" y="166459"/>
                </a:lnTo>
                <a:lnTo>
                  <a:pt x="5251239" y="210645"/>
                </a:lnTo>
                <a:lnTo>
                  <a:pt x="5262912" y="258028"/>
                </a:lnTo>
                <a:lnTo>
                  <a:pt x="5266944" y="307975"/>
                </a:lnTo>
                <a:close/>
              </a:path>
            </a:pathLst>
          </a:custGeom>
          <a:ln w="25400">
            <a:solidFill>
              <a:srgbClr val="D0D7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465067" y="1837491"/>
            <a:ext cx="5080000" cy="1200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84785" marR="5080" indent="-172085">
              <a:lnSpc>
                <a:spcPct val="86300"/>
              </a:lnSpc>
              <a:buFont typeface="Arial"/>
              <a:buChar char="•"/>
              <a:tabLst>
                <a:tab pos="185420" algn="l"/>
              </a:tabLst>
            </a:pPr>
            <a:r>
              <a:rPr dirty="0" sz="1800">
                <a:latin typeface="Arial"/>
                <a:cs typeface="Arial"/>
              </a:rPr>
              <a:t>Si</a:t>
            </a:r>
            <a:r>
              <a:rPr dirty="0" sz="1800" spc="-10">
                <a:latin typeface="Arial"/>
                <a:cs typeface="Arial"/>
              </a:rPr>
              <a:t>n</a:t>
            </a:r>
            <a:r>
              <a:rPr dirty="0" sz="1800">
                <a:latin typeface="Arial"/>
                <a:cs typeface="Arial"/>
              </a:rPr>
              <a:t>ce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ma</a:t>
            </a:r>
            <a:r>
              <a:rPr dirty="0" sz="1800" spc="-10">
                <a:latin typeface="Arial"/>
                <a:cs typeface="Arial"/>
              </a:rPr>
              <a:t>n</a:t>
            </a:r>
            <a:r>
              <a:rPr dirty="0" sz="1800">
                <a:latin typeface="Arial"/>
                <a:cs typeface="Arial"/>
              </a:rPr>
              <a:t>y key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</a:t>
            </a:r>
            <a:r>
              <a:rPr dirty="0" sz="1800" spc="-10">
                <a:latin typeface="Arial"/>
                <a:cs typeface="Arial"/>
              </a:rPr>
              <a:t>u</a:t>
            </a:r>
            <a:r>
              <a:rPr dirty="0" sz="1800">
                <a:latin typeface="Arial"/>
                <a:cs typeface="Arial"/>
              </a:rPr>
              <a:t>b</a:t>
            </a:r>
            <a:r>
              <a:rPr dirty="0" sz="1800" spc="-10">
                <a:latin typeface="Arial"/>
                <a:cs typeface="Arial"/>
              </a:rPr>
              <a:t>l</a:t>
            </a:r>
            <a:r>
              <a:rPr dirty="0" sz="1800">
                <a:latin typeface="Arial"/>
                <a:cs typeface="Arial"/>
              </a:rPr>
              <a:t>ic</a:t>
            </a:r>
            <a:r>
              <a:rPr dirty="0" sz="1800" spc="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saf</a:t>
            </a:r>
            <a:r>
              <a:rPr dirty="0" sz="1800" spc="-10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ty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</a:t>
            </a:r>
            <a:r>
              <a:rPr dirty="0" sz="1800" spc="-10">
                <a:latin typeface="Arial"/>
                <a:cs typeface="Arial"/>
              </a:rPr>
              <a:t>p</a:t>
            </a:r>
            <a:r>
              <a:rPr dirty="0" sz="1800">
                <a:latin typeface="Arial"/>
                <a:cs typeface="Arial"/>
              </a:rPr>
              <a:t>p</a:t>
            </a:r>
            <a:r>
              <a:rPr dirty="0" sz="1800" spc="-10">
                <a:latin typeface="Arial"/>
                <a:cs typeface="Arial"/>
              </a:rPr>
              <a:t>l</a:t>
            </a:r>
            <a:r>
              <a:rPr dirty="0" sz="1800">
                <a:latin typeface="Arial"/>
                <a:cs typeface="Arial"/>
              </a:rPr>
              <a:t>ic</a:t>
            </a:r>
            <a:r>
              <a:rPr dirty="0" sz="1800" spc="-10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tio</a:t>
            </a:r>
            <a:r>
              <a:rPr dirty="0" sz="1800" spc="-10">
                <a:latin typeface="Arial"/>
                <a:cs typeface="Arial"/>
              </a:rPr>
              <a:t>n</a:t>
            </a:r>
            <a:r>
              <a:rPr dirty="0" sz="1800">
                <a:latin typeface="Arial"/>
                <a:cs typeface="Arial"/>
              </a:rPr>
              <a:t>s</a:t>
            </a:r>
            <a:r>
              <a:rPr dirty="0" sz="1800" spc="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are</a:t>
            </a:r>
            <a:r>
              <a:rPr dirty="0" sz="1800">
                <a:latin typeface="Arial"/>
                <a:cs typeface="Arial"/>
              </a:rPr>
              <a:t> still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</a:t>
            </a:r>
            <a:r>
              <a:rPr dirty="0" sz="1800" spc="-10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sed</a:t>
            </a:r>
            <a:r>
              <a:rPr dirty="0" sz="1800" spc="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u</a:t>
            </a:r>
            <a:r>
              <a:rPr dirty="0" sz="1800" spc="-10">
                <a:latin typeface="Arial"/>
                <a:cs typeface="Arial"/>
              </a:rPr>
              <a:t>p</a:t>
            </a:r>
            <a:r>
              <a:rPr dirty="0" sz="1800">
                <a:latin typeface="Arial"/>
                <a:cs typeface="Arial"/>
              </a:rPr>
              <a:t>on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l</a:t>
            </a:r>
            <a:r>
              <a:rPr dirty="0" sz="1800" spc="-10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g</a:t>
            </a:r>
            <a:r>
              <a:rPr dirty="0" sz="1800" spc="-10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cy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PS</a:t>
            </a:r>
            <a:r>
              <a:rPr dirty="0" sz="1800" spc="10">
                <a:latin typeface="Arial"/>
                <a:cs typeface="Arial"/>
              </a:rPr>
              <a:t>T</a:t>
            </a:r>
            <a:r>
              <a:rPr dirty="0" sz="1800">
                <a:latin typeface="Arial"/>
                <a:cs typeface="Arial"/>
              </a:rPr>
              <a:t>N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tec</a:t>
            </a:r>
            <a:r>
              <a:rPr dirty="0" sz="1800" spc="-10">
                <a:latin typeface="Arial"/>
                <a:cs typeface="Arial"/>
              </a:rPr>
              <a:t>h</a:t>
            </a:r>
            <a:r>
              <a:rPr dirty="0" sz="1800">
                <a:latin typeface="Arial"/>
                <a:cs typeface="Arial"/>
              </a:rPr>
              <a:t>n</a:t>
            </a:r>
            <a:r>
              <a:rPr dirty="0" sz="1800" spc="-1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l</a:t>
            </a:r>
            <a:r>
              <a:rPr dirty="0" sz="1800" spc="-1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g</a:t>
            </a:r>
            <a:r>
              <a:rPr dirty="0" sz="1800" spc="-10">
                <a:latin typeface="Arial"/>
                <a:cs typeface="Arial"/>
              </a:rPr>
              <a:t>i</a:t>
            </a:r>
            <a:r>
              <a:rPr dirty="0" sz="1800">
                <a:latin typeface="Arial"/>
                <a:cs typeface="Arial"/>
              </a:rPr>
              <a:t>es</a:t>
            </a:r>
            <a:r>
              <a:rPr dirty="0" sz="1800" spc="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</a:t>
            </a:r>
            <a:r>
              <a:rPr dirty="0" sz="1800" spc="-10">
                <a:latin typeface="Arial"/>
                <a:cs typeface="Arial"/>
              </a:rPr>
              <a:t>n</a:t>
            </a:r>
            <a:r>
              <a:rPr dirty="0" sz="1800">
                <a:latin typeface="Arial"/>
                <a:cs typeface="Arial"/>
              </a:rPr>
              <a:t>d</a:t>
            </a:r>
            <a:r>
              <a:rPr dirty="0" sz="1800">
                <a:latin typeface="Arial"/>
                <a:cs typeface="Arial"/>
              </a:rPr>
              <a:t> serv</a:t>
            </a:r>
            <a:r>
              <a:rPr dirty="0" sz="1800" spc="-10">
                <a:latin typeface="Arial"/>
                <a:cs typeface="Arial"/>
              </a:rPr>
              <a:t>i</a:t>
            </a:r>
            <a:r>
              <a:rPr dirty="0" sz="1800">
                <a:latin typeface="Arial"/>
                <a:cs typeface="Arial"/>
              </a:rPr>
              <a:t>ces, the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 spc="10">
                <a:latin typeface="Arial"/>
                <a:cs typeface="Arial"/>
              </a:rPr>
              <a:t>T</a:t>
            </a:r>
            <a:r>
              <a:rPr dirty="0" sz="1800">
                <a:latin typeface="Arial"/>
                <a:cs typeface="Arial"/>
              </a:rPr>
              <a:t>F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is e</a:t>
            </a:r>
            <a:r>
              <a:rPr dirty="0" sz="1800" spc="-20">
                <a:latin typeface="Arial"/>
                <a:cs typeface="Arial"/>
              </a:rPr>
              <a:t>x</a:t>
            </a:r>
            <a:r>
              <a:rPr dirty="0" sz="1800">
                <a:latin typeface="Arial"/>
                <a:cs typeface="Arial"/>
              </a:rPr>
              <a:t>am</a:t>
            </a:r>
            <a:r>
              <a:rPr dirty="0" sz="1800" spc="-10">
                <a:latin typeface="Arial"/>
                <a:cs typeface="Arial"/>
              </a:rPr>
              <a:t>i</a:t>
            </a:r>
            <a:r>
              <a:rPr dirty="0" sz="1800">
                <a:latin typeface="Arial"/>
                <a:cs typeface="Arial"/>
              </a:rPr>
              <a:t>n</a:t>
            </a:r>
            <a:r>
              <a:rPr dirty="0" sz="1800" spc="-10">
                <a:latin typeface="Arial"/>
                <a:cs typeface="Arial"/>
              </a:rPr>
              <a:t>i</a:t>
            </a:r>
            <a:r>
              <a:rPr dirty="0" sz="1800">
                <a:latin typeface="Arial"/>
                <a:cs typeface="Arial"/>
              </a:rPr>
              <a:t>ng</a:t>
            </a:r>
            <a:r>
              <a:rPr dirty="0" sz="1800" spc="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e</a:t>
            </a:r>
            <a:r>
              <a:rPr dirty="0" sz="1800" spc="-35">
                <a:latin typeface="Arial"/>
                <a:cs typeface="Arial"/>
              </a:rPr>
              <a:t>f</a:t>
            </a:r>
            <a:r>
              <a:rPr dirty="0" sz="1800">
                <a:latin typeface="Arial"/>
                <a:cs typeface="Arial"/>
              </a:rPr>
              <a:t>fects of the</a:t>
            </a:r>
            <a:r>
              <a:rPr dirty="0" sz="1800">
                <a:latin typeface="Arial"/>
                <a:cs typeface="Arial"/>
              </a:rPr>
              <a:t> A</a:t>
            </a:r>
            <a:r>
              <a:rPr dirty="0" sz="1800" spc="-10">
                <a:latin typeface="Arial"/>
                <a:cs typeface="Arial"/>
              </a:rPr>
              <a:t>l</a:t>
            </a:r>
            <a:r>
              <a:rPr dirty="0" sz="1800" spc="-5">
                <a:latin typeface="Arial"/>
                <a:cs typeface="Arial"/>
              </a:rPr>
              <a:t>l</a:t>
            </a:r>
            <a:r>
              <a:rPr dirty="0" sz="1800" spc="-5">
                <a:latin typeface="Arial"/>
                <a:cs typeface="Arial"/>
              </a:rPr>
              <a:t>-</a:t>
            </a:r>
            <a:r>
              <a:rPr dirty="0" sz="1800">
                <a:latin typeface="Arial"/>
                <a:cs typeface="Arial"/>
              </a:rPr>
              <a:t>IP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mi</a:t>
            </a:r>
            <a:r>
              <a:rPr dirty="0" sz="1800" spc="-10">
                <a:latin typeface="Arial"/>
                <a:cs typeface="Arial"/>
              </a:rPr>
              <a:t>g</a:t>
            </a:r>
            <a:r>
              <a:rPr dirty="0" sz="1800">
                <a:latin typeface="Arial"/>
                <a:cs typeface="Arial"/>
              </a:rPr>
              <a:t>r</a:t>
            </a:r>
            <a:r>
              <a:rPr dirty="0" sz="1800" spc="-10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ti</a:t>
            </a:r>
            <a:r>
              <a:rPr dirty="0" sz="1800" spc="-1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n</a:t>
            </a:r>
            <a:r>
              <a:rPr dirty="0" sz="1800" spc="2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n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</a:t>
            </a:r>
            <a:r>
              <a:rPr dirty="0" sz="1800" spc="-10">
                <a:latin typeface="Arial"/>
                <a:cs typeface="Arial"/>
              </a:rPr>
              <a:t>n</a:t>
            </a:r>
            <a:r>
              <a:rPr dirty="0" sz="1800">
                <a:latin typeface="Arial"/>
                <a:cs typeface="Arial"/>
              </a:rPr>
              <a:t>frastr</a:t>
            </a:r>
            <a:r>
              <a:rPr dirty="0" sz="1800" spc="-10">
                <a:latin typeface="Arial"/>
                <a:cs typeface="Arial"/>
              </a:rPr>
              <a:t>u</a:t>
            </a:r>
            <a:r>
              <a:rPr dirty="0" sz="1800">
                <a:latin typeface="Arial"/>
                <a:cs typeface="Arial"/>
              </a:rPr>
              <a:t>cture </a:t>
            </a:r>
            <a:r>
              <a:rPr dirty="0" sz="1800" spc="-10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ss</a:t>
            </a:r>
            <a:r>
              <a:rPr dirty="0" sz="1800" spc="-1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ci</a:t>
            </a:r>
            <a:r>
              <a:rPr dirty="0" sz="1800" spc="-15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ted</a:t>
            </a:r>
            <a:r>
              <a:rPr dirty="0" sz="1800" spc="15">
                <a:latin typeface="Arial"/>
                <a:cs typeface="Arial"/>
              </a:rPr>
              <a:t> </a:t>
            </a:r>
            <a:r>
              <a:rPr dirty="0" sz="1800" spc="-45">
                <a:latin typeface="Arial"/>
                <a:cs typeface="Arial"/>
              </a:rPr>
              <a:t>w</a:t>
            </a:r>
            <a:r>
              <a:rPr dirty="0" sz="1800">
                <a:latin typeface="Arial"/>
                <a:cs typeface="Arial"/>
              </a:rPr>
              <a:t>ith</a:t>
            </a:r>
            <a:r>
              <a:rPr dirty="0" sz="1800">
                <a:latin typeface="Arial"/>
                <a:cs typeface="Arial"/>
              </a:rPr>
              <a:t> p</a:t>
            </a:r>
            <a:r>
              <a:rPr dirty="0" sz="1800" spc="-10">
                <a:latin typeface="Arial"/>
                <a:cs typeface="Arial"/>
              </a:rPr>
              <a:t>u</a:t>
            </a:r>
            <a:r>
              <a:rPr dirty="0" sz="1800">
                <a:latin typeface="Arial"/>
                <a:cs typeface="Arial"/>
              </a:rPr>
              <a:t>b</a:t>
            </a:r>
            <a:r>
              <a:rPr dirty="0" sz="1800" spc="-10">
                <a:latin typeface="Arial"/>
                <a:cs typeface="Arial"/>
              </a:rPr>
              <a:t>l</a:t>
            </a:r>
            <a:r>
              <a:rPr dirty="0" sz="1800">
                <a:latin typeface="Arial"/>
                <a:cs typeface="Arial"/>
              </a:rPr>
              <a:t>ic</a:t>
            </a:r>
            <a:r>
              <a:rPr dirty="0" sz="1800" spc="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saf</a:t>
            </a:r>
            <a:r>
              <a:rPr dirty="0" sz="1800" spc="-10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t</a:t>
            </a:r>
            <a:r>
              <a:rPr dirty="0" sz="1800" spc="-155">
                <a:latin typeface="Arial"/>
                <a:cs typeface="Arial"/>
              </a:rPr>
              <a:t>y</a:t>
            </a:r>
            <a:r>
              <a:rPr dirty="0" sz="180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7200" y="1284097"/>
            <a:ext cx="2962910" cy="2310130"/>
          </a:xfrm>
          <a:custGeom>
            <a:avLst/>
            <a:gdLst/>
            <a:ahLst/>
            <a:cxnLst/>
            <a:rect l="l" t="t" r="r" b="b"/>
            <a:pathLst>
              <a:path w="2962910" h="2310129">
                <a:moveTo>
                  <a:pt x="2577592" y="0"/>
                </a:moveTo>
                <a:lnTo>
                  <a:pt x="385025" y="0"/>
                </a:lnTo>
                <a:lnTo>
                  <a:pt x="353447" y="1276"/>
                </a:lnTo>
                <a:lnTo>
                  <a:pt x="292498" y="11187"/>
                </a:lnTo>
                <a:lnTo>
                  <a:pt x="235154" y="30251"/>
                </a:lnTo>
                <a:lnTo>
                  <a:pt x="182208" y="57677"/>
                </a:lnTo>
                <a:lnTo>
                  <a:pt x="134453" y="92671"/>
                </a:lnTo>
                <a:lnTo>
                  <a:pt x="92680" y="134443"/>
                </a:lnTo>
                <a:lnTo>
                  <a:pt x="57684" y="182202"/>
                </a:lnTo>
                <a:lnTo>
                  <a:pt x="30256" y="235154"/>
                </a:lnTo>
                <a:lnTo>
                  <a:pt x="11189" y="292509"/>
                </a:lnTo>
                <a:lnTo>
                  <a:pt x="1276" y="353474"/>
                </a:lnTo>
                <a:lnTo>
                  <a:pt x="0" y="385063"/>
                </a:lnTo>
                <a:lnTo>
                  <a:pt x="0" y="1925065"/>
                </a:lnTo>
                <a:lnTo>
                  <a:pt x="5039" y="1987505"/>
                </a:lnTo>
                <a:lnTo>
                  <a:pt x="19628" y="2046737"/>
                </a:lnTo>
                <a:lnTo>
                  <a:pt x="42974" y="2101968"/>
                </a:lnTo>
                <a:lnTo>
                  <a:pt x="74286" y="2152406"/>
                </a:lnTo>
                <a:lnTo>
                  <a:pt x="112769" y="2197258"/>
                </a:lnTo>
                <a:lnTo>
                  <a:pt x="157632" y="2235733"/>
                </a:lnTo>
                <a:lnTo>
                  <a:pt x="208082" y="2267037"/>
                </a:lnTo>
                <a:lnTo>
                  <a:pt x="263326" y="2290378"/>
                </a:lnTo>
                <a:lnTo>
                  <a:pt x="322571" y="2304964"/>
                </a:lnTo>
                <a:lnTo>
                  <a:pt x="385025" y="2310003"/>
                </a:lnTo>
                <a:lnTo>
                  <a:pt x="2577592" y="2310003"/>
                </a:lnTo>
                <a:lnTo>
                  <a:pt x="2640065" y="2304964"/>
                </a:lnTo>
                <a:lnTo>
                  <a:pt x="2699325" y="2290378"/>
                </a:lnTo>
                <a:lnTo>
                  <a:pt x="2754577" y="2267037"/>
                </a:lnTo>
                <a:lnTo>
                  <a:pt x="2805031" y="2235733"/>
                </a:lnTo>
                <a:lnTo>
                  <a:pt x="2849895" y="2197258"/>
                </a:lnTo>
                <a:lnTo>
                  <a:pt x="2888378" y="2152406"/>
                </a:lnTo>
                <a:lnTo>
                  <a:pt x="2919687" y="2101968"/>
                </a:lnTo>
                <a:lnTo>
                  <a:pt x="2943030" y="2046737"/>
                </a:lnTo>
                <a:lnTo>
                  <a:pt x="2957617" y="1987505"/>
                </a:lnTo>
                <a:lnTo>
                  <a:pt x="2962655" y="1925065"/>
                </a:lnTo>
                <a:lnTo>
                  <a:pt x="2962655" y="385063"/>
                </a:lnTo>
                <a:lnTo>
                  <a:pt x="2957617" y="322590"/>
                </a:lnTo>
                <a:lnTo>
                  <a:pt x="2943030" y="263330"/>
                </a:lnTo>
                <a:lnTo>
                  <a:pt x="2919687" y="208078"/>
                </a:lnTo>
                <a:lnTo>
                  <a:pt x="2888378" y="157624"/>
                </a:lnTo>
                <a:lnTo>
                  <a:pt x="2849895" y="112760"/>
                </a:lnTo>
                <a:lnTo>
                  <a:pt x="2805031" y="74277"/>
                </a:lnTo>
                <a:lnTo>
                  <a:pt x="2754577" y="42968"/>
                </a:lnTo>
                <a:lnTo>
                  <a:pt x="2699325" y="19625"/>
                </a:lnTo>
                <a:lnTo>
                  <a:pt x="2640065" y="5038"/>
                </a:lnTo>
                <a:lnTo>
                  <a:pt x="257759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7200" y="1284097"/>
            <a:ext cx="2962910" cy="2310130"/>
          </a:xfrm>
          <a:custGeom>
            <a:avLst/>
            <a:gdLst/>
            <a:ahLst/>
            <a:cxnLst/>
            <a:rect l="l" t="t" r="r" b="b"/>
            <a:pathLst>
              <a:path w="2962910" h="2310129">
                <a:moveTo>
                  <a:pt x="0" y="385063"/>
                </a:moveTo>
                <a:lnTo>
                  <a:pt x="5039" y="322590"/>
                </a:lnTo>
                <a:lnTo>
                  <a:pt x="19628" y="263330"/>
                </a:lnTo>
                <a:lnTo>
                  <a:pt x="42974" y="208078"/>
                </a:lnTo>
                <a:lnTo>
                  <a:pt x="74286" y="157624"/>
                </a:lnTo>
                <a:lnTo>
                  <a:pt x="112769" y="112760"/>
                </a:lnTo>
                <a:lnTo>
                  <a:pt x="157632" y="74277"/>
                </a:lnTo>
                <a:lnTo>
                  <a:pt x="208082" y="42968"/>
                </a:lnTo>
                <a:lnTo>
                  <a:pt x="263326" y="19625"/>
                </a:lnTo>
                <a:lnTo>
                  <a:pt x="322571" y="5038"/>
                </a:lnTo>
                <a:lnTo>
                  <a:pt x="385025" y="0"/>
                </a:lnTo>
                <a:lnTo>
                  <a:pt x="2577592" y="0"/>
                </a:lnTo>
                <a:lnTo>
                  <a:pt x="2640065" y="5038"/>
                </a:lnTo>
                <a:lnTo>
                  <a:pt x="2699325" y="19625"/>
                </a:lnTo>
                <a:lnTo>
                  <a:pt x="2754577" y="42968"/>
                </a:lnTo>
                <a:lnTo>
                  <a:pt x="2805031" y="74277"/>
                </a:lnTo>
                <a:lnTo>
                  <a:pt x="2849895" y="112760"/>
                </a:lnTo>
                <a:lnTo>
                  <a:pt x="2888378" y="157624"/>
                </a:lnTo>
                <a:lnTo>
                  <a:pt x="2919687" y="208078"/>
                </a:lnTo>
                <a:lnTo>
                  <a:pt x="2943030" y="263330"/>
                </a:lnTo>
                <a:lnTo>
                  <a:pt x="2957617" y="322590"/>
                </a:lnTo>
                <a:lnTo>
                  <a:pt x="2962655" y="385063"/>
                </a:lnTo>
                <a:lnTo>
                  <a:pt x="2962655" y="1925065"/>
                </a:lnTo>
                <a:lnTo>
                  <a:pt x="2957617" y="1987505"/>
                </a:lnTo>
                <a:lnTo>
                  <a:pt x="2943030" y="2046737"/>
                </a:lnTo>
                <a:lnTo>
                  <a:pt x="2919687" y="2101968"/>
                </a:lnTo>
                <a:lnTo>
                  <a:pt x="2888378" y="2152406"/>
                </a:lnTo>
                <a:lnTo>
                  <a:pt x="2849895" y="2197258"/>
                </a:lnTo>
                <a:lnTo>
                  <a:pt x="2805031" y="2235733"/>
                </a:lnTo>
                <a:lnTo>
                  <a:pt x="2754577" y="2267037"/>
                </a:lnTo>
                <a:lnTo>
                  <a:pt x="2699325" y="2290378"/>
                </a:lnTo>
                <a:lnTo>
                  <a:pt x="2640065" y="2304964"/>
                </a:lnTo>
                <a:lnTo>
                  <a:pt x="2577592" y="2310003"/>
                </a:lnTo>
                <a:lnTo>
                  <a:pt x="385025" y="2310003"/>
                </a:lnTo>
                <a:lnTo>
                  <a:pt x="322571" y="2304964"/>
                </a:lnTo>
                <a:lnTo>
                  <a:pt x="263326" y="2290378"/>
                </a:lnTo>
                <a:lnTo>
                  <a:pt x="208082" y="2267037"/>
                </a:lnTo>
                <a:lnTo>
                  <a:pt x="157632" y="2235733"/>
                </a:lnTo>
                <a:lnTo>
                  <a:pt x="112769" y="2197258"/>
                </a:lnTo>
                <a:lnTo>
                  <a:pt x="74286" y="2152406"/>
                </a:lnTo>
                <a:lnTo>
                  <a:pt x="42974" y="2101968"/>
                </a:lnTo>
                <a:lnTo>
                  <a:pt x="19628" y="2046737"/>
                </a:lnTo>
                <a:lnTo>
                  <a:pt x="5039" y="1987505"/>
                </a:lnTo>
                <a:lnTo>
                  <a:pt x="0" y="1925065"/>
                </a:lnTo>
                <a:lnTo>
                  <a:pt x="0" y="385063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655116" y="1563566"/>
            <a:ext cx="2564765" cy="17494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>
              <a:lnSpc>
                <a:spcPct val="86200"/>
              </a:lnSpc>
            </a:pPr>
            <a:r>
              <a:rPr dirty="0" sz="2200" spc="-1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2200" spc="-1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Arial"/>
                <a:cs typeface="Arial"/>
              </a:rPr>
              <a:t>April,</a:t>
            </a:r>
            <a:r>
              <a:rPr dirty="0" sz="2200" spc="-1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18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200" spc="-15">
                <a:solidFill>
                  <a:srgbClr val="FFFFFF"/>
                </a:solidFill>
                <a:latin typeface="Arial"/>
                <a:cs typeface="Arial"/>
              </a:rPr>
              <a:t>TIS</a:t>
            </a:r>
            <a:r>
              <a:rPr dirty="0" sz="22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Arial"/>
                <a:cs typeface="Arial"/>
              </a:rPr>
              <a:t>formed</a:t>
            </a:r>
            <a:r>
              <a:rPr dirty="0" sz="2200" spc="-10">
                <a:solidFill>
                  <a:srgbClr val="FFFFFF"/>
                </a:solidFill>
                <a:latin typeface="Arial"/>
                <a:cs typeface="Arial"/>
              </a:rPr>
              <a:t> the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Arial"/>
                <a:cs typeface="Arial"/>
              </a:rPr>
              <a:t>IP</a:t>
            </a:r>
            <a:r>
              <a:rPr dirty="0" sz="2200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1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2200" spc="-15">
                <a:solidFill>
                  <a:srgbClr val="FFFFFF"/>
                </a:solidFill>
                <a:latin typeface="Arial"/>
                <a:cs typeface="Arial"/>
              </a:rPr>
              <a:t>rans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200" spc="-1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dirty="0" sz="22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200" spc="-15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2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2200" spc="-15">
                <a:solidFill>
                  <a:srgbClr val="FFFFFF"/>
                </a:solidFill>
                <a:latin typeface="Arial"/>
                <a:cs typeface="Arial"/>
              </a:rPr>
              <a:t> Pub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200" spc="-10">
                <a:solidFill>
                  <a:srgbClr val="FFFFFF"/>
                </a:solidFill>
                <a:latin typeface="Arial"/>
                <a:cs typeface="Arial"/>
              </a:rPr>
              <a:t>ic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Arial"/>
                <a:cs typeface="Arial"/>
              </a:rPr>
              <a:t>Safety</a:t>
            </a:r>
            <a:r>
              <a:rPr dirty="0" sz="2200" spc="-15">
                <a:solidFill>
                  <a:srgbClr val="FFFFFF"/>
                </a:solidFill>
                <a:latin typeface="Arial"/>
                <a:cs typeface="Arial"/>
              </a:rPr>
              <a:t> Related</a:t>
            </a:r>
            <a:r>
              <a:rPr dirty="0" sz="2200" spc="-1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Arial"/>
                <a:cs typeface="Arial"/>
              </a:rPr>
              <a:t>Appl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200" spc="-10">
                <a:solidFill>
                  <a:srgbClr val="FFFFFF"/>
                </a:solidFill>
                <a:latin typeface="Arial"/>
                <a:cs typeface="Arial"/>
              </a:rPr>
              <a:t>cations</a:t>
            </a:r>
            <a:r>
              <a:rPr dirty="0" sz="22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254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2200" spc="-1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200" spc="-1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200" spc="-15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Arial"/>
                <a:cs typeface="Arial"/>
              </a:rPr>
              <a:t>Force</a:t>
            </a:r>
            <a:r>
              <a:rPr dirty="0" sz="22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Arial"/>
                <a:cs typeface="Arial"/>
              </a:rPr>
              <a:t>(PSRA</a:t>
            </a:r>
            <a:r>
              <a:rPr dirty="0" sz="2200" spc="-10">
                <a:solidFill>
                  <a:srgbClr val="FFFFFF"/>
                </a:solidFill>
                <a:latin typeface="Arial"/>
                <a:cs typeface="Arial"/>
              </a:rPr>
              <a:t> TF)</a:t>
            </a:r>
            <a:endParaRPr sz="22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419855" y="3940683"/>
            <a:ext cx="5267325" cy="1848485"/>
          </a:xfrm>
          <a:custGeom>
            <a:avLst/>
            <a:gdLst/>
            <a:ahLst/>
            <a:cxnLst/>
            <a:rect l="l" t="t" r="r" b="b"/>
            <a:pathLst>
              <a:path w="5267325" h="1848485">
                <a:moveTo>
                  <a:pt x="4958969" y="0"/>
                </a:moveTo>
                <a:lnTo>
                  <a:pt x="0" y="0"/>
                </a:lnTo>
                <a:lnTo>
                  <a:pt x="0" y="1848053"/>
                </a:lnTo>
                <a:lnTo>
                  <a:pt x="4958969" y="1848053"/>
                </a:lnTo>
                <a:lnTo>
                  <a:pt x="4984222" y="1847032"/>
                </a:lnTo>
                <a:lnTo>
                  <a:pt x="5032966" y="1839100"/>
                </a:lnTo>
                <a:lnTo>
                  <a:pt x="5078831" y="1823846"/>
                </a:lnTo>
                <a:lnTo>
                  <a:pt x="5121180" y="1801902"/>
                </a:lnTo>
                <a:lnTo>
                  <a:pt x="5159380" y="1773903"/>
                </a:lnTo>
                <a:lnTo>
                  <a:pt x="5192796" y="1740482"/>
                </a:lnTo>
                <a:lnTo>
                  <a:pt x="5220793" y="1702274"/>
                </a:lnTo>
                <a:lnTo>
                  <a:pt x="5242736" y="1659913"/>
                </a:lnTo>
                <a:lnTo>
                  <a:pt x="5257991" y="1614033"/>
                </a:lnTo>
                <a:lnTo>
                  <a:pt x="5265922" y="1565268"/>
                </a:lnTo>
                <a:lnTo>
                  <a:pt x="5266944" y="1540002"/>
                </a:lnTo>
                <a:lnTo>
                  <a:pt x="5266944" y="307975"/>
                </a:lnTo>
                <a:lnTo>
                  <a:pt x="5262912" y="258028"/>
                </a:lnTo>
                <a:lnTo>
                  <a:pt x="5251239" y="210645"/>
                </a:lnTo>
                <a:lnTo>
                  <a:pt x="5232561" y="166459"/>
                </a:lnTo>
                <a:lnTo>
                  <a:pt x="5207512" y="126104"/>
                </a:lnTo>
                <a:lnTo>
                  <a:pt x="5176726" y="90217"/>
                </a:lnTo>
                <a:lnTo>
                  <a:pt x="5140839" y="59431"/>
                </a:lnTo>
                <a:lnTo>
                  <a:pt x="5100484" y="34382"/>
                </a:lnTo>
                <a:lnTo>
                  <a:pt x="5056298" y="15704"/>
                </a:lnTo>
                <a:lnTo>
                  <a:pt x="5008915" y="4031"/>
                </a:lnTo>
                <a:lnTo>
                  <a:pt x="4958969" y="0"/>
                </a:lnTo>
                <a:close/>
              </a:path>
            </a:pathLst>
          </a:custGeom>
          <a:solidFill>
            <a:srgbClr val="D0D7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419855" y="3940683"/>
            <a:ext cx="5267325" cy="1848485"/>
          </a:xfrm>
          <a:custGeom>
            <a:avLst/>
            <a:gdLst/>
            <a:ahLst/>
            <a:cxnLst/>
            <a:rect l="l" t="t" r="r" b="b"/>
            <a:pathLst>
              <a:path w="5267325" h="1848485">
                <a:moveTo>
                  <a:pt x="5266944" y="307975"/>
                </a:moveTo>
                <a:lnTo>
                  <a:pt x="5266944" y="1540002"/>
                </a:lnTo>
                <a:lnTo>
                  <a:pt x="5265922" y="1565268"/>
                </a:lnTo>
                <a:lnTo>
                  <a:pt x="5257991" y="1614033"/>
                </a:lnTo>
                <a:lnTo>
                  <a:pt x="5242736" y="1659913"/>
                </a:lnTo>
                <a:lnTo>
                  <a:pt x="5220793" y="1702274"/>
                </a:lnTo>
                <a:lnTo>
                  <a:pt x="5192796" y="1740482"/>
                </a:lnTo>
                <a:lnTo>
                  <a:pt x="5159380" y="1773903"/>
                </a:lnTo>
                <a:lnTo>
                  <a:pt x="5121180" y="1801902"/>
                </a:lnTo>
                <a:lnTo>
                  <a:pt x="5078831" y="1823846"/>
                </a:lnTo>
                <a:lnTo>
                  <a:pt x="5032966" y="1839100"/>
                </a:lnTo>
                <a:lnTo>
                  <a:pt x="4984222" y="1847032"/>
                </a:lnTo>
                <a:lnTo>
                  <a:pt x="4958969" y="1848053"/>
                </a:lnTo>
                <a:lnTo>
                  <a:pt x="0" y="1848053"/>
                </a:lnTo>
                <a:lnTo>
                  <a:pt x="0" y="0"/>
                </a:lnTo>
                <a:lnTo>
                  <a:pt x="4958969" y="0"/>
                </a:lnTo>
                <a:lnTo>
                  <a:pt x="5008915" y="4031"/>
                </a:lnTo>
                <a:lnTo>
                  <a:pt x="5056298" y="15704"/>
                </a:lnTo>
                <a:lnTo>
                  <a:pt x="5100484" y="34382"/>
                </a:lnTo>
                <a:lnTo>
                  <a:pt x="5140839" y="59431"/>
                </a:lnTo>
                <a:lnTo>
                  <a:pt x="5176726" y="90217"/>
                </a:lnTo>
                <a:lnTo>
                  <a:pt x="5207512" y="126104"/>
                </a:lnTo>
                <a:lnTo>
                  <a:pt x="5232561" y="166459"/>
                </a:lnTo>
                <a:lnTo>
                  <a:pt x="5251239" y="210645"/>
                </a:lnTo>
                <a:lnTo>
                  <a:pt x="5262912" y="258028"/>
                </a:lnTo>
                <a:lnTo>
                  <a:pt x="5266944" y="307975"/>
                </a:lnTo>
                <a:close/>
              </a:path>
            </a:pathLst>
          </a:custGeom>
          <a:ln w="25400">
            <a:solidFill>
              <a:srgbClr val="D0D7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465067" y="4181795"/>
            <a:ext cx="4912360" cy="1367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0" indent="-114300">
              <a:lnSpc>
                <a:spcPct val="100000"/>
              </a:lnSpc>
              <a:buFont typeface="Arial"/>
              <a:buChar char="•"/>
              <a:tabLst>
                <a:tab pos="127000" algn="l"/>
              </a:tabLst>
            </a:pPr>
            <a:r>
              <a:rPr dirty="0" sz="1500" spc="-5">
                <a:latin typeface="Arial"/>
                <a:cs typeface="Arial"/>
              </a:rPr>
              <a:t>A</a:t>
            </a:r>
            <a:r>
              <a:rPr dirty="0" sz="1500">
                <a:latin typeface="Arial"/>
                <a:cs typeface="Arial"/>
              </a:rPr>
              <a:t>l</a:t>
            </a:r>
            <a:r>
              <a:rPr dirty="0" sz="1500" spc="5">
                <a:latin typeface="Arial"/>
                <a:cs typeface="Arial"/>
              </a:rPr>
              <a:t>a</a:t>
            </a:r>
            <a:r>
              <a:rPr dirty="0" sz="1500">
                <a:latin typeface="Arial"/>
                <a:cs typeface="Arial"/>
              </a:rPr>
              <a:t>rm</a:t>
            </a:r>
            <a:r>
              <a:rPr dirty="0" sz="1500" spc="-1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ci</a:t>
            </a:r>
            <a:r>
              <a:rPr dirty="0" sz="1500" spc="5">
                <a:latin typeface="Arial"/>
                <a:cs typeface="Arial"/>
              </a:rPr>
              <a:t>r</a:t>
            </a:r>
            <a:r>
              <a:rPr dirty="0" sz="1500">
                <a:latin typeface="Arial"/>
                <a:cs typeface="Arial"/>
              </a:rPr>
              <a:t>cuits</a:t>
            </a:r>
            <a:r>
              <a:rPr dirty="0" sz="1500" spc="-3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to</a:t>
            </a:r>
            <a:r>
              <a:rPr dirty="0" sz="1500" spc="-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l</a:t>
            </a:r>
            <a:r>
              <a:rPr dirty="0" sz="1500" spc="5">
                <a:latin typeface="Arial"/>
                <a:cs typeface="Arial"/>
              </a:rPr>
              <a:t>o</a:t>
            </a:r>
            <a:r>
              <a:rPr dirty="0" sz="1500">
                <a:latin typeface="Arial"/>
                <a:cs typeface="Arial"/>
              </a:rPr>
              <a:t>cal</a:t>
            </a:r>
            <a:r>
              <a:rPr dirty="0" sz="1500" spc="-3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fire and</a:t>
            </a:r>
            <a:r>
              <a:rPr dirty="0" sz="1500" spc="-2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police</a:t>
            </a:r>
            <a:r>
              <a:rPr dirty="0" sz="1500" spc="-3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depar</a:t>
            </a:r>
            <a:r>
              <a:rPr dirty="0" sz="1500" spc="5">
                <a:latin typeface="Arial"/>
                <a:cs typeface="Arial"/>
              </a:rPr>
              <a:t>t</a:t>
            </a:r>
            <a:r>
              <a:rPr dirty="0" sz="1500">
                <a:latin typeface="Arial"/>
                <a:cs typeface="Arial"/>
              </a:rPr>
              <a:t>men</a:t>
            </a:r>
            <a:r>
              <a:rPr dirty="0" sz="1500" spc="-10">
                <a:latin typeface="Arial"/>
                <a:cs typeface="Arial"/>
              </a:rPr>
              <a:t>t</a:t>
            </a:r>
            <a:r>
              <a:rPr dirty="0" sz="1500">
                <a:latin typeface="Arial"/>
                <a:cs typeface="Arial"/>
              </a:rPr>
              <a:t>s</a:t>
            </a:r>
            <a:endParaRPr sz="1500">
              <a:latin typeface="Arial"/>
              <a:cs typeface="Arial"/>
            </a:endParaRPr>
          </a:p>
          <a:p>
            <a:pPr marL="127000" indent="-11430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127000" algn="l"/>
              </a:tabLst>
            </a:pPr>
            <a:r>
              <a:rPr dirty="0" sz="1500" spc="-90">
                <a:latin typeface="Arial"/>
                <a:cs typeface="Arial"/>
              </a:rPr>
              <a:t>F</a:t>
            </a:r>
            <a:r>
              <a:rPr dirty="0" sz="1500" spc="-5">
                <a:latin typeface="Arial"/>
                <a:cs typeface="Arial"/>
              </a:rPr>
              <a:t>A</a:t>
            </a:r>
            <a:r>
              <a:rPr dirty="0" sz="1500">
                <a:latin typeface="Arial"/>
                <a:cs typeface="Arial"/>
              </a:rPr>
              <a:t>A</a:t>
            </a:r>
            <a:r>
              <a:rPr dirty="0" sz="1500" spc="-7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ci</a:t>
            </a:r>
            <a:r>
              <a:rPr dirty="0" sz="1500" spc="5">
                <a:latin typeface="Arial"/>
                <a:cs typeface="Arial"/>
              </a:rPr>
              <a:t>r</a:t>
            </a:r>
            <a:r>
              <a:rPr dirty="0" sz="1500">
                <a:latin typeface="Arial"/>
                <a:cs typeface="Arial"/>
              </a:rPr>
              <a:t>cuits</a:t>
            </a:r>
            <a:r>
              <a:rPr dirty="0" sz="1500" spc="-3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to</a:t>
            </a:r>
            <a:r>
              <a:rPr dirty="0" sz="1500" spc="-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t</a:t>
            </a:r>
            <a:r>
              <a:rPr dirty="0" sz="1500" spc="5">
                <a:latin typeface="Arial"/>
                <a:cs typeface="Arial"/>
              </a:rPr>
              <a:t>o</a:t>
            </a:r>
            <a:r>
              <a:rPr dirty="0" sz="1500" spc="-15">
                <a:latin typeface="Arial"/>
                <a:cs typeface="Arial"/>
              </a:rPr>
              <a:t>w</a:t>
            </a:r>
            <a:r>
              <a:rPr dirty="0" sz="1500">
                <a:latin typeface="Arial"/>
                <a:cs typeface="Arial"/>
              </a:rPr>
              <a:t>ers</a:t>
            </a:r>
            <a:r>
              <a:rPr dirty="0" sz="1500" spc="-1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and</a:t>
            </a:r>
            <a:r>
              <a:rPr dirty="0" sz="1500" spc="-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al</a:t>
            </a:r>
            <a:r>
              <a:rPr dirty="0" sz="1500" spc="5">
                <a:latin typeface="Arial"/>
                <a:cs typeface="Arial"/>
              </a:rPr>
              <a:t>a</a:t>
            </a:r>
            <a:r>
              <a:rPr dirty="0" sz="1500">
                <a:latin typeface="Arial"/>
                <a:cs typeface="Arial"/>
              </a:rPr>
              <a:t>rms</a:t>
            </a:r>
            <a:endParaRPr sz="1500">
              <a:latin typeface="Arial"/>
              <a:cs typeface="Arial"/>
            </a:endParaRPr>
          </a:p>
          <a:p>
            <a:pPr marL="127000" indent="-11430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127000" algn="l"/>
              </a:tabLst>
            </a:pPr>
            <a:r>
              <a:rPr dirty="0" sz="1500">
                <a:latin typeface="Arial"/>
                <a:cs typeface="Arial"/>
              </a:rPr>
              <a:t>Circuits</a:t>
            </a:r>
            <a:r>
              <a:rPr dirty="0" sz="1500" spc="-3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t</a:t>
            </a:r>
            <a:r>
              <a:rPr dirty="0" sz="1500" spc="5">
                <a:latin typeface="Arial"/>
                <a:cs typeface="Arial"/>
              </a:rPr>
              <a:t>h</a:t>
            </a:r>
            <a:r>
              <a:rPr dirty="0" sz="1500">
                <a:latin typeface="Arial"/>
                <a:cs typeface="Arial"/>
              </a:rPr>
              <a:t>at</a:t>
            </a:r>
            <a:r>
              <a:rPr dirty="0" sz="1500" spc="-1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monitor</a:t>
            </a:r>
            <a:r>
              <a:rPr dirty="0" sz="1500" spc="-3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r</a:t>
            </a:r>
            <a:r>
              <a:rPr dirty="0" sz="1500" spc="5">
                <a:latin typeface="Arial"/>
                <a:cs typeface="Arial"/>
              </a:rPr>
              <a:t>a</a:t>
            </a:r>
            <a:r>
              <a:rPr dirty="0" sz="1500">
                <a:latin typeface="Arial"/>
                <a:cs typeface="Arial"/>
              </a:rPr>
              <a:t>ilr</a:t>
            </a:r>
            <a:r>
              <a:rPr dirty="0" sz="1500" spc="5">
                <a:latin typeface="Arial"/>
                <a:cs typeface="Arial"/>
              </a:rPr>
              <a:t>o</a:t>
            </a:r>
            <a:r>
              <a:rPr dirty="0" sz="1500">
                <a:latin typeface="Arial"/>
                <a:cs typeface="Arial"/>
              </a:rPr>
              <a:t>ad</a:t>
            </a:r>
            <a:r>
              <a:rPr dirty="0" sz="1500" spc="-3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cr</a:t>
            </a:r>
            <a:r>
              <a:rPr dirty="0" sz="1500" spc="5">
                <a:latin typeface="Arial"/>
                <a:cs typeface="Arial"/>
              </a:rPr>
              <a:t>o</a:t>
            </a:r>
            <a:r>
              <a:rPr dirty="0" sz="1500">
                <a:latin typeface="Arial"/>
                <a:cs typeface="Arial"/>
              </a:rPr>
              <a:t>ssings</a:t>
            </a:r>
            <a:endParaRPr sz="1500">
              <a:latin typeface="Arial"/>
              <a:cs typeface="Arial"/>
            </a:endParaRPr>
          </a:p>
          <a:p>
            <a:pPr marL="127000" indent="-11430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127000" algn="l"/>
              </a:tabLst>
            </a:pPr>
            <a:r>
              <a:rPr dirty="0" sz="1500">
                <a:latin typeface="Arial"/>
                <a:cs typeface="Arial"/>
              </a:rPr>
              <a:t>Circuits</a:t>
            </a:r>
            <a:r>
              <a:rPr dirty="0" sz="1500" spc="-3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f</a:t>
            </a:r>
            <a:r>
              <a:rPr dirty="0" sz="1500" spc="5">
                <a:latin typeface="Arial"/>
                <a:cs typeface="Arial"/>
              </a:rPr>
              <a:t>o</a:t>
            </a:r>
            <a:r>
              <a:rPr dirty="0" sz="1500">
                <a:latin typeface="Arial"/>
                <a:cs typeface="Arial"/>
              </a:rPr>
              <a:t>r</a:t>
            </a:r>
            <a:r>
              <a:rPr dirty="0" sz="1500" spc="-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sensors</a:t>
            </a:r>
            <a:r>
              <a:rPr dirty="0" sz="1500" spc="-4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at</a:t>
            </a:r>
            <a:r>
              <a:rPr dirty="0" sz="1500" spc="-1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gas</a:t>
            </a:r>
            <a:r>
              <a:rPr dirty="0" sz="1500" spc="-2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and</a:t>
            </a:r>
            <a:r>
              <a:rPr dirty="0" sz="1500" spc="-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po</a:t>
            </a:r>
            <a:r>
              <a:rPr dirty="0" sz="1500" spc="-15">
                <a:latin typeface="Arial"/>
                <a:cs typeface="Arial"/>
              </a:rPr>
              <a:t>w</a:t>
            </a:r>
            <a:r>
              <a:rPr dirty="0" sz="1500">
                <a:latin typeface="Arial"/>
                <a:cs typeface="Arial"/>
              </a:rPr>
              <a:t>er</a:t>
            </a:r>
            <a:r>
              <a:rPr dirty="0" sz="1500" spc="-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company</a:t>
            </a:r>
            <a:r>
              <a:rPr dirty="0" sz="1500" spc="-3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l</a:t>
            </a:r>
            <a:r>
              <a:rPr dirty="0" sz="1500" spc="5">
                <a:latin typeface="Arial"/>
                <a:cs typeface="Arial"/>
              </a:rPr>
              <a:t>o</a:t>
            </a:r>
            <a:r>
              <a:rPr dirty="0" sz="1500">
                <a:latin typeface="Arial"/>
                <a:cs typeface="Arial"/>
              </a:rPr>
              <a:t>catio</a:t>
            </a:r>
            <a:r>
              <a:rPr dirty="0" sz="1500" spc="-10">
                <a:latin typeface="Arial"/>
                <a:cs typeface="Arial"/>
              </a:rPr>
              <a:t>n</a:t>
            </a:r>
            <a:r>
              <a:rPr dirty="0" sz="1500">
                <a:latin typeface="Arial"/>
                <a:cs typeface="Arial"/>
              </a:rPr>
              <a:t>s</a:t>
            </a:r>
            <a:endParaRPr sz="1500">
              <a:latin typeface="Arial"/>
              <a:cs typeface="Arial"/>
            </a:endParaRPr>
          </a:p>
          <a:p>
            <a:pPr marL="127000" indent="-11430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127000" algn="l"/>
              </a:tabLst>
            </a:pPr>
            <a:r>
              <a:rPr dirty="0" sz="1500">
                <a:latin typeface="Arial"/>
                <a:cs typeface="Arial"/>
              </a:rPr>
              <a:t>Met</a:t>
            </a:r>
            <a:r>
              <a:rPr dirty="0" sz="1500" spc="5">
                <a:latin typeface="Arial"/>
                <a:cs typeface="Arial"/>
              </a:rPr>
              <a:t>e</a:t>
            </a:r>
            <a:r>
              <a:rPr dirty="0" sz="1500">
                <a:latin typeface="Arial"/>
                <a:cs typeface="Arial"/>
              </a:rPr>
              <a:t>r</a:t>
            </a:r>
            <a:r>
              <a:rPr dirty="0" sz="1500" spc="-2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and</a:t>
            </a:r>
            <a:r>
              <a:rPr dirty="0" sz="1500" spc="-2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al</a:t>
            </a:r>
            <a:r>
              <a:rPr dirty="0" sz="1500" spc="5">
                <a:latin typeface="Arial"/>
                <a:cs typeface="Arial"/>
              </a:rPr>
              <a:t>a</a:t>
            </a:r>
            <a:r>
              <a:rPr dirty="0" sz="1500">
                <a:latin typeface="Arial"/>
                <a:cs typeface="Arial"/>
              </a:rPr>
              <a:t>rming</a:t>
            </a:r>
            <a:r>
              <a:rPr dirty="0" sz="1500" spc="-3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ci</a:t>
            </a:r>
            <a:r>
              <a:rPr dirty="0" sz="1500" spc="5">
                <a:latin typeface="Arial"/>
                <a:cs typeface="Arial"/>
              </a:rPr>
              <a:t>r</a:t>
            </a:r>
            <a:r>
              <a:rPr dirty="0" sz="1500">
                <a:latin typeface="Arial"/>
                <a:cs typeface="Arial"/>
              </a:rPr>
              <a:t>cuits</a:t>
            </a:r>
            <a:r>
              <a:rPr dirty="0" sz="1500" spc="-3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r</a:t>
            </a:r>
            <a:r>
              <a:rPr dirty="0" sz="1500" spc="5">
                <a:latin typeface="Arial"/>
                <a:cs typeface="Arial"/>
              </a:rPr>
              <a:t>e</a:t>
            </a:r>
            <a:r>
              <a:rPr dirty="0" sz="1500">
                <a:latin typeface="Arial"/>
                <a:cs typeface="Arial"/>
              </a:rPr>
              <a:t>l</a:t>
            </a:r>
            <a:r>
              <a:rPr dirty="0" sz="1500" spc="5">
                <a:latin typeface="Arial"/>
                <a:cs typeface="Arial"/>
              </a:rPr>
              <a:t>a</a:t>
            </a:r>
            <a:r>
              <a:rPr dirty="0" sz="1500">
                <a:latin typeface="Arial"/>
                <a:cs typeface="Arial"/>
              </a:rPr>
              <a:t>t</a:t>
            </a:r>
            <a:r>
              <a:rPr dirty="0" sz="1500" spc="5">
                <a:latin typeface="Arial"/>
                <a:cs typeface="Arial"/>
              </a:rPr>
              <a:t>e</a:t>
            </a:r>
            <a:r>
              <a:rPr dirty="0" sz="1500">
                <a:latin typeface="Arial"/>
                <a:cs typeface="Arial"/>
              </a:rPr>
              <a:t>d</a:t>
            </a:r>
            <a:r>
              <a:rPr dirty="0" sz="1500" spc="-3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to</a:t>
            </a:r>
            <a:r>
              <a:rPr dirty="0" sz="1500" spc="-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po</a:t>
            </a:r>
            <a:r>
              <a:rPr dirty="0" sz="1500" spc="-15">
                <a:latin typeface="Arial"/>
                <a:cs typeface="Arial"/>
              </a:rPr>
              <a:t>w</a:t>
            </a:r>
            <a:r>
              <a:rPr dirty="0" sz="1500">
                <a:latin typeface="Arial"/>
                <a:cs typeface="Arial"/>
              </a:rPr>
              <a:t>er</a:t>
            </a:r>
            <a:r>
              <a:rPr dirty="0" sz="1500" spc="-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gr</a:t>
            </a:r>
            <a:r>
              <a:rPr dirty="0" sz="1500" spc="5">
                <a:latin typeface="Arial"/>
                <a:cs typeface="Arial"/>
              </a:rPr>
              <a:t>i</a:t>
            </a:r>
            <a:r>
              <a:rPr dirty="0" sz="1500">
                <a:latin typeface="Arial"/>
                <a:cs typeface="Arial"/>
              </a:rPr>
              <a:t>d</a:t>
            </a:r>
            <a:endParaRPr sz="1500">
              <a:latin typeface="Arial"/>
              <a:cs typeface="Arial"/>
            </a:endParaRPr>
          </a:p>
          <a:p>
            <a:pPr marL="127000" indent="-114300">
              <a:lnSpc>
                <a:spcPct val="100000"/>
              </a:lnSpc>
              <a:spcBef>
                <a:spcPts val="15"/>
              </a:spcBef>
              <a:buFont typeface="Arial"/>
              <a:buChar char="•"/>
              <a:tabLst>
                <a:tab pos="127000" algn="l"/>
              </a:tabLst>
            </a:pPr>
            <a:r>
              <a:rPr dirty="0" sz="1500" spc="-5">
                <a:latin typeface="Arial"/>
                <a:cs typeface="Arial"/>
              </a:rPr>
              <a:t>C</a:t>
            </a:r>
            <a:r>
              <a:rPr dirty="0" sz="1500">
                <a:latin typeface="Arial"/>
                <a:cs typeface="Arial"/>
              </a:rPr>
              <a:t>ircuits</a:t>
            </a:r>
            <a:r>
              <a:rPr dirty="0" sz="1500" spc="-3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supporti</a:t>
            </a:r>
            <a:r>
              <a:rPr dirty="0" sz="1500" spc="5">
                <a:latin typeface="Arial"/>
                <a:cs typeface="Arial"/>
              </a:rPr>
              <a:t>n</a:t>
            </a:r>
            <a:r>
              <a:rPr dirty="0" sz="1500">
                <a:latin typeface="Arial"/>
                <a:cs typeface="Arial"/>
              </a:rPr>
              <a:t>g</a:t>
            </a:r>
            <a:r>
              <a:rPr dirty="0" sz="1500" spc="-4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under</a:t>
            </a:r>
            <a:r>
              <a:rPr dirty="0" sz="1500" spc="5">
                <a:latin typeface="Arial"/>
                <a:cs typeface="Arial"/>
              </a:rPr>
              <a:t>g</a:t>
            </a:r>
            <a:r>
              <a:rPr dirty="0" sz="1500">
                <a:latin typeface="Arial"/>
                <a:cs typeface="Arial"/>
              </a:rPr>
              <a:t>rou</a:t>
            </a:r>
            <a:r>
              <a:rPr dirty="0" sz="1500" spc="-10">
                <a:latin typeface="Arial"/>
                <a:cs typeface="Arial"/>
              </a:rPr>
              <a:t>n</a:t>
            </a:r>
            <a:r>
              <a:rPr dirty="0" sz="1500">
                <a:latin typeface="Arial"/>
                <a:cs typeface="Arial"/>
              </a:rPr>
              <a:t>d</a:t>
            </a:r>
            <a:r>
              <a:rPr dirty="0" sz="1500" spc="-4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com</a:t>
            </a:r>
            <a:r>
              <a:rPr dirty="0" sz="1500" spc="-10">
                <a:latin typeface="Arial"/>
                <a:cs typeface="Arial"/>
              </a:rPr>
              <a:t>m</a:t>
            </a:r>
            <a:r>
              <a:rPr dirty="0" sz="1500">
                <a:latin typeface="Arial"/>
                <a:cs typeface="Arial"/>
              </a:rPr>
              <a:t>uni</a:t>
            </a:r>
            <a:r>
              <a:rPr dirty="0" sz="1500" spc="5">
                <a:latin typeface="Arial"/>
                <a:cs typeface="Arial"/>
              </a:rPr>
              <a:t>c</a:t>
            </a:r>
            <a:r>
              <a:rPr dirty="0" sz="1500">
                <a:latin typeface="Arial"/>
                <a:cs typeface="Arial"/>
              </a:rPr>
              <a:t>ati</a:t>
            </a:r>
            <a:r>
              <a:rPr dirty="0" sz="1500" spc="-10">
                <a:latin typeface="Arial"/>
                <a:cs typeface="Arial"/>
              </a:rPr>
              <a:t>o</a:t>
            </a:r>
            <a:r>
              <a:rPr dirty="0" sz="1500">
                <a:latin typeface="Arial"/>
                <a:cs typeface="Arial"/>
              </a:rPr>
              <a:t>ns</a:t>
            </a:r>
            <a:endParaRPr sz="15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57200" y="3709670"/>
            <a:ext cx="2962910" cy="2310130"/>
          </a:xfrm>
          <a:custGeom>
            <a:avLst/>
            <a:gdLst/>
            <a:ahLst/>
            <a:cxnLst/>
            <a:rect l="l" t="t" r="r" b="b"/>
            <a:pathLst>
              <a:path w="2962910" h="2310129">
                <a:moveTo>
                  <a:pt x="2577592" y="0"/>
                </a:moveTo>
                <a:lnTo>
                  <a:pt x="385025" y="0"/>
                </a:lnTo>
                <a:lnTo>
                  <a:pt x="353447" y="1276"/>
                </a:lnTo>
                <a:lnTo>
                  <a:pt x="292498" y="11187"/>
                </a:lnTo>
                <a:lnTo>
                  <a:pt x="235154" y="30251"/>
                </a:lnTo>
                <a:lnTo>
                  <a:pt x="182208" y="57677"/>
                </a:lnTo>
                <a:lnTo>
                  <a:pt x="134453" y="92671"/>
                </a:lnTo>
                <a:lnTo>
                  <a:pt x="92680" y="134443"/>
                </a:lnTo>
                <a:lnTo>
                  <a:pt x="57684" y="182202"/>
                </a:lnTo>
                <a:lnTo>
                  <a:pt x="30256" y="235154"/>
                </a:lnTo>
                <a:lnTo>
                  <a:pt x="11189" y="292509"/>
                </a:lnTo>
                <a:lnTo>
                  <a:pt x="1276" y="353474"/>
                </a:lnTo>
                <a:lnTo>
                  <a:pt x="0" y="385063"/>
                </a:lnTo>
                <a:lnTo>
                  <a:pt x="0" y="1925053"/>
                </a:lnTo>
                <a:lnTo>
                  <a:pt x="5039" y="1987504"/>
                </a:lnTo>
                <a:lnTo>
                  <a:pt x="19628" y="2046746"/>
                </a:lnTo>
                <a:lnTo>
                  <a:pt x="42974" y="2101988"/>
                </a:lnTo>
                <a:lnTo>
                  <a:pt x="74286" y="2152436"/>
                </a:lnTo>
                <a:lnTo>
                  <a:pt x="112769" y="2197298"/>
                </a:lnTo>
                <a:lnTo>
                  <a:pt x="157632" y="2235781"/>
                </a:lnTo>
                <a:lnTo>
                  <a:pt x="208082" y="2267091"/>
                </a:lnTo>
                <a:lnTo>
                  <a:pt x="263326" y="2290438"/>
                </a:lnTo>
                <a:lnTo>
                  <a:pt x="322571" y="2305027"/>
                </a:lnTo>
                <a:lnTo>
                  <a:pt x="385025" y="2310066"/>
                </a:lnTo>
                <a:lnTo>
                  <a:pt x="2577592" y="2310066"/>
                </a:lnTo>
                <a:lnTo>
                  <a:pt x="2640065" y="2305027"/>
                </a:lnTo>
                <a:lnTo>
                  <a:pt x="2699325" y="2290438"/>
                </a:lnTo>
                <a:lnTo>
                  <a:pt x="2754577" y="2267091"/>
                </a:lnTo>
                <a:lnTo>
                  <a:pt x="2805031" y="2235781"/>
                </a:lnTo>
                <a:lnTo>
                  <a:pt x="2849895" y="2197298"/>
                </a:lnTo>
                <a:lnTo>
                  <a:pt x="2888378" y="2152436"/>
                </a:lnTo>
                <a:lnTo>
                  <a:pt x="2919687" y="2101988"/>
                </a:lnTo>
                <a:lnTo>
                  <a:pt x="2943030" y="2046746"/>
                </a:lnTo>
                <a:lnTo>
                  <a:pt x="2957617" y="1987504"/>
                </a:lnTo>
                <a:lnTo>
                  <a:pt x="2962655" y="1925053"/>
                </a:lnTo>
                <a:lnTo>
                  <a:pt x="2962655" y="385063"/>
                </a:lnTo>
                <a:lnTo>
                  <a:pt x="2957617" y="322590"/>
                </a:lnTo>
                <a:lnTo>
                  <a:pt x="2943030" y="263330"/>
                </a:lnTo>
                <a:lnTo>
                  <a:pt x="2919687" y="208078"/>
                </a:lnTo>
                <a:lnTo>
                  <a:pt x="2888378" y="157624"/>
                </a:lnTo>
                <a:lnTo>
                  <a:pt x="2849895" y="112760"/>
                </a:lnTo>
                <a:lnTo>
                  <a:pt x="2805031" y="74277"/>
                </a:lnTo>
                <a:lnTo>
                  <a:pt x="2754577" y="42968"/>
                </a:lnTo>
                <a:lnTo>
                  <a:pt x="2699325" y="19625"/>
                </a:lnTo>
                <a:lnTo>
                  <a:pt x="2640065" y="5038"/>
                </a:lnTo>
                <a:lnTo>
                  <a:pt x="257759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57200" y="3709670"/>
            <a:ext cx="2962910" cy="2310130"/>
          </a:xfrm>
          <a:custGeom>
            <a:avLst/>
            <a:gdLst/>
            <a:ahLst/>
            <a:cxnLst/>
            <a:rect l="l" t="t" r="r" b="b"/>
            <a:pathLst>
              <a:path w="2962910" h="2310129">
                <a:moveTo>
                  <a:pt x="0" y="385063"/>
                </a:moveTo>
                <a:lnTo>
                  <a:pt x="5039" y="322590"/>
                </a:lnTo>
                <a:lnTo>
                  <a:pt x="19628" y="263330"/>
                </a:lnTo>
                <a:lnTo>
                  <a:pt x="42974" y="208078"/>
                </a:lnTo>
                <a:lnTo>
                  <a:pt x="74286" y="157624"/>
                </a:lnTo>
                <a:lnTo>
                  <a:pt x="112769" y="112760"/>
                </a:lnTo>
                <a:lnTo>
                  <a:pt x="157632" y="74277"/>
                </a:lnTo>
                <a:lnTo>
                  <a:pt x="208082" y="42968"/>
                </a:lnTo>
                <a:lnTo>
                  <a:pt x="263326" y="19625"/>
                </a:lnTo>
                <a:lnTo>
                  <a:pt x="322571" y="5038"/>
                </a:lnTo>
                <a:lnTo>
                  <a:pt x="385025" y="0"/>
                </a:lnTo>
                <a:lnTo>
                  <a:pt x="2577592" y="0"/>
                </a:lnTo>
                <a:lnTo>
                  <a:pt x="2640065" y="5038"/>
                </a:lnTo>
                <a:lnTo>
                  <a:pt x="2699325" y="19625"/>
                </a:lnTo>
                <a:lnTo>
                  <a:pt x="2754577" y="42968"/>
                </a:lnTo>
                <a:lnTo>
                  <a:pt x="2805031" y="74277"/>
                </a:lnTo>
                <a:lnTo>
                  <a:pt x="2849895" y="112760"/>
                </a:lnTo>
                <a:lnTo>
                  <a:pt x="2888378" y="157624"/>
                </a:lnTo>
                <a:lnTo>
                  <a:pt x="2919687" y="208078"/>
                </a:lnTo>
                <a:lnTo>
                  <a:pt x="2943030" y="263330"/>
                </a:lnTo>
                <a:lnTo>
                  <a:pt x="2957617" y="322590"/>
                </a:lnTo>
                <a:lnTo>
                  <a:pt x="2962655" y="385063"/>
                </a:lnTo>
                <a:lnTo>
                  <a:pt x="2962655" y="1925053"/>
                </a:lnTo>
                <a:lnTo>
                  <a:pt x="2957617" y="1987504"/>
                </a:lnTo>
                <a:lnTo>
                  <a:pt x="2943030" y="2046746"/>
                </a:lnTo>
                <a:lnTo>
                  <a:pt x="2919687" y="2101988"/>
                </a:lnTo>
                <a:lnTo>
                  <a:pt x="2888378" y="2152436"/>
                </a:lnTo>
                <a:lnTo>
                  <a:pt x="2849895" y="2197298"/>
                </a:lnTo>
                <a:lnTo>
                  <a:pt x="2805031" y="2235781"/>
                </a:lnTo>
                <a:lnTo>
                  <a:pt x="2754577" y="2267091"/>
                </a:lnTo>
                <a:lnTo>
                  <a:pt x="2699325" y="2290438"/>
                </a:lnTo>
                <a:lnTo>
                  <a:pt x="2640065" y="2305027"/>
                </a:lnTo>
                <a:lnTo>
                  <a:pt x="2577592" y="2310066"/>
                </a:lnTo>
                <a:lnTo>
                  <a:pt x="385025" y="2310066"/>
                </a:lnTo>
                <a:lnTo>
                  <a:pt x="322571" y="2305027"/>
                </a:lnTo>
                <a:lnTo>
                  <a:pt x="263326" y="2290438"/>
                </a:lnTo>
                <a:lnTo>
                  <a:pt x="208082" y="2267091"/>
                </a:lnTo>
                <a:lnTo>
                  <a:pt x="157632" y="2235781"/>
                </a:lnTo>
                <a:lnTo>
                  <a:pt x="112769" y="2197298"/>
                </a:lnTo>
                <a:lnTo>
                  <a:pt x="74286" y="2152436"/>
                </a:lnTo>
                <a:lnTo>
                  <a:pt x="42974" y="2101988"/>
                </a:lnTo>
                <a:lnTo>
                  <a:pt x="19628" y="2046746"/>
                </a:lnTo>
                <a:lnTo>
                  <a:pt x="5039" y="1987504"/>
                </a:lnTo>
                <a:lnTo>
                  <a:pt x="0" y="1925053"/>
                </a:lnTo>
                <a:lnTo>
                  <a:pt x="0" y="385063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667308" y="3989520"/>
            <a:ext cx="2541905" cy="17494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 indent="-1905">
              <a:lnSpc>
                <a:spcPct val="86200"/>
              </a:lnSpc>
            </a:pPr>
            <a:r>
              <a:rPr dirty="0" sz="2200" spc="-15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2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Arial"/>
                <a:cs typeface="Arial"/>
              </a:rPr>
              <a:t>TF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Arial"/>
                <a:cs typeface="Arial"/>
              </a:rPr>
              <a:t>identified</a:t>
            </a:r>
            <a:r>
              <a:rPr dirty="0" sz="2200" spc="-10">
                <a:solidFill>
                  <a:srgbClr val="FFFFFF"/>
                </a:solidFill>
                <a:latin typeface="Arial"/>
                <a:cs typeface="Arial"/>
              </a:rPr>
              <a:t> re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200" spc="-15">
                <a:solidFill>
                  <a:srgbClr val="FFFFFF"/>
                </a:solidFill>
                <a:latin typeface="Arial"/>
                <a:cs typeface="Arial"/>
              </a:rPr>
              <a:t>evant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200" spc="-10">
                <a:solidFill>
                  <a:srgbClr val="FFFFFF"/>
                </a:solidFill>
                <a:latin typeface="Arial"/>
                <a:cs typeface="Arial"/>
              </a:rPr>
              <a:t>ta</a:t>
            </a:r>
            <a:r>
              <a:rPr dirty="0" sz="2200" spc="-1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dirty="0" sz="2200" spc="-15">
                <a:solidFill>
                  <a:srgbClr val="FFFFFF"/>
                </a:solidFill>
                <a:latin typeface="Arial"/>
                <a:cs typeface="Arial"/>
              </a:rPr>
              <a:t>eh</a:t>
            </a:r>
            <a:r>
              <a:rPr dirty="0" sz="22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200" spc="-10">
                <a:solidFill>
                  <a:srgbClr val="FFFFFF"/>
                </a:solidFill>
                <a:latin typeface="Arial"/>
                <a:cs typeface="Arial"/>
              </a:rPr>
              <a:t>lder</a:t>
            </a:r>
            <a:r>
              <a:rPr dirty="0" sz="2200" spc="-15">
                <a:solidFill>
                  <a:srgbClr val="FFFFFF"/>
                </a:solidFill>
                <a:latin typeface="Arial"/>
                <a:cs typeface="Arial"/>
              </a:rPr>
              <a:t> organ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200" spc="-15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dirty="0" sz="22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200" spc="-1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dirty="0" sz="22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200" spc="-15">
                <a:solidFill>
                  <a:srgbClr val="FFFFFF"/>
                </a:solidFill>
                <a:latin typeface="Arial"/>
                <a:cs typeface="Arial"/>
              </a:rPr>
              <a:t>ns</a:t>
            </a:r>
            <a:r>
              <a:rPr dirty="0" sz="2200" spc="-10">
                <a:solidFill>
                  <a:srgbClr val="FFFFFF"/>
                </a:solidFill>
                <a:latin typeface="Arial"/>
                <a:cs typeface="Arial"/>
              </a:rPr>
              <a:t> re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200" spc="-15">
                <a:solidFill>
                  <a:srgbClr val="FFFFFF"/>
                </a:solidFill>
                <a:latin typeface="Arial"/>
                <a:cs typeface="Arial"/>
              </a:rPr>
              <a:t>ated</a:t>
            </a:r>
            <a:r>
              <a:rPr dirty="0" sz="22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200" spc="-10">
                <a:solidFill>
                  <a:srgbClr val="FFFFFF"/>
                </a:solidFill>
                <a:latin typeface="Arial"/>
                <a:cs typeface="Arial"/>
              </a:rPr>
              <a:t> fo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200" spc="-15">
                <a:solidFill>
                  <a:srgbClr val="FFFFFF"/>
                </a:solidFill>
                <a:latin typeface="Arial"/>
                <a:cs typeface="Arial"/>
              </a:rPr>
              <a:t>lowing</a:t>
            </a:r>
            <a:r>
              <a:rPr dirty="0" sz="2200" spc="-15">
                <a:solidFill>
                  <a:srgbClr val="FFFFFF"/>
                </a:solidFill>
                <a:latin typeface="Arial"/>
                <a:cs typeface="Arial"/>
              </a:rPr>
              <a:t> ap</a:t>
            </a:r>
            <a:r>
              <a:rPr dirty="0" sz="2200" spc="-1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200" spc="-15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22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200" spc="-1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dirty="0" sz="22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200" spc="-15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200" spc="-1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200" spc="-1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22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676388" y="3866388"/>
            <a:ext cx="1467611" cy="11811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872094" y="4061637"/>
            <a:ext cx="1006551" cy="5929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-10"/>
              <a:t>NP</a:t>
            </a:r>
            <a:r>
              <a:rPr dirty="0" spc="-20"/>
              <a:t>S</a:t>
            </a:r>
            <a:r>
              <a:rPr dirty="0" spc="-35"/>
              <a:t>T</a:t>
            </a:r>
            <a:r>
              <a:rPr dirty="0" spc="-10"/>
              <a:t>C</a:t>
            </a:r>
            <a:r>
              <a:rPr dirty="0" spc="10"/>
              <a:t> </a:t>
            </a:r>
            <a:r>
              <a:rPr dirty="0" spc="-10"/>
              <a:t>Me</a:t>
            </a:r>
            <a:r>
              <a:rPr dirty="0" spc="-20"/>
              <a:t>e</a:t>
            </a:r>
            <a:r>
              <a:rPr dirty="0" spc="-5"/>
              <a:t>ti</a:t>
            </a:r>
            <a:r>
              <a:rPr dirty="0" spc="-5"/>
              <a:t>n</a:t>
            </a:r>
            <a:r>
              <a:rPr dirty="0" spc="-10"/>
              <a:t>g</a:t>
            </a:r>
            <a:r>
              <a:rPr dirty="0" spc="-10"/>
              <a:t> No</a:t>
            </a:r>
            <a:r>
              <a:rPr dirty="0" spc="-25"/>
              <a:t>v</a:t>
            </a:r>
            <a:r>
              <a:rPr dirty="0" spc="-10"/>
              <a:t>ember</a:t>
            </a:r>
            <a:r>
              <a:rPr dirty="0" spc="15"/>
              <a:t> </a:t>
            </a:r>
            <a:r>
              <a:rPr dirty="0" spc="-10"/>
              <a:t>1</a:t>
            </a:r>
            <a:r>
              <a:rPr dirty="0" spc="-5"/>
              <a:t>3</a:t>
            </a:r>
            <a:r>
              <a:rPr dirty="0" spc="-5"/>
              <a:t>-1</a:t>
            </a:r>
            <a:r>
              <a:rPr dirty="0" spc="-5"/>
              <a:t>4</a:t>
            </a:r>
            <a:r>
              <a:rPr dirty="0" spc="-5"/>
              <a:t>,</a:t>
            </a:r>
            <a:r>
              <a:rPr dirty="0" spc="15"/>
              <a:t> </a:t>
            </a:r>
            <a:r>
              <a:rPr dirty="0" spc="-10"/>
              <a:t>2</a:t>
            </a:r>
            <a:r>
              <a:rPr dirty="0" spc="-5"/>
              <a:t>0</a:t>
            </a:r>
            <a:r>
              <a:rPr dirty="0" spc="-10"/>
              <a:t>14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10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6140484"/>
            <a:ext cx="9144000" cy="717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78939" marR="5597525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ATIS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Board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f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Direct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r</a:t>
            </a:r>
            <a:r>
              <a:rPr dirty="0" sz="1100" spc="-15">
                <a:latin typeface="Calibri"/>
                <a:cs typeface="Calibri"/>
              </a:rPr>
              <a:t>s</a:t>
            </a:r>
            <a:r>
              <a:rPr dirty="0" sz="1100">
                <a:latin typeface="Calibri"/>
                <a:cs typeface="Calibri"/>
              </a:rPr>
              <a:t>’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Meeti</a:t>
            </a:r>
            <a:r>
              <a:rPr dirty="0" sz="1100" spc="-5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g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Oc</a:t>
            </a:r>
            <a:r>
              <a:rPr dirty="0" sz="1100">
                <a:latin typeface="Calibri"/>
                <a:cs typeface="Calibri"/>
              </a:rPr>
              <a:t>t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5">
                <a:latin typeface="Calibri"/>
                <a:cs typeface="Calibri"/>
              </a:rPr>
              <a:t>b</a:t>
            </a:r>
            <a:r>
              <a:rPr dirty="0" sz="1100">
                <a:latin typeface="Calibri"/>
                <a:cs typeface="Calibri"/>
              </a:rPr>
              <a:t>er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20,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2011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140484"/>
            <a:ext cx="9144000" cy="7175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4535" y="6272042"/>
            <a:ext cx="1273937" cy="4848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985884" y="6150071"/>
            <a:ext cx="158115" cy="708025"/>
          </a:xfrm>
          <a:custGeom>
            <a:avLst/>
            <a:gdLst/>
            <a:ahLst/>
            <a:cxnLst/>
            <a:rect l="l" t="t" r="r" b="b"/>
            <a:pathLst>
              <a:path w="158115" h="708025">
                <a:moveTo>
                  <a:pt x="158114" y="0"/>
                </a:moveTo>
                <a:lnTo>
                  <a:pt x="0" y="0"/>
                </a:lnTo>
                <a:lnTo>
                  <a:pt x="0" y="707925"/>
                </a:lnTo>
                <a:lnTo>
                  <a:pt x="158114" y="707925"/>
                </a:lnTo>
                <a:lnTo>
                  <a:pt x="158114" y="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6136424"/>
            <a:ext cx="9144000" cy="1905"/>
          </a:xfrm>
          <a:custGeom>
            <a:avLst/>
            <a:gdLst/>
            <a:ahLst/>
            <a:cxnLst/>
            <a:rect l="l" t="t" r="r" b="b"/>
            <a:pathLst>
              <a:path w="9144000" h="1904">
                <a:moveTo>
                  <a:pt x="9144000" y="1587"/>
                </a:moveTo>
                <a:lnTo>
                  <a:pt x="0" y="0"/>
                </a:lnTo>
              </a:path>
            </a:pathLst>
          </a:custGeom>
          <a:ln w="6350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87679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PSRA</a:t>
            </a:r>
            <a:r>
              <a:rPr dirty="0" spc="-114"/>
              <a:t> </a:t>
            </a:r>
            <a:r>
              <a:rPr dirty="0"/>
              <a:t>TF</a:t>
            </a:r>
            <a:r>
              <a:rPr dirty="0" spc="-20"/>
              <a:t> </a:t>
            </a:r>
            <a:r>
              <a:rPr dirty="0"/>
              <a:t>-</a:t>
            </a:r>
            <a:r>
              <a:rPr dirty="0" spc="-15"/>
              <a:t> </a:t>
            </a:r>
            <a:r>
              <a:rPr dirty="0"/>
              <a:t>Status</a:t>
            </a:r>
          </a:p>
        </p:txBody>
      </p:sp>
      <p:sp>
        <p:nvSpPr>
          <p:cNvPr id="8" name="object 8"/>
          <p:cNvSpPr/>
          <p:nvPr/>
        </p:nvSpPr>
        <p:spPr>
          <a:xfrm>
            <a:off x="457200" y="1351152"/>
            <a:ext cx="8463915" cy="965200"/>
          </a:xfrm>
          <a:custGeom>
            <a:avLst/>
            <a:gdLst/>
            <a:ahLst/>
            <a:cxnLst/>
            <a:rect l="l" t="t" r="r" b="b"/>
            <a:pathLst>
              <a:path w="8463915" h="965200">
                <a:moveTo>
                  <a:pt x="8302625" y="0"/>
                </a:moveTo>
                <a:lnTo>
                  <a:pt x="147383" y="558"/>
                </a:lnTo>
                <a:lnTo>
                  <a:pt x="105597" y="9747"/>
                </a:lnTo>
                <a:lnTo>
                  <a:pt x="68673" y="29023"/>
                </a:lnTo>
                <a:lnTo>
                  <a:pt x="38165" y="56833"/>
                </a:lnTo>
                <a:lnTo>
                  <a:pt x="15627" y="91625"/>
                </a:lnTo>
                <a:lnTo>
                  <a:pt x="2615" y="131845"/>
                </a:lnTo>
                <a:lnTo>
                  <a:pt x="0" y="160909"/>
                </a:lnTo>
                <a:lnTo>
                  <a:pt x="558" y="817796"/>
                </a:lnTo>
                <a:lnTo>
                  <a:pt x="9748" y="859595"/>
                </a:lnTo>
                <a:lnTo>
                  <a:pt x="29025" y="896526"/>
                </a:lnTo>
                <a:lnTo>
                  <a:pt x="56834" y="927036"/>
                </a:lnTo>
                <a:lnTo>
                  <a:pt x="91621" y="949573"/>
                </a:lnTo>
                <a:lnTo>
                  <a:pt x="131831" y="962584"/>
                </a:lnTo>
                <a:lnTo>
                  <a:pt x="160883" y="965200"/>
                </a:lnTo>
                <a:lnTo>
                  <a:pt x="8316149" y="964640"/>
                </a:lnTo>
                <a:lnTo>
                  <a:pt x="8357944" y="955446"/>
                </a:lnTo>
                <a:lnTo>
                  <a:pt x="8394870" y="936169"/>
                </a:lnTo>
                <a:lnTo>
                  <a:pt x="8425376" y="908359"/>
                </a:lnTo>
                <a:lnTo>
                  <a:pt x="8447910" y="873569"/>
                </a:lnTo>
                <a:lnTo>
                  <a:pt x="8460919" y="833351"/>
                </a:lnTo>
                <a:lnTo>
                  <a:pt x="8463534" y="804291"/>
                </a:lnTo>
                <a:lnTo>
                  <a:pt x="8462974" y="147384"/>
                </a:lnTo>
                <a:lnTo>
                  <a:pt x="8453780" y="105589"/>
                </a:lnTo>
                <a:lnTo>
                  <a:pt x="8434503" y="68663"/>
                </a:lnTo>
                <a:lnTo>
                  <a:pt x="8406693" y="38157"/>
                </a:lnTo>
                <a:lnTo>
                  <a:pt x="8371903" y="15623"/>
                </a:lnTo>
                <a:lnTo>
                  <a:pt x="8331685" y="2614"/>
                </a:lnTo>
                <a:lnTo>
                  <a:pt x="830262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2734055"/>
            <a:ext cx="8463915" cy="563880"/>
          </a:xfrm>
          <a:custGeom>
            <a:avLst/>
            <a:gdLst/>
            <a:ahLst/>
            <a:cxnLst/>
            <a:rect l="l" t="t" r="r" b="b"/>
            <a:pathLst>
              <a:path w="8463915" h="563879">
                <a:moveTo>
                  <a:pt x="8369554" y="0"/>
                </a:moveTo>
                <a:lnTo>
                  <a:pt x="87115" y="244"/>
                </a:lnTo>
                <a:lnTo>
                  <a:pt x="46822" y="12653"/>
                </a:lnTo>
                <a:lnTo>
                  <a:pt x="16639" y="40548"/>
                </a:lnTo>
                <a:lnTo>
                  <a:pt x="1124" y="79387"/>
                </a:lnTo>
                <a:lnTo>
                  <a:pt x="0" y="93980"/>
                </a:lnTo>
                <a:lnTo>
                  <a:pt x="245" y="476618"/>
                </a:lnTo>
                <a:lnTo>
                  <a:pt x="12658" y="516934"/>
                </a:lnTo>
                <a:lnTo>
                  <a:pt x="40553" y="547119"/>
                </a:lnTo>
                <a:lnTo>
                  <a:pt x="79374" y="562629"/>
                </a:lnTo>
                <a:lnTo>
                  <a:pt x="93954" y="563753"/>
                </a:lnTo>
                <a:lnTo>
                  <a:pt x="8376419" y="563506"/>
                </a:lnTo>
                <a:lnTo>
                  <a:pt x="8416726" y="551092"/>
                </a:lnTo>
                <a:lnTo>
                  <a:pt x="8446904" y="523198"/>
                </a:lnTo>
                <a:lnTo>
                  <a:pt x="8462410" y="484363"/>
                </a:lnTo>
                <a:lnTo>
                  <a:pt x="8463534" y="469773"/>
                </a:lnTo>
                <a:lnTo>
                  <a:pt x="8463287" y="87114"/>
                </a:lnTo>
                <a:lnTo>
                  <a:pt x="8450873" y="46807"/>
                </a:lnTo>
                <a:lnTo>
                  <a:pt x="8422979" y="16629"/>
                </a:lnTo>
                <a:lnTo>
                  <a:pt x="8384144" y="1123"/>
                </a:lnTo>
                <a:lnTo>
                  <a:pt x="8369554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0" y="4695063"/>
            <a:ext cx="8463915" cy="965835"/>
          </a:xfrm>
          <a:custGeom>
            <a:avLst/>
            <a:gdLst/>
            <a:ahLst/>
            <a:cxnLst/>
            <a:rect l="l" t="t" r="r" b="b"/>
            <a:pathLst>
              <a:path w="8463915" h="965835">
                <a:moveTo>
                  <a:pt x="8302625" y="0"/>
                </a:moveTo>
                <a:lnTo>
                  <a:pt x="147383" y="558"/>
                </a:lnTo>
                <a:lnTo>
                  <a:pt x="105597" y="9747"/>
                </a:lnTo>
                <a:lnTo>
                  <a:pt x="68673" y="29023"/>
                </a:lnTo>
                <a:lnTo>
                  <a:pt x="38165" y="56833"/>
                </a:lnTo>
                <a:lnTo>
                  <a:pt x="15627" y="91625"/>
                </a:lnTo>
                <a:lnTo>
                  <a:pt x="2615" y="131845"/>
                </a:lnTo>
                <a:lnTo>
                  <a:pt x="0" y="160909"/>
                </a:lnTo>
                <a:lnTo>
                  <a:pt x="559" y="817817"/>
                </a:lnTo>
                <a:lnTo>
                  <a:pt x="9754" y="859618"/>
                </a:lnTo>
                <a:lnTo>
                  <a:pt x="29032" y="896550"/>
                </a:lnTo>
                <a:lnTo>
                  <a:pt x="56841" y="927061"/>
                </a:lnTo>
                <a:lnTo>
                  <a:pt x="91626" y="949598"/>
                </a:lnTo>
                <a:lnTo>
                  <a:pt x="131833" y="962610"/>
                </a:lnTo>
                <a:lnTo>
                  <a:pt x="160883" y="965225"/>
                </a:lnTo>
                <a:lnTo>
                  <a:pt x="8316169" y="964663"/>
                </a:lnTo>
                <a:lnTo>
                  <a:pt x="8357958" y="955465"/>
                </a:lnTo>
                <a:lnTo>
                  <a:pt x="8394880" y="936182"/>
                </a:lnTo>
                <a:lnTo>
                  <a:pt x="8425382" y="908368"/>
                </a:lnTo>
                <a:lnTo>
                  <a:pt x="8447912" y="873574"/>
                </a:lnTo>
                <a:lnTo>
                  <a:pt x="8460919" y="833353"/>
                </a:lnTo>
                <a:lnTo>
                  <a:pt x="8463534" y="804291"/>
                </a:lnTo>
                <a:lnTo>
                  <a:pt x="8462974" y="147384"/>
                </a:lnTo>
                <a:lnTo>
                  <a:pt x="8453780" y="105589"/>
                </a:lnTo>
                <a:lnTo>
                  <a:pt x="8434503" y="68663"/>
                </a:lnTo>
                <a:lnTo>
                  <a:pt x="8406693" y="38157"/>
                </a:lnTo>
                <a:lnTo>
                  <a:pt x="8371903" y="15623"/>
                </a:lnTo>
                <a:lnTo>
                  <a:pt x="8331685" y="2614"/>
                </a:lnTo>
                <a:lnTo>
                  <a:pt x="830262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63676" y="1510322"/>
            <a:ext cx="8220709" cy="399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1750">
              <a:lnSpc>
                <a:spcPts val="2680"/>
              </a:lnSpc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Outre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ch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to in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ustry assoc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ati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ns</a:t>
            </a:r>
            <a:r>
              <a:rPr dirty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n progre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 and</a:t>
            </a:r>
            <a:endParaRPr sz="2400">
              <a:latin typeface="Arial"/>
              <a:cs typeface="Arial"/>
            </a:endParaRPr>
          </a:p>
          <a:p>
            <a:pPr marL="31750">
              <a:lnSpc>
                <a:spcPts val="2680"/>
              </a:lnSpc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si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nific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nt</a:t>
            </a:r>
            <a:r>
              <a:rPr dirty="0" sz="24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deta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is be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cted.</a:t>
            </a:r>
            <a:endParaRPr sz="2400">
              <a:latin typeface="Arial"/>
              <a:cs typeface="Arial"/>
            </a:endParaRPr>
          </a:p>
          <a:p>
            <a:pPr marL="334010" indent="-172085">
              <a:lnSpc>
                <a:spcPct val="100000"/>
              </a:lnSpc>
              <a:spcBef>
                <a:spcPts val="1600"/>
              </a:spcBef>
              <a:buFont typeface="Arial"/>
              <a:buChar char="•"/>
              <a:tabLst>
                <a:tab pos="334645" algn="l"/>
              </a:tabLst>
            </a:pPr>
            <a:r>
              <a:rPr dirty="0" sz="1800">
                <a:latin typeface="Arial"/>
                <a:cs typeface="Arial"/>
              </a:rPr>
              <a:t>NPS</a:t>
            </a:r>
            <a:r>
              <a:rPr dirty="0" sz="1800" spc="5">
                <a:latin typeface="Arial"/>
                <a:cs typeface="Arial"/>
              </a:rPr>
              <a:t>T</a:t>
            </a:r>
            <a:r>
              <a:rPr dirty="0" sz="1800">
                <a:latin typeface="Arial"/>
                <a:cs typeface="Arial"/>
              </a:rPr>
              <a:t>C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(Pa</a:t>
            </a:r>
            <a:r>
              <a:rPr dirty="0" sz="1800" spc="-10">
                <a:latin typeface="Arial"/>
                <a:cs typeface="Arial"/>
              </a:rPr>
              <a:t>u</a:t>
            </a:r>
            <a:r>
              <a:rPr dirty="0" sz="1800">
                <a:latin typeface="Arial"/>
                <a:cs typeface="Arial"/>
              </a:rPr>
              <a:t>l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</a:t>
            </a:r>
            <a:r>
              <a:rPr dirty="0" sz="1800" spc="-10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trick) is partic</a:t>
            </a:r>
            <a:r>
              <a:rPr dirty="0" sz="1800" spc="-10">
                <a:latin typeface="Arial"/>
                <a:cs typeface="Arial"/>
              </a:rPr>
              <a:t>i</a:t>
            </a:r>
            <a:r>
              <a:rPr dirty="0" sz="1800">
                <a:latin typeface="Arial"/>
                <a:cs typeface="Arial"/>
              </a:rPr>
              <a:t>p</a:t>
            </a:r>
            <a:r>
              <a:rPr dirty="0" sz="1800" spc="-10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tin</a:t>
            </a:r>
            <a:r>
              <a:rPr dirty="0" sz="1800" spc="-10">
                <a:latin typeface="Arial"/>
                <a:cs typeface="Arial"/>
              </a:rPr>
              <a:t>g</a:t>
            </a:r>
            <a:r>
              <a:rPr dirty="0" sz="180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20"/>
              </a:spcBef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4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TF w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ll use this ind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y inp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to:</a:t>
            </a:r>
            <a:endParaRPr sz="2400">
              <a:latin typeface="Arial"/>
              <a:cs typeface="Arial"/>
            </a:endParaRPr>
          </a:p>
          <a:p>
            <a:pPr marL="334010" indent="-172085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334645" algn="l"/>
              </a:tabLst>
            </a:pPr>
            <a:r>
              <a:rPr dirty="0" sz="1800">
                <a:latin typeface="Arial"/>
                <a:cs typeface="Arial"/>
              </a:rPr>
              <a:t>D</a:t>
            </a:r>
            <a:r>
              <a:rPr dirty="0" sz="1800" spc="-10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termi</a:t>
            </a:r>
            <a:r>
              <a:rPr dirty="0" sz="1800" spc="-10">
                <a:latin typeface="Arial"/>
                <a:cs typeface="Arial"/>
              </a:rPr>
              <a:t>n</a:t>
            </a:r>
            <a:r>
              <a:rPr dirty="0" sz="1800">
                <a:latin typeface="Arial"/>
                <a:cs typeface="Arial"/>
              </a:rPr>
              <a:t>e</a:t>
            </a:r>
            <a:r>
              <a:rPr dirty="0" sz="1800" spc="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if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pr</a:t>
            </a:r>
            <a:r>
              <a:rPr dirty="0" sz="1800" spc="-10">
                <a:latin typeface="Arial"/>
                <a:cs typeface="Arial"/>
              </a:rPr>
              <a:t>i</a:t>
            </a:r>
            <a:r>
              <a:rPr dirty="0" sz="1800">
                <a:latin typeface="Arial"/>
                <a:cs typeface="Arial"/>
              </a:rPr>
              <a:t>or</a:t>
            </a:r>
            <a:r>
              <a:rPr dirty="0" sz="1800" spc="-10">
                <a:latin typeface="Arial"/>
                <a:cs typeface="Arial"/>
              </a:rPr>
              <a:t>i</a:t>
            </a:r>
            <a:r>
              <a:rPr dirty="0" sz="1800">
                <a:latin typeface="Arial"/>
                <a:cs typeface="Arial"/>
              </a:rPr>
              <a:t>tizati</a:t>
            </a:r>
            <a:r>
              <a:rPr dirty="0" sz="1800" spc="-1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n</a:t>
            </a:r>
            <a:r>
              <a:rPr dirty="0" sz="1800" spc="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of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key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</a:t>
            </a:r>
            <a:r>
              <a:rPr dirty="0" sz="1800" spc="-10">
                <a:latin typeface="Arial"/>
                <a:cs typeface="Arial"/>
              </a:rPr>
              <a:t>p</a:t>
            </a:r>
            <a:r>
              <a:rPr dirty="0" sz="1800">
                <a:latin typeface="Arial"/>
                <a:cs typeface="Arial"/>
              </a:rPr>
              <a:t>p</a:t>
            </a:r>
            <a:r>
              <a:rPr dirty="0" sz="1800" spc="-10">
                <a:latin typeface="Arial"/>
                <a:cs typeface="Arial"/>
              </a:rPr>
              <a:t>l</a:t>
            </a:r>
            <a:r>
              <a:rPr dirty="0" sz="1800">
                <a:latin typeface="Arial"/>
                <a:cs typeface="Arial"/>
              </a:rPr>
              <a:t>ic</a:t>
            </a:r>
            <a:r>
              <a:rPr dirty="0" sz="1800" spc="-10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tio</a:t>
            </a:r>
            <a:r>
              <a:rPr dirty="0" sz="1800" spc="-10">
                <a:latin typeface="Arial"/>
                <a:cs typeface="Arial"/>
              </a:rPr>
              <a:t>n</a:t>
            </a:r>
            <a:r>
              <a:rPr dirty="0" sz="1800">
                <a:latin typeface="Arial"/>
                <a:cs typeface="Arial"/>
              </a:rPr>
              <a:t>s</a:t>
            </a:r>
            <a:r>
              <a:rPr dirty="0" sz="1800" spc="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is n</a:t>
            </a:r>
            <a:r>
              <a:rPr dirty="0" sz="1800" spc="-10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e</a:t>
            </a:r>
            <a:r>
              <a:rPr dirty="0" sz="1800" spc="-10">
                <a:latin typeface="Arial"/>
                <a:cs typeface="Arial"/>
              </a:rPr>
              <a:t>d</a:t>
            </a:r>
            <a:r>
              <a:rPr dirty="0" sz="1800">
                <a:latin typeface="Arial"/>
                <a:cs typeface="Arial"/>
              </a:rPr>
              <a:t>e</a:t>
            </a:r>
            <a:r>
              <a:rPr dirty="0" sz="1800" spc="-10">
                <a:latin typeface="Arial"/>
                <a:cs typeface="Arial"/>
              </a:rPr>
              <a:t>d</a:t>
            </a:r>
            <a:r>
              <a:rPr dirty="0" sz="180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334010" marR="970915" indent="-172085">
              <a:lnSpc>
                <a:spcPts val="1860"/>
              </a:lnSpc>
              <a:spcBef>
                <a:spcPts val="430"/>
              </a:spcBef>
              <a:buFont typeface="Arial"/>
              <a:buChar char="•"/>
              <a:tabLst>
                <a:tab pos="334645" algn="l"/>
              </a:tabLst>
            </a:pPr>
            <a:r>
              <a:rPr dirty="0" sz="1800">
                <a:latin typeface="Arial"/>
                <a:cs typeface="Arial"/>
              </a:rPr>
              <a:t>Id</a:t>
            </a:r>
            <a:r>
              <a:rPr dirty="0" sz="1800" spc="-10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ntify if </a:t>
            </a:r>
            <a:r>
              <a:rPr dirty="0" sz="1800" spc="5">
                <a:latin typeface="Arial"/>
                <a:cs typeface="Arial"/>
              </a:rPr>
              <a:t>t</a:t>
            </a:r>
            <a:r>
              <a:rPr dirty="0" sz="1800">
                <a:latin typeface="Arial"/>
                <a:cs typeface="Arial"/>
              </a:rPr>
              <a:t>h</a:t>
            </a:r>
            <a:r>
              <a:rPr dirty="0" sz="1800" spc="-10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re </a:t>
            </a:r>
            <a:r>
              <a:rPr dirty="0" sz="1800" spc="-10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re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comm</a:t>
            </a:r>
            <a:r>
              <a:rPr dirty="0" sz="1800" spc="-1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n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iss</a:t>
            </a:r>
            <a:r>
              <a:rPr dirty="0" sz="1800" spc="-10">
                <a:latin typeface="Arial"/>
                <a:cs typeface="Arial"/>
              </a:rPr>
              <a:t>u</a:t>
            </a:r>
            <a:r>
              <a:rPr dirty="0" sz="1800">
                <a:latin typeface="Arial"/>
                <a:cs typeface="Arial"/>
              </a:rPr>
              <a:t>es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im</a:t>
            </a:r>
            <a:r>
              <a:rPr dirty="0" sz="1800" spc="-10">
                <a:latin typeface="Arial"/>
                <a:cs typeface="Arial"/>
              </a:rPr>
              <a:t>p</a:t>
            </a:r>
            <a:r>
              <a:rPr dirty="0" sz="1800">
                <a:latin typeface="Arial"/>
                <a:cs typeface="Arial"/>
              </a:rPr>
              <a:t>acti</a:t>
            </a:r>
            <a:r>
              <a:rPr dirty="0" sz="1800" spc="-10">
                <a:latin typeface="Arial"/>
                <a:cs typeface="Arial"/>
              </a:rPr>
              <a:t>n</a:t>
            </a:r>
            <a:r>
              <a:rPr dirty="0" sz="1800">
                <a:latin typeface="Arial"/>
                <a:cs typeface="Arial"/>
              </a:rPr>
              <a:t>g</a:t>
            </a:r>
            <a:r>
              <a:rPr dirty="0" sz="1800" spc="-8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Al</a:t>
            </a:r>
            <a:r>
              <a:rPr dirty="0" sz="1800" spc="5">
                <a:latin typeface="Arial"/>
                <a:cs typeface="Arial"/>
              </a:rPr>
              <a:t>l</a:t>
            </a:r>
            <a:r>
              <a:rPr dirty="0" sz="1800">
                <a:latin typeface="Arial"/>
                <a:cs typeface="Arial"/>
              </a:rPr>
              <a:t>-IP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 spc="5">
                <a:latin typeface="Arial"/>
                <a:cs typeface="Arial"/>
              </a:rPr>
              <a:t>t</a:t>
            </a:r>
            <a:r>
              <a:rPr dirty="0" sz="1800">
                <a:latin typeface="Arial"/>
                <a:cs typeface="Arial"/>
              </a:rPr>
              <a:t>ra</a:t>
            </a:r>
            <a:r>
              <a:rPr dirty="0" sz="1800" spc="-10">
                <a:latin typeface="Arial"/>
                <a:cs typeface="Arial"/>
              </a:rPr>
              <a:t>n</a:t>
            </a:r>
            <a:r>
              <a:rPr dirty="0" sz="1800">
                <a:latin typeface="Arial"/>
                <a:cs typeface="Arial"/>
              </a:rPr>
              <a:t>siti</a:t>
            </a:r>
            <a:r>
              <a:rPr dirty="0" sz="1800" spc="-1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n</a:t>
            </a:r>
            <a:r>
              <a:rPr dirty="0" sz="1800" spc="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acr</a:t>
            </a:r>
            <a:r>
              <a:rPr dirty="0" sz="1800" spc="-1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ss</a:t>
            </a:r>
            <a:r>
              <a:rPr dirty="0" sz="1800">
                <a:latin typeface="Arial"/>
                <a:cs typeface="Arial"/>
              </a:rPr>
              <a:t> i</a:t>
            </a:r>
            <a:r>
              <a:rPr dirty="0" sz="1800" spc="-10">
                <a:latin typeface="Arial"/>
                <a:cs typeface="Arial"/>
              </a:rPr>
              <a:t>n</a:t>
            </a:r>
            <a:r>
              <a:rPr dirty="0" sz="1800">
                <a:latin typeface="Arial"/>
                <a:cs typeface="Arial"/>
              </a:rPr>
              <a:t>d</a:t>
            </a:r>
            <a:r>
              <a:rPr dirty="0" sz="1800" spc="-10">
                <a:latin typeface="Arial"/>
                <a:cs typeface="Arial"/>
              </a:rPr>
              <a:t>u</a:t>
            </a:r>
            <a:r>
              <a:rPr dirty="0" sz="1800">
                <a:latin typeface="Arial"/>
                <a:cs typeface="Arial"/>
              </a:rPr>
              <a:t>stries.</a:t>
            </a:r>
            <a:endParaRPr sz="1800">
              <a:latin typeface="Arial"/>
              <a:cs typeface="Arial"/>
            </a:endParaRPr>
          </a:p>
          <a:p>
            <a:pPr marL="334010" indent="-17208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34645" algn="l"/>
              </a:tabLst>
            </a:pPr>
            <a:r>
              <a:rPr dirty="0" sz="1800">
                <a:latin typeface="Arial"/>
                <a:cs typeface="Arial"/>
              </a:rPr>
              <a:t>Ev</a:t>
            </a:r>
            <a:r>
              <a:rPr dirty="0" sz="1800" spc="-10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l</a:t>
            </a:r>
            <a:r>
              <a:rPr dirty="0" sz="1800" spc="-10">
                <a:latin typeface="Arial"/>
                <a:cs typeface="Arial"/>
              </a:rPr>
              <a:t>u</a:t>
            </a:r>
            <a:r>
              <a:rPr dirty="0" sz="1800">
                <a:latin typeface="Arial"/>
                <a:cs typeface="Arial"/>
              </a:rPr>
              <a:t>ate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e</a:t>
            </a:r>
            <a:r>
              <a:rPr dirty="0" sz="1800" spc="-20">
                <a:latin typeface="Arial"/>
                <a:cs typeface="Arial"/>
              </a:rPr>
              <a:t>x</a:t>
            </a:r>
            <a:r>
              <a:rPr dirty="0" sz="1800">
                <a:latin typeface="Arial"/>
                <a:cs typeface="Arial"/>
              </a:rPr>
              <a:t>isti</a:t>
            </a:r>
            <a:r>
              <a:rPr dirty="0" sz="1800" spc="-10">
                <a:latin typeface="Arial"/>
                <a:cs typeface="Arial"/>
              </a:rPr>
              <a:t>n</a:t>
            </a:r>
            <a:r>
              <a:rPr dirty="0" sz="1800">
                <a:latin typeface="Arial"/>
                <a:cs typeface="Arial"/>
              </a:rPr>
              <a:t>g</a:t>
            </a:r>
            <a:r>
              <a:rPr dirty="0" sz="1800" spc="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</a:t>
            </a:r>
            <a:r>
              <a:rPr dirty="0" sz="1800" spc="-10">
                <a:latin typeface="Arial"/>
                <a:cs typeface="Arial"/>
              </a:rPr>
              <a:t>n</a:t>
            </a:r>
            <a:r>
              <a:rPr dirty="0" sz="1800">
                <a:latin typeface="Arial"/>
                <a:cs typeface="Arial"/>
              </a:rPr>
              <a:t>d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</a:t>
            </a:r>
            <a:r>
              <a:rPr dirty="0" sz="1800" spc="-1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te</a:t>
            </a:r>
            <a:r>
              <a:rPr dirty="0" sz="1800" spc="-10">
                <a:latin typeface="Arial"/>
                <a:cs typeface="Arial"/>
              </a:rPr>
              <a:t>n</a:t>
            </a:r>
            <a:r>
              <a:rPr dirty="0" sz="1800">
                <a:latin typeface="Arial"/>
                <a:cs typeface="Arial"/>
              </a:rPr>
              <a:t>tial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so</a:t>
            </a:r>
            <a:r>
              <a:rPr dirty="0" sz="1800" spc="-10">
                <a:latin typeface="Arial"/>
                <a:cs typeface="Arial"/>
              </a:rPr>
              <a:t>l</a:t>
            </a:r>
            <a:r>
              <a:rPr dirty="0" sz="1800">
                <a:latin typeface="Arial"/>
                <a:cs typeface="Arial"/>
              </a:rPr>
              <a:t>uti</a:t>
            </a:r>
            <a:r>
              <a:rPr dirty="0" sz="1800" spc="-1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ns</a:t>
            </a:r>
            <a:r>
              <a:rPr dirty="0" sz="1800" spc="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to</a:t>
            </a:r>
            <a:r>
              <a:rPr dirty="0" sz="1800" spc="-45">
                <a:latin typeface="Arial"/>
                <a:cs typeface="Arial"/>
              </a:rPr>
              <a:t>w</a:t>
            </a:r>
            <a:r>
              <a:rPr dirty="0" sz="1800">
                <a:latin typeface="Arial"/>
                <a:cs typeface="Arial"/>
              </a:rPr>
              <a:t>ar</a:t>
            </a:r>
            <a:r>
              <a:rPr dirty="0" sz="1800" spc="-10">
                <a:latin typeface="Arial"/>
                <a:cs typeface="Arial"/>
              </a:rPr>
              <a:t>d</a:t>
            </a:r>
            <a:r>
              <a:rPr dirty="0" sz="1800">
                <a:latin typeface="Arial"/>
                <a:cs typeface="Arial"/>
              </a:rPr>
              <a:t>s</a:t>
            </a:r>
            <a:r>
              <a:rPr dirty="0" sz="1800" spc="5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</a:t>
            </a:r>
            <a:r>
              <a:rPr dirty="0" sz="1800" spc="-10">
                <a:latin typeface="Arial"/>
                <a:cs typeface="Arial"/>
              </a:rPr>
              <a:t>u</a:t>
            </a:r>
            <a:r>
              <a:rPr dirty="0" sz="1800">
                <a:latin typeface="Arial"/>
                <a:cs typeface="Arial"/>
              </a:rPr>
              <a:t>b</a:t>
            </a:r>
            <a:r>
              <a:rPr dirty="0" sz="1800" spc="-10">
                <a:latin typeface="Arial"/>
                <a:cs typeface="Arial"/>
              </a:rPr>
              <a:t>l</a:t>
            </a:r>
            <a:r>
              <a:rPr dirty="0" sz="1800">
                <a:latin typeface="Arial"/>
                <a:cs typeface="Arial"/>
              </a:rPr>
              <a:t>ic</a:t>
            </a:r>
            <a:r>
              <a:rPr dirty="0" sz="1800" spc="-10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tion</a:t>
            </a:r>
            <a:r>
              <a:rPr dirty="0" sz="1800" spc="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of g</a:t>
            </a:r>
            <a:r>
              <a:rPr dirty="0" sz="1800" spc="-10">
                <a:latin typeface="Arial"/>
                <a:cs typeface="Arial"/>
              </a:rPr>
              <a:t>u</a:t>
            </a:r>
            <a:r>
              <a:rPr dirty="0" sz="1800">
                <a:latin typeface="Arial"/>
                <a:cs typeface="Arial"/>
              </a:rPr>
              <a:t>i</a:t>
            </a:r>
            <a:r>
              <a:rPr dirty="0" sz="1800" spc="-10">
                <a:latin typeface="Arial"/>
                <a:cs typeface="Arial"/>
              </a:rPr>
              <a:t>d</a:t>
            </a:r>
            <a:r>
              <a:rPr dirty="0" sz="1800">
                <a:latin typeface="Arial"/>
                <a:cs typeface="Arial"/>
              </a:rPr>
              <a:t>e</a:t>
            </a:r>
            <a:r>
              <a:rPr dirty="0" sz="1800" spc="-10">
                <a:latin typeface="Arial"/>
                <a:cs typeface="Arial"/>
              </a:rPr>
              <a:t>l</a:t>
            </a:r>
            <a:r>
              <a:rPr dirty="0" sz="1800">
                <a:latin typeface="Arial"/>
                <a:cs typeface="Arial"/>
              </a:rPr>
              <a:t>i</a:t>
            </a:r>
            <a:r>
              <a:rPr dirty="0" sz="1800" spc="-10">
                <a:latin typeface="Arial"/>
                <a:cs typeface="Arial"/>
              </a:rPr>
              <a:t>n</a:t>
            </a:r>
            <a:r>
              <a:rPr dirty="0" sz="1800">
                <a:latin typeface="Arial"/>
                <a:cs typeface="Arial"/>
              </a:rPr>
              <a:t>es.</a:t>
            </a:r>
            <a:endParaRPr sz="1800">
              <a:latin typeface="Arial"/>
              <a:cs typeface="Arial"/>
            </a:endParaRPr>
          </a:p>
          <a:p>
            <a:pPr marL="334010" indent="-172085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334645" algn="l"/>
              </a:tabLst>
            </a:pPr>
            <a:r>
              <a:rPr dirty="0" sz="1800">
                <a:latin typeface="Arial"/>
                <a:cs typeface="Arial"/>
              </a:rPr>
              <a:t>Id</a:t>
            </a:r>
            <a:r>
              <a:rPr dirty="0" sz="1800" spc="-10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ntify o</a:t>
            </a:r>
            <a:r>
              <a:rPr dirty="0" sz="1800" spc="-10">
                <a:latin typeface="Arial"/>
                <a:cs typeface="Arial"/>
              </a:rPr>
              <a:t>p</a:t>
            </a:r>
            <a:r>
              <a:rPr dirty="0" sz="1800">
                <a:latin typeface="Arial"/>
                <a:cs typeface="Arial"/>
              </a:rPr>
              <a:t>p</a:t>
            </a:r>
            <a:r>
              <a:rPr dirty="0" sz="1800" spc="-1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rtu</a:t>
            </a:r>
            <a:r>
              <a:rPr dirty="0" sz="1800" spc="-10">
                <a:latin typeface="Arial"/>
                <a:cs typeface="Arial"/>
              </a:rPr>
              <a:t>n</a:t>
            </a:r>
            <a:r>
              <a:rPr dirty="0" sz="1800">
                <a:latin typeface="Arial"/>
                <a:cs typeface="Arial"/>
              </a:rPr>
              <a:t>iti</a:t>
            </a:r>
            <a:r>
              <a:rPr dirty="0" sz="1800" spc="-10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s</a:t>
            </a:r>
            <a:r>
              <a:rPr dirty="0" sz="1800" spc="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for custom</a:t>
            </a:r>
            <a:r>
              <a:rPr dirty="0" sz="1800" spc="-10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r e</a:t>
            </a:r>
            <a:r>
              <a:rPr dirty="0" sz="1800" spc="-10">
                <a:latin typeface="Arial"/>
                <a:cs typeface="Arial"/>
              </a:rPr>
              <a:t>d</a:t>
            </a:r>
            <a:r>
              <a:rPr dirty="0" sz="1800">
                <a:latin typeface="Arial"/>
                <a:cs typeface="Arial"/>
              </a:rPr>
              <a:t>uc</a:t>
            </a:r>
            <a:r>
              <a:rPr dirty="0" sz="1800" spc="-10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tion</a:t>
            </a:r>
            <a:r>
              <a:rPr dirty="0" sz="1800" spc="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re</a:t>
            </a:r>
            <a:r>
              <a:rPr dirty="0" sz="1800" spc="-10">
                <a:latin typeface="Arial"/>
                <a:cs typeface="Arial"/>
              </a:rPr>
              <a:t>g</a:t>
            </a:r>
            <a:r>
              <a:rPr dirty="0" sz="1800">
                <a:latin typeface="Arial"/>
                <a:cs typeface="Arial"/>
              </a:rPr>
              <a:t>ar</a:t>
            </a:r>
            <a:r>
              <a:rPr dirty="0" sz="1800" spc="-10">
                <a:latin typeface="Arial"/>
                <a:cs typeface="Arial"/>
              </a:rPr>
              <a:t>d</a:t>
            </a:r>
            <a:r>
              <a:rPr dirty="0" sz="1800">
                <a:latin typeface="Arial"/>
                <a:cs typeface="Arial"/>
              </a:rPr>
              <a:t>i</a:t>
            </a:r>
            <a:r>
              <a:rPr dirty="0" sz="1800" spc="-10">
                <a:latin typeface="Arial"/>
                <a:cs typeface="Arial"/>
              </a:rPr>
              <a:t>n</a:t>
            </a:r>
            <a:r>
              <a:rPr dirty="0" sz="1800">
                <a:latin typeface="Arial"/>
                <a:cs typeface="Arial"/>
              </a:rPr>
              <a:t>g</a:t>
            </a:r>
            <a:r>
              <a:rPr dirty="0" sz="1800" spc="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1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Al</a:t>
            </a:r>
            <a:r>
              <a:rPr dirty="0" sz="1800" spc="5">
                <a:latin typeface="Arial"/>
                <a:cs typeface="Arial"/>
              </a:rPr>
              <a:t>l</a:t>
            </a:r>
            <a:r>
              <a:rPr dirty="0" sz="1800">
                <a:latin typeface="Arial"/>
                <a:cs typeface="Arial"/>
              </a:rPr>
              <a:t>-IP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tra</a:t>
            </a:r>
            <a:r>
              <a:rPr dirty="0" sz="1800" spc="-10">
                <a:latin typeface="Arial"/>
                <a:cs typeface="Arial"/>
              </a:rPr>
              <a:t>n</a:t>
            </a:r>
            <a:r>
              <a:rPr dirty="0" sz="1800">
                <a:latin typeface="Arial"/>
                <a:cs typeface="Arial"/>
              </a:rPr>
              <a:t>siti</a:t>
            </a:r>
            <a:r>
              <a:rPr dirty="0" sz="1800" spc="-1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n.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500">
              <a:latin typeface="Times New Roman"/>
              <a:cs typeface="Times New Roman"/>
            </a:endParaRPr>
          </a:p>
          <a:p>
            <a:pPr marL="31750" marR="445134">
              <a:lnSpc>
                <a:spcPts val="2480"/>
              </a:lnSpc>
            </a:pPr>
            <a:r>
              <a:rPr dirty="0" sz="2400" spc="-27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arget comp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etion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of the</a:t>
            </a:r>
            <a:r>
              <a:rPr dirty="0" sz="24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TF R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port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conta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ni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all relev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nt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 find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ngs,</a:t>
            </a:r>
            <a:r>
              <a:rPr dirty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conc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usi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ns</a:t>
            </a:r>
            <a:r>
              <a:rPr dirty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recom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atio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 in 1Q2015.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-10"/>
              <a:t>NP</a:t>
            </a:r>
            <a:r>
              <a:rPr dirty="0" spc="-20"/>
              <a:t>S</a:t>
            </a:r>
            <a:r>
              <a:rPr dirty="0" spc="-35"/>
              <a:t>T</a:t>
            </a:r>
            <a:r>
              <a:rPr dirty="0" spc="-10"/>
              <a:t>C</a:t>
            </a:r>
            <a:r>
              <a:rPr dirty="0" spc="10"/>
              <a:t> </a:t>
            </a:r>
            <a:r>
              <a:rPr dirty="0" spc="-10"/>
              <a:t>Me</a:t>
            </a:r>
            <a:r>
              <a:rPr dirty="0" spc="-20"/>
              <a:t>e</a:t>
            </a:r>
            <a:r>
              <a:rPr dirty="0" spc="-5"/>
              <a:t>ti</a:t>
            </a:r>
            <a:r>
              <a:rPr dirty="0" spc="-5"/>
              <a:t>n</a:t>
            </a:r>
            <a:r>
              <a:rPr dirty="0" spc="-10"/>
              <a:t>g</a:t>
            </a:r>
            <a:r>
              <a:rPr dirty="0" spc="-10"/>
              <a:t> No</a:t>
            </a:r>
            <a:r>
              <a:rPr dirty="0" spc="-25"/>
              <a:t>v</a:t>
            </a:r>
            <a:r>
              <a:rPr dirty="0" spc="-10"/>
              <a:t>ember</a:t>
            </a:r>
            <a:r>
              <a:rPr dirty="0" spc="15"/>
              <a:t> </a:t>
            </a:r>
            <a:r>
              <a:rPr dirty="0" spc="-10"/>
              <a:t>1</a:t>
            </a:r>
            <a:r>
              <a:rPr dirty="0" spc="-5"/>
              <a:t>3</a:t>
            </a:r>
            <a:r>
              <a:rPr dirty="0" spc="-5"/>
              <a:t>-1</a:t>
            </a:r>
            <a:r>
              <a:rPr dirty="0" spc="-5"/>
              <a:t>4</a:t>
            </a:r>
            <a:r>
              <a:rPr dirty="0" spc="-5"/>
              <a:t>,</a:t>
            </a:r>
            <a:r>
              <a:rPr dirty="0" spc="15"/>
              <a:t> </a:t>
            </a:r>
            <a:r>
              <a:rPr dirty="0" spc="-10"/>
              <a:t>2</a:t>
            </a:r>
            <a:r>
              <a:rPr dirty="0" spc="-5"/>
              <a:t>0</a:t>
            </a:r>
            <a:r>
              <a:rPr dirty="0" spc="-10"/>
              <a:t>14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10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6140484"/>
            <a:ext cx="9144000" cy="717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78939" marR="5597525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ATIS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Board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f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Direct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r</a:t>
            </a:r>
            <a:r>
              <a:rPr dirty="0" sz="1100" spc="-15">
                <a:latin typeface="Calibri"/>
                <a:cs typeface="Calibri"/>
              </a:rPr>
              <a:t>s</a:t>
            </a:r>
            <a:r>
              <a:rPr dirty="0" sz="1100">
                <a:latin typeface="Calibri"/>
                <a:cs typeface="Calibri"/>
              </a:rPr>
              <a:t>’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Meeti</a:t>
            </a:r>
            <a:r>
              <a:rPr dirty="0" sz="1100" spc="-5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g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Oc</a:t>
            </a:r>
            <a:r>
              <a:rPr dirty="0" sz="1100">
                <a:latin typeface="Calibri"/>
                <a:cs typeface="Calibri"/>
              </a:rPr>
              <a:t>t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5">
                <a:latin typeface="Calibri"/>
                <a:cs typeface="Calibri"/>
              </a:rPr>
              <a:t>b</a:t>
            </a:r>
            <a:r>
              <a:rPr dirty="0" sz="1100">
                <a:latin typeface="Calibri"/>
                <a:cs typeface="Calibri"/>
              </a:rPr>
              <a:t>er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20,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2011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140484"/>
            <a:ext cx="9144000" cy="7175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4535" y="6272042"/>
            <a:ext cx="1273937" cy="4848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985884" y="6150071"/>
            <a:ext cx="158115" cy="708025"/>
          </a:xfrm>
          <a:custGeom>
            <a:avLst/>
            <a:gdLst/>
            <a:ahLst/>
            <a:cxnLst/>
            <a:rect l="l" t="t" r="r" b="b"/>
            <a:pathLst>
              <a:path w="158115" h="708025">
                <a:moveTo>
                  <a:pt x="158114" y="0"/>
                </a:moveTo>
                <a:lnTo>
                  <a:pt x="0" y="0"/>
                </a:lnTo>
                <a:lnTo>
                  <a:pt x="0" y="707925"/>
                </a:lnTo>
                <a:lnTo>
                  <a:pt x="158114" y="707925"/>
                </a:lnTo>
                <a:lnTo>
                  <a:pt x="158114" y="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6136424"/>
            <a:ext cx="9144000" cy="1905"/>
          </a:xfrm>
          <a:custGeom>
            <a:avLst/>
            <a:gdLst/>
            <a:ahLst/>
            <a:cxnLst/>
            <a:rect l="l" t="t" r="r" b="b"/>
            <a:pathLst>
              <a:path w="9144000" h="1904">
                <a:moveTo>
                  <a:pt x="9144000" y="1587"/>
                </a:moveTo>
                <a:lnTo>
                  <a:pt x="0" y="0"/>
                </a:lnTo>
              </a:path>
            </a:pathLst>
          </a:custGeom>
          <a:ln w="6350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35940" y="95599"/>
            <a:ext cx="3757295" cy="920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3200" b="1">
                <a:latin typeface="Arial"/>
                <a:cs typeface="Arial"/>
              </a:rPr>
              <a:t>Over</a:t>
            </a:r>
            <a:r>
              <a:rPr dirty="0" sz="3200" spc="-20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the</a:t>
            </a:r>
            <a:r>
              <a:rPr dirty="0" sz="3200" spc="-20" b="1">
                <a:latin typeface="Arial"/>
                <a:cs typeface="Arial"/>
              </a:rPr>
              <a:t> </a:t>
            </a:r>
            <a:r>
              <a:rPr dirty="0" sz="3200" spc="-245" b="1">
                <a:latin typeface="Arial"/>
                <a:cs typeface="Arial"/>
              </a:rPr>
              <a:t>T</a:t>
            </a:r>
            <a:r>
              <a:rPr dirty="0" sz="3200" b="1">
                <a:latin typeface="Arial"/>
                <a:cs typeface="Arial"/>
              </a:rPr>
              <a:t>op</a:t>
            </a:r>
            <a:r>
              <a:rPr dirty="0" sz="3200" spc="-20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(OTT)</a:t>
            </a:r>
            <a:r>
              <a:rPr dirty="0" sz="3200" b="1">
                <a:latin typeface="Arial"/>
                <a:cs typeface="Arial"/>
              </a:rPr>
              <a:t> Citizen</a:t>
            </a:r>
            <a:r>
              <a:rPr dirty="0" sz="3200" spc="-30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to</a:t>
            </a:r>
            <a:r>
              <a:rPr dirty="0" sz="3200" spc="-135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Authority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7200" y="1345946"/>
            <a:ext cx="8538210" cy="1611630"/>
          </a:xfrm>
          <a:custGeom>
            <a:avLst/>
            <a:gdLst/>
            <a:ahLst/>
            <a:cxnLst/>
            <a:rect l="l" t="t" r="r" b="b"/>
            <a:pathLst>
              <a:path w="8538210" h="1611630">
                <a:moveTo>
                  <a:pt x="8269478" y="0"/>
                </a:moveTo>
                <a:lnTo>
                  <a:pt x="268516" y="0"/>
                </a:lnTo>
                <a:lnTo>
                  <a:pt x="246493" y="890"/>
                </a:lnTo>
                <a:lnTo>
                  <a:pt x="203988" y="7806"/>
                </a:lnTo>
                <a:lnTo>
                  <a:pt x="163997" y="21107"/>
                </a:lnTo>
                <a:lnTo>
                  <a:pt x="127073" y="40240"/>
                </a:lnTo>
                <a:lnTo>
                  <a:pt x="93768" y="64649"/>
                </a:lnTo>
                <a:lnTo>
                  <a:pt x="64636" y="93782"/>
                </a:lnTo>
                <a:lnTo>
                  <a:pt x="40229" y="127085"/>
                </a:lnTo>
                <a:lnTo>
                  <a:pt x="21101" y="164002"/>
                </a:lnTo>
                <a:lnTo>
                  <a:pt x="7803" y="203981"/>
                </a:lnTo>
                <a:lnTo>
                  <a:pt x="890" y="246467"/>
                </a:lnTo>
                <a:lnTo>
                  <a:pt x="0" y="268477"/>
                </a:lnTo>
                <a:lnTo>
                  <a:pt x="0" y="1342643"/>
                </a:lnTo>
                <a:lnTo>
                  <a:pt x="3514" y="1386176"/>
                </a:lnTo>
                <a:lnTo>
                  <a:pt x="13689" y="1427477"/>
                </a:lnTo>
                <a:lnTo>
                  <a:pt x="29971" y="1465995"/>
                </a:lnTo>
                <a:lnTo>
                  <a:pt x="51807" y="1501174"/>
                </a:lnTo>
                <a:lnTo>
                  <a:pt x="78646" y="1532461"/>
                </a:lnTo>
                <a:lnTo>
                  <a:pt x="109933" y="1559301"/>
                </a:lnTo>
                <a:lnTo>
                  <a:pt x="145117" y="1581142"/>
                </a:lnTo>
                <a:lnTo>
                  <a:pt x="183644" y="1597428"/>
                </a:lnTo>
                <a:lnTo>
                  <a:pt x="224961" y="1607606"/>
                </a:lnTo>
                <a:lnTo>
                  <a:pt x="268516" y="1611121"/>
                </a:lnTo>
                <a:lnTo>
                  <a:pt x="8269478" y="1611121"/>
                </a:lnTo>
                <a:lnTo>
                  <a:pt x="8313010" y="1607606"/>
                </a:lnTo>
                <a:lnTo>
                  <a:pt x="8354311" y="1597428"/>
                </a:lnTo>
                <a:lnTo>
                  <a:pt x="8392829" y="1581142"/>
                </a:lnTo>
                <a:lnTo>
                  <a:pt x="8428008" y="1559301"/>
                </a:lnTo>
                <a:lnTo>
                  <a:pt x="8459295" y="1532461"/>
                </a:lnTo>
                <a:lnTo>
                  <a:pt x="8486135" y="1501174"/>
                </a:lnTo>
                <a:lnTo>
                  <a:pt x="8507976" y="1465995"/>
                </a:lnTo>
                <a:lnTo>
                  <a:pt x="8524262" y="1427477"/>
                </a:lnTo>
                <a:lnTo>
                  <a:pt x="8534440" y="1386176"/>
                </a:lnTo>
                <a:lnTo>
                  <a:pt x="8537956" y="1342643"/>
                </a:lnTo>
                <a:lnTo>
                  <a:pt x="8537956" y="268477"/>
                </a:lnTo>
                <a:lnTo>
                  <a:pt x="8534440" y="224945"/>
                </a:lnTo>
                <a:lnTo>
                  <a:pt x="8524262" y="183644"/>
                </a:lnTo>
                <a:lnTo>
                  <a:pt x="8507976" y="145126"/>
                </a:lnTo>
                <a:lnTo>
                  <a:pt x="8486135" y="109947"/>
                </a:lnTo>
                <a:lnTo>
                  <a:pt x="8459295" y="78660"/>
                </a:lnTo>
                <a:lnTo>
                  <a:pt x="8428008" y="51820"/>
                </a:lnTo>
                <a:lnTo>
                  <a:pt x="8392829" y="29979"/>
                </a:lnTo>
                <a:lnTo>
                  <a:pt x="8354311" y="13693"/>
                </a:lnTo>
                <a:lnTo>
                  <a:pt x="8313010" y="3515"/>
                </a:lnTo>
                <a:lnTo>
                  <a:pt x="8269478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14578" y="1512728"/>
            <a:ext cx="8117205" cy="4431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97790">
              <a:lnSpc>
                <a:spcPct val="86100"/>
              </a:lnSpc>
            </a:pPr>
            <a:r>
              <a:rPr dirty="0" sz="2400" spc="-18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TIS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FF"/>
                </a:solidFill>
                <a:latin typeface="Arial"/>
                <a:cs typeface="Arial"/>
              </a:rPr>
              <a:t>WTSC</a:t>
            </a:r>
            <a:r>
              <a:rPr dirty="0" sz="2400" spc="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is dev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pi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24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 sol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tion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entify</a:t>
            </a:r>
            <a:r>
              <a:rPr dirty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 tech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ic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methods by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wh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ch</a:t>
            </a:r>
            <a:r>
              <a:rPr dirty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operator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of a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ser acce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 network can acqu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dirty="0" sz="24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convey locati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for N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400" spc="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-Opera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or-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 Managed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OTT</a:t>
            </a:r>
            <a:r>
              <a:rPr dirty="0" sz="24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citize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-t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-authority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ge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cy servic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s.</a:t>
            </a:r>
            <a:endParaRPr sz="2400">
              <a:latin typeface="Arial"/>
              <a:cs typeface="Arial"/>
            </a:endParaRPr>
          </a:p>
          <a:p>
            <a:pPr marL="342265" indent="-228600">
              <a:lnSpc>
                <a:spcPct val="100000"/>
              </a:lnSpc>
              <a:spcBef>
                <a:spcPts val="1305"/>
              </a:spcBef>
              <a:buFont typeface="Arial"/>
              <a:buChar char="•"/>
              <a:tabLst>
                <a:tab pos="342900" algn="l"/>
              </a:tabLst>
            </a:pPr>
            <a:r>
              <a:rPr dirty="0" sz="2100">
                <a:latin typeface="Arial"/>
                <a:cs typeface="Arial"/>
              </a:rPr>
              <a:t>The</a:t>
            </a:r>
            <a:r>
              <a:rPr dirty="0" sz="2100" spc="-10">
                <a:latin typeface="Arial"/>
                <a:cs typeface="Arial"/>
              </a:rPr>
              <a:t> </a:t>
            </a:r>
            <a:r>
              <a:rPr dirty="0" sz="2100" spc="5">
                <a:latin typeface="Arial"/>
                <a:cs typeface="Arial"/>
              </a:rPr>
              <a:t>f</a:t>
            </a:r>
            <a:r>
              <a:rPr dirty="0" sz="2100">
                <a:latin typeface="Arial"/>
                <a:cs typeface="Arial"/>
              </a:rPr>
              <a:t>ollo</a:t>
            </a:r>
            <a:r>
              <a:rPr dirty="0" sz="2100" spc="-10">
                <a:latin typeface="Arial"/>
                <a:cs typeface="Arial"/>
              </a:rPr>
              <a:t>w</a:t>
            </a:r>
            <a:r>
              <a:rPr dirty="0" sz="2100">
                <a:latin typeface="Arial"/>
                <a:cs typeface="Arial"/>
              </a:rPr>
              <a:t>ing</a:t>
            </a:r>
            <a:r>
              <a:rPr dirty="0" sz="2100" spc="5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will</a:t>
            </a:r>
            <a:r>
              <a:rPr dirty="0" sz="2100" spc="-10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be</a:t>
            </a:r>
            <a:r>
              <a:rPr dirty="0" sz="2100" spc="5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a</a:t>
            </a:r>
            <a:r>
              <a:rPr dirty="0" sz="2100" spc="-10">
                <a:latin typeface="Arial"/>
                <a:cs typeface="Arial"/>
              </a:rPr>
              <a:t>d</a:t>
            </a:r>
            <a:r>
              <a:rPr dirty="0" sz="2100">
                <a:latin typeface="Arial"/>
                <a:cs typeface="Arial"/>
              </a:rPr>
              <a:t>d</a:t>
            </a:r>
            <a:r>
              <a:rPr dirty="0" sz="2100" spc="-10">
                <a:latin typeface="Arial"/>
                <a:cs typeface="Arial"/>
              </a:rPr>
              <a:t>r</a:t>
            </a:r>
            <a:r>
              <a:rPr dirty="0" sz="2100">
                <a:latin typeface="Arial"/>
                <a:cs typeface="Arial"/>
              </a:rPr>
              <a:t>es</a:t>
            </a:r>
            <a:r>
              <a:rPr dirty="0" sz="2100" spc="5">
                <a:latin typeface="Arial"/>
                <a:cs typeface="Arial"/>
              </a:rPr>
              <a:t>s</a:t>
            </a:r>
            <a:r>
              <a:rPr dirty="0" sz="2100">
                <a:latin typeface="Arial"/>
                <a:cs typeface="Arial"/>
              </a:rPr>
              <a:t>e</a:t>
            </a:r>
            <a:r>
              <a:rPr dirty="0" sz="2100" spc="-10">
                <a:latin typeface="Arial"/>
                <a:cs typeface="Arial"/>
              </a:rPr>
              <a:t>d</a:t>
            </a:r>
            <a:r>
              <a:rPr dirty="0" sz="2100">
                <a:latin typeface="Arial"/>
                <a:cs typeface="Arial"/>
              </a:rPr>
              <a:t>:</a:t>
            </a:r>
            <a:endParaRPr sz="2100">
              <a:latin typeface="Arial"/>
              <a:cs typeface="Arial"/>
            </a:endParaRPr>
          </a:p>
          <a:p>
            <a:pPr lvl="1" marL="570865" marR="721360" indent="-228600">
              <a:lnSpc>
                <a:spcPts val="2180"/>
              </a:lnSpc>
              <a:spcBef>
                <a:spcPts val="484"/>
              </a:spcBef>
              <a:buFont typeface="Arial"/>
              <a:buChar char="•"/>
              <a:tabLst>
                <a:tab pos="571500" algn="l"/>
              </a:tabLst>
            </a:pPr>
            <a:r>
              <a:rPr dirty="0" sz="2100">
                <a:latin typeface="Arial"/>
                <a:cs typeface="Arial"/>
              </a:rPr>
              <a:t>Use </a:t>
            </a:r>
            <a:r>
              <a:rPr dirty="0" sz="2100" spc="5">
                <a:latin typeface="Arial"/>
                <a:cs typeface="Arial"/>
              </a:rPr>
              <a:t>c</a:t>
            </a:r>
            <a:r>
              <a:rPr dirty="0" sz="2100">
                <a:latin typeface="Arial"/>
                <a:cs typeface="Arial"/>
              </a:rPr>
              <a:t>ase</a:t>
            </a:r>
            <a:r>
              <a:rPr dirty="0" sz="2100" spc="-10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s</a:t>
            </a:r>
            <a:r>
              <a:rPr dirty="0" sz="2100" spc="10">
                <a:latin typeface="Arial"/>
                <a:cs typeface="Arial"/>
              </a:rPr>
              <a:t>c</a:t>
            </a:r>
            <a:r>
              <a:rPr dirty="0" sz="2100">
                <a:latin typeface="Arial"/>
                <a:cs typeface="Arial"/>
              </a:rPr>
              <a:t>e</a:t>
            </a:r>
            <a:r>
              <a:rPr dirty="0" sz="2100" spc="-10">
                <a:latin typeface="Arial"/>
                <a:cs typeface="Arial"/>
              </a:rPr>
              <a:t>n</a:t>
            </a:r>
            <a:r>
              <a:rPr dirty="0" sz="2100">
                <a:latin typeface="Arial"/>
                <a:cs typeface="Arial"/>
              </a:rPr>
              <a:t>a</a:t>
            </a:r>
            <a:r>
              <a:rPr dirty="0" sz="2100" spc="-10">
                <a:latin typeface="Arial"/>
                <a:cs typeface="Arial"/>
              </a:rPr>
              <a:t>r</a:t>
            </a:r>
            <a:r>
              <a:rPr dirty="0" sz="2100">
                <a:latin typeface="Arial"/>
                <a:cs typeface="Arial"/>
              </a:rPr>
              <a:t>ios</a:t>
            </a:r>
            <a:r>
              <a:rPr dirty="0" sz="2100" spc="5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(including</a:t>
            </a:r>
            <a:r>
              <a:rPr dirty="0" sz="2100" spc="-15">
                <a:latin typeface="Arial"/>
                <a:cs typeface="Arial"/>
              </a:rPr>
              <a:t> </a:t>
            </a:r>
            <a:r>
              <a:rPr dirty="0" sz="2100" spc="5">
                <a:latin typeface="Arial"/>
                <a:cs typeface="Arial"/>
              </a:rPr>
              <a:t>s</a:t>
            </a:r>
            <a:r>
              <a:rPr dirty="0" sz="2100">
                <a:latin typeface="Arial"/>
                <a:cs typeface="Arial"/>
              </a:rPr>
              <a:t>ign</a:t>
            </a:r>
            <a:r>
              <a:rPr dirty="0" sz="2100" spc="-10">
                <a:latin typeface="Arial"/>
                <a:cs typeface="Arial"/>
              </a:rPr>
              <a:t>a</a:t>
            </a:r>
            <a:r>
              <a:rPr dirty="0" sz="2100">
                <a:latin typeface="Arial"/>
                <a:cs typeface="Arial"/>
              </a:rPr>
              <a:t>ling</a:t>
            </a:r>
            <a:r>
              <a:rPr dirty="0" sz="2100" spc="10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flows) </a:t>
            </a:r>
            <a:r>
              <a:rPr dirty="0" sz="2100" spc="5">
                <a:latin typeface="Arial"/>
                <a:cs typeface="Arial"/>
              </a:rPr>
              <a:t>f</a:t>
            </a:r>
            <a:r>
              <a:rPr dirty="0" sz="2100">
                <a:latin typeface="Arial"/>
                <a:cs typeface="Arial"/>
              </a:rPr>
              <a:t>or</a:t>
            </a:r>
            <a:r>
              <a:rPr dirty="0" sz="2100" spc="-15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location</a:t>
            </a:r>
            <a:r>
              <a:rPr dirty="0" sz="2100">
                <a:latin typeface="Arial"/>
                <a:cs typeface="Arial"/>
              </a:rPr>
              <a:t> acquisi</a:t>
            </a:r>
            <a:r>
              <a:rPr dirty="0" sz="2100" spc="5">
                <a:latin typeface="Arial"/>
                <a:cs typeface="Arial"/>
              </a:rPr>
              <a:t>t</a:t>
            </a:r>
            <a:r>
              <a:rPr dirty="0" sz="2100">
                <a:latin typeface="Arial"/>
                <a:cs typeface="Arial"/>
              </a:rPr>
              <a:t>ion a</a:t>
            </a:r>
            <a:r>
              <a:rPr dirty="0" sz="2100" spc="-10">
                <a:latin typeface="Arial"/>
                <a:cs typeface="Arial"/>
              </a:rPr>
              <a:t>n</a:t>
            </a:r>
            <a:r>
              <a:rPr dirty="0" sz="2100">
                <a:latin typeface="Arial"/>
                <a:cs typeface="Arial"/>
              </a:rPr>
              <a:t>d co</a:t>
            </a:r>
            <a:r>
              <a:rPr dirty="0" sz="2100" spc="-10">
                <a:latin typeface="Arial"/>
                <a:cs typeface="Arial"/>
              </a:rPr>
              <a:t>n</a:t>
            </a:r>
            <a:r>
              <a:rPr dirty="0" sz="2100">
                <a:latin typeface="Arial"/>
                <a:cs typeface="Arial"/>
              </a:rPr>
              <a:t>v</a:t>
            </a:r>
            <a:r>
              <a:rPr dirty="0" sz="2100" spc="-15">
                <a:latin typeface="Arial"/>
                <a:cs typeface="Arial"/>
              </a:rPr>
              <a:t>e</a:t>
            </a:r>
            <a:r>
              <a:rPr dirty="0" sz="2100">
                <a:latin typeface="Arial"/>
                <a:cs typeface="Arial"/>
              </a:rPr>
              <a:t>y</a:t>
            </a:r>
            <a:r>
              <a:rPr dirty="0" sz="2100" spc="-15">
                <a:latin typeface="Arial"/>
                <a:cs typeface="Arial"/>
              </a:rPr>
              <a:t>a</a:t>
            </a:r>
            <a:r>
              <a:rPr dirty="0" sz="2100">
                <a:latin typeface="Arial"/>
                <a:cs typeface="Arial"/>
              </a:rPr>
              <a:t>nce.</a:t>
            </a:r>
            <a:endParaRPr sz="2100">
              <a:latin typeface="Arial"/>
              <a:cs typeface="Arial"/>
            </a:endParaRPr>
          </a:p>
          <a:p>
            <a:pPr algn="just" lvl="1" marL="570865" marR="5080" indent="-228600">
              <a:lnSpc>
                <a:spcPts val="2170"/>
              </a:lnSpc>
              <a:spcBef>
                <a:spcPts val="490"/>
              </a:spcBef>
              <a:buFont typeface="Arial"/>
              <a:buChar char="•"/>
              <a:tabLst>
                <a:tab pos="571500" algn="l"/>
              </a:tabLst>
            </a:pPr>
            <a:r>
              <a:rPr dirty="0" sz="2100">
                <a:latin typeface="Arial"/>
                <a:cs typeface="Arial"/>
              </a:rPr>
              <a:t>Ide</a:t>
            </a:r>
            <a:r>
              <a:rPr dirty="0" sz="2100" spc="-10">
                <a:latin typeface="Arial"/>
                <a:cs typeface="Arial"/>
              </a:rPr>
              <a:t>n</a:t>
            </a:r>
            <a:r>
              <a:rPr dirty="0" sz="2100">
                <a:latin typeface="Arial"/>
                <a:cs typeface="Arial"/>
              </a:rPr>
              <a:t>ti</a:t>
            </a:r>
            <a:r>
              <a:rPr dirty="0" sz="2100" spc="5">
                <a:latin typeface="Arial"/>
                <a:cs typeface="Arial"/>
              </a:rPr>
              <a:t>f</a:t>
            </a:r>
            <a:r>
              <a:rPr dirty="0" sz="2100">
                <a:latin typeface="Arial"/>
                <a:cs typeface="Arial"/>
              </a:rPr>
              <a:t>i</a:t>
            </a:r>
            <a:r>
              <a:rPr dirty="0" sz="2100" spc="5">
                <a:latin typeface="Arial"/>
                <a:cs typeface="Arial"/>
              </a:rPr>
              <a:t>c</a:t>
            </a:r>
            <a:r>
              <a:rPr dirty="0" sz="2100">
                <a:latin typeface="Arial"/>
                <a:cs typeface="Arial"/>
              </a:rPr>
              <a:t>ation</a:t>
            </a:r>
            <a:r>
              <a:rPr dirty="0" sz="2100" spc="-15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of protocols</a:t>
            </a:r>
            <a:r>
              <a:rPr dirty="0" sz="2100" spc="5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that</a:t>
            </a:r>
            <a:r>
              <a:rPr dirty="0" sz="2100" spc="-10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could pote</a:t>
            </a:r>
            <a:r>
              <a:rPr dirty="0" sz="2100" spc="-10">
                <a:latin typeface="Arial"/>
                <a:cs typeface="Arial"/>
              </a:rPr>
              <a:t>n</a:t>
            </a:r>
            <a:r>
              <a:rPr dirty="0" sz="2100">
                <a:latin typeface="Arial"/>
                <a:cs typeface="Arial"/>
              </a:rPr>
              <a:t>tially</a:t>
            </a:r>
            <a:r>
              <a:rPr dirty="0" sz="2100" spc="10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be</a:t>
            </a:r>
            <a:r>
              <a:rPr dirty="0" sz="2100" spc="-10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used</a:t>
            </a:r>
            <a:r>
              <a:rPr dirty="0" sz="2100" spc="-10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on</a:t>
            </a:r>
            <a:r>
              <a:rPr dirty="0" sz="2100" spc="10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use</a:t>
            </a:r>
            <a:r>
              <a:rPr dirty="0" sz="2100" spc="15">
                <a:latin typeface="Arial"/>
                <a:cs typeface="Arial"/>
              </a:rPr>
              <a:t>r</a:t>
            </a:r>
            <a:r>
              <a:rPr dirty="0" sz="2100">
                <a:latin typeface="Arial"/>
                <a:cs typeface="Arial"/>
              </a:rPr>
              <a:t>-</a:t>
            </a:r>
            <a:r>
              <a:rPr dirty="0" sz="2100">
                <a:latin typeface="Arial"/>
                <a:cs typeface="Arial"/>
              </a:rPr>
              <a:t> t</a:t>
            </a:r>
            <a:r>
              <a:rPr dirty="0" sz="2100" spc="-5">
                <a:latin typeface="Arial"/>
                <a:cs typeface="Arial"/>
              </a:rPr>
              <a:t>o</a:t>
            </a:r>
            <a:r>
              <a:rPr dirty="0" sz="2100" spc="-5">
                <a:latin typeface="Arial"/>
                <a:cs typeface="Arial"/>
              </a:rPr>
              <a:t>-</a:t>
            </a:r>
            <a:r>
              <a:rPr dirty="0" sz="2100">
                <a:latin typeface="Arial"/>
                <a:cs typeface="Arial"/>
              </a:rPr>
              <a:t>n</a:t>
            </a:r>
            <a:r>
              <a:rPr dirty="0" sz="2100" spc="-10">
                <a:latin typeface="Arial"/>
                <a:cs typeface="Arial"/>
              </a:rPr>
              <a:t>e</a:t>
            </a:r>
            <a:r>
              <a:rPr dirty="0" sz="2100">
                <a:latin typeface="Arial"/>
                <a:cs typeface="Arial"/>
              </a:rPr>
              <a:t>two</a:t>
            </a:r>
            <a:r>
              <a:rPr dirty="0" sz="2100" spc="-10">
                <a:latin typeface="Arial"/>
                <a:cs typeface="Arial"/>
              </a:rPr>
              <a:t>r</a:t>
            </a:r>
            <a:r>
              <a:rPr dirty="0" sz="2100">
                <a:latin typeface="Arial"/>
                <a:cs typeface="Arial"/>
              </a:rPr>
              <a:t>k</a:t>
            </a:r>
            <a:r>
              <a:rPr dirty="0" sz="2100" spc="20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a</a:t>
            </a:r>
            <a:r>
              <a:rPr dirty="0" sz="2100" spc="-10">
                <a:latin typeface="Arial"/>
                <a:cs typeface="Arial"/>
              </a:rPr>
              <a:t>n</a:t>
            </a:r>
            <a:r>
              <a:rPr dirty="0" sz="2100">
                <a:latin typeface="Arial"/>
                <a:cs typeface="Arial"/>
              </a:rPr>
              <a:t>d n</a:t>
            </a:r>
            <a:r>
              <a:rPr dirty="0" sz="2100" spc="-10">
                <a:latin typeface="Arial"/>
                <a:cs typeface="Arial"/>
              </a:rPr>
              <a:t>e</a:t>
            </a:r>
            <a:r>
              <a:rPr dirty="0" sz="2100">
                <a:latin typeface="Arial"/>
                <a:cs typeface="Arial"/>
              </a:rPr>
              <a:t>two</a:t>
            </a:r>
            <a:r>
              <a:rPr dirty="0" sz="2100" spc="-10">
                <a:latin typeface="Arial"/>
                <a:cs typeface="Arial"/>
              </a:rPr>
              <a:t>r</a:t>
            </a:r>
            <a:r>
              <a:rPr dirty="0" sz="2100" spc="5">
                <a:latin typeface="Arial"/>
                <a:cs typeface="Arial"/>
              </a:rPr>
              <a:t>k</a:t>
            </a:r>
            <a:r>
              <a:rPr dirty="0" sz="2100" spc="-5">
                <a:latin typeface="Arial"/>
                <a:cs typeface="Arial"/>
              </a:rPr>
              <a:t>-</a:t>
            </a:r>
            <a:r>
              <a:rPr dirty="0" sz="2100">
                <a:latin typeface="Arial"/>
                <a:cs typeface="Arial"/>
              </a:rPr>
              <a:t>t</a:t>
            </a:r>
            <a:r>
              <a:rPr dirty="0" sz="2100" spc="-5">
                <a:latin typeface="Arial"/>
                <a:cs typeface="Arial"/>
              </a:rPr>
              <a:t>o</a:t>
            </a:r>
            <a:r>
              <a:rPr dirty="0" sz="2100" spc="-5">
                <a:latin typeface="Arial"/>
                <a:cs typeface="Arial"/>
              </a:rPr>
              <a:t>-</a:t>
            </a:r>
            <a:r>
              <a:rPr dirty="0" sz="2100">
                <a:latin typeface="Arial"/>
                <a:cs typeface="Arial"/>
              </a:rPr>
              <a:t>n</a:t>
            </a:r>
            <a:r>
              <a:rPr dirty="0" sz="2100" spc="-10">
                <a:latin typeface="Arial"/>
                <a:cs typeface="Arial"/>
              </a:rPr>
              <a:t>e</a:t>
            </a:r>
            <a:r>
              <a:rPr dirty="0" sz="2100">
                <a:latin typeface="Arial"/>
                <a:cs typeface="Arial"/>
              </a:rPr>
              <a:t>two</a:t>
            </a:r>
            <a:r>
              <a:rPr dirty="0" sz="2100" spc="-10">
                <a:latin typeface="Arial"/>
                <a:cs typeface="Arial"/>
              </a:rPr>
              <a:t>r</a:t>
            </a:r>
            <a:r>
              <a:rPr dirty="0" sz="2100">
                <a:latin typeface="Arial"/>
                <a:cs typeface="Arial"/>
              </a:rPr>
              <a:t>k</a:t>
            </a:r>
            <a:r>
              <a:rPr dirty="0" sz="2100" spc="30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interfaces to ac</a:t>
            </a:r>
            <a:r>
              <a:rPr dirty="0" sz="2100" spc="5">
                <a:latin typeface="Arial"/>
                <a:cs typeface="Arial"/>
              </a:rPr>
              <a:t>c</a:t>
            </a:r>
            <a:r>
              <a:rPr dirty="0" sz="2100">
                <a:latin typeface="Arial"/>
                <a:cs typeface="Arial"/>
              </a:rPr>
              <a:t>omplish the</a:t>
            </a:r>
            <a:r>
              <a:rPr dirty="0" sz="2100">
                <a:latin typeface="Arial"/>
                <a:cs typeface="Arial"/>
              </a:rPr>
              <a:t> g</a:t>
            </a:r>
            <a:r>
              <a:rPr dirty="0" sz="2100" spc="-10">
                <a:latin typeface="Arial"/>
                <a:cs typeface="Arial"/>
              </a:rPr>
              <a:t>o</a:t>
            </a:r>
            <a:r>
              <a:rPr dirty="0" sz="2100">
                <a:latin typeface="Arial"/>
                <a:cs typeface="Arial"/>
              </a:rPr>
              <a:t>al of location</a:t>
            </a:r>
            <a:r>
              <a:rPr dirty="0" sz="2100" spc="-10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acq</a:t>
            </a:r>
            <a:r>
              <a:rPr dirty="0" sz="2100" spc="-10">
                <a:latin typeface="Arial"/>
                <a:cs typeface="Arial"/>
              </a:rPr>
              <a:t>u</a:t>
            </a:r>
            <a:r>
              <a:rPr dirty="0" sz="2100">
                <a:latin typeface="Arial"/>
                <a:cs typeface="Arial"/>
              </a:rPr>
              <a:t>i</a:t>
            </a:r>
            <a:r>
              <a:rPr dirty="0" sz="2100" spc="5">
                <a:latin typeface="Arial"/>
                <a:cs typeface="Arial"/>
              </a:rPr>
              <a:t>s</a:t>
            </a:r>
            <a:r>
              <a:rPr dirty="0" sz="2100">
                <a:latin typeface="Arial"/>
                <a:cs typeface="Arial"/>
              </a:rPr>
              <a:t>it</a:t>
            </a:r>
            <a:r>
              <a:rPr dirty="0" sz="2100" spc="5">
                <a:latin typeface="Arial"/>
                <a:cs typeface="Arial"/>
              </a:rPr>
              <a:t>i</a:t>
            </a:r>
            <a:r>
              <a:rPr dirty="0" sz="2100">
                <a:latin typeface="Arial"/>
                <a:cs typeface="Arial"/>
              </a:rPr>
              <a:t>on</a:t>
            </a:r>
            <a:r>
              <a:rPr dirty="0" sz="2100" spc="-15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a</a:t>
            </a:r>
            <a:r>
              <a:rPr dirty="0" sz="2100" spc="-10">
                <a:latin typeface="Arial"/>
                <a:cs typeface="Arial"/>
              </a:rPr>
              <a:t>n</a:t>
            </a:r>
            <a:r>
              <a:rPr dirty="0" sz="2100">
                <a:latin typeface="Arial"/>
                <a:cs typeface="Arial"/>
              </a:rPr>
              <a:t>d</a:t>
            </a:r>
            <a:r>
              <a:rPr dirty="0" sz="2100" spc="10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con</a:t>
            </a:r>
            <a:r>
              <a:rPr dirty="0" sz="2100" spc="-10">
                <a:latin typeface="Arial"/>
                <a:cs typeface="Arial"/>
              </a:rPr>
              <a:t>v</a:t>
            </a:r>
            <a:r>
              <a:rPr dirty="0" sz="2100">
                <a:latin typeface="Arial"/>
                <a:cs typeface="Arial"/>
              </a:rPr>
              <a:t>e</a:t>
            </a:r>
            <a:r>
              <a:rPr dirty="0" sz="2100" spc="-15">
                <a:latin typeface="Arial"/>
                <a:cs typeface="Arial"/>
              </a:rPr>
              <a:t>y</a:t>
            </a:r>
            <a:r>
              <a:rPr dirty="0" sz="2100">
                <a:latin typeface="Arial"/>
                <a:cs typeface="Arial"/>
              </a:rPr>
              <a:t>a</a:t>
            </a:r>
            <a:r>
              <a:rPr dirty="0" sz="2100" spc="-10">
                <a:latin typeface="Arial"/>
                <a:cs typeface="Arial"/>
              </a:rPr>
              <a:t>n</a:t>
            </a:r>
            <a:r>
              <a:rPr dirty="0" sz="2100">
                <a:latin typeface="Arial"/>
                <a:cs typeface="Arial"/>
              </a:rPr>
              <a:t>ce.</a:t>
            </a:r>
            <a:endParaRPr sz="2100">
              <a:latin typeface="Arial"/>
              <a:cs typeface="Arial"/>
            </a:endParaRPr>
          </a:p>
          <a:p>
            <a:pPr lvl="1" marL="570865" marR="112395" indent="-228600">
              <a:lnSpc>
                <a:spcPct val="86400"/>
              </a:lnSpc>
              <a:spcBef>
                <a:spcPts val="459"/>
              </a:spcBef>
              <a:buFont typeface="Arial"/>
              <a:buChar char="•"/>
              <a:tabLst>
                <a:tab pos="571500" algn="l"/>
              </a:tabLst>
            </a:pPr>
            <a:r>
              <a:rPr dirty="0" sz="2100">
                <a:latin typeface="Arial"/>
                <a:cs typeface="Arial"/>
              </a:rPr>
              <a:t>C</a:t>
            </a:r>
            <a:r>
              <a:rPr dirty="0" sz="2100" spc="-10">
                <a:latin typeface="Arial"/>
                <a:cs typeface="Arial"/>
              </a:rPr>
              <a:t>o</a:t>
            </a:r>
            <a:r>
              <a:rPr dirty="0" sz="2100">
                <a:latin typeface="Arial"/>
                <a:cs typeface="Arial"/>
              </a:rPr>
              <a:t>nsider</a:t>
            </a:r>
            <a:r>
              <a:rPr dirty="0" sz="2100" spc="-15">
                <a:latin typeface="Arial"/>
                <a:cs typeface="Arial"/>
              </a:rPr>
              <a:t>a</a:t>
            </a:r>
            <a:r>
              <a:rPr dirty="0" sz="2100">
                <a:latin typeface="Arial"/>
                <a:cs typeface="Arial"/>
              </a:rPr>
              <a:t>tion</a:t>
            </a:r>
            <a:r>
              <a:rPr dirty="0" sz="2100" spc="25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of</a:t>
            </a:r>
            <a:r>
              <a:rPr dirty="0" sz="2100" spc="-10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o</a:t>
            </a:r>
            <a:r>
              <a:rPr dirty="0" sz="2100" spc="-15">
                <a:latin typeface="Arial"/>
                <a:cs typeface="Arial"/>
              </a:rPr>
              <a:t>v</a:t>
            </a:r>
            <a:r>
              <a:rPr dirty="0" sz="2100">
                <a:latin typeface="Arial"/>
                <a:cs typeface="Arial"/>
              </a:rPr>
              <a:t>e</a:t>
            </a:r>
            <a:r>
              <a:rPr dirty="0" sz="2100" spc="-10">
                <a:latin typeface="Arial"/>
                <a:cs typeface="Arial"/>
              </a:rPr>
              <a:t>r</a:t>
            </a:r>
            <a:r>
              <a:rPr dirty="0" sz="2100">
                <a:latin typeface="Arial"/>
                <a:cs typeface="Arial"/>
              </a:rPr>
              <a:t>all</a:t>
            </a:r>
            <a:r>
              <a:rPr dirty="0" sz="2100" spc="10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e</a:t>
            </a:r>
            <a:r>
              <a:rPr dirty="0" sz="2100" spc="-10">
                <a:latin typeface="Arial"/>
                <a:cs typeface="Arial"/>
              </a:rPr>
              <a:t>n</a:t>
            </a:r>
            <a:r>
              <a:rPr dirty="0" sz="2100">
                <a:latin typeface="Arial"/>
                <a:cs typeface="Arial"/>
              </a:rPr>
              <a:t>d</a:t>
            </a:r>
            <a:r>
              <a:rPr dirty="0" sz="2100" spc="-5">
                <a:latin typeface="Arial"/>
                <a:cs typeface="Arial"/>
              </a:rPr>
              <a:t>-</a:t>
            </a:r>
            <a:r>
              <a:rPr dirty="0" sz="2100">
                <a:latin typeface="Arial"/>
                <a:cs typeface="Arial"/>
              </a:rPr>
              <a:t>t</a:t>
            </a:r>
            <a:r>
              <a:rPr dirty="0" sz="2100" spc="-5">
                <a:latin typeface="Arial"/>
                <a:cs typeface="Arial"/>
              </a:rPr>
              <a:t>o</a:t>
            </a:r>
            <a:r>
              <a:rPr dirty="0" sz="2100" spc="-5">
                <a:latin typeface="Arial"/>
                <a:cs typeface="Arial"/>
              </a:rPr>
              <a:t>-</a:t>
            </a:r>
            <a:r>
              <a:rPr dirty="0" sz="2100">
                <a:latin typeface="Arial"/>
                <a:cs typeface="Arial"/>
              </a:rPr>
              <a:t>e</a:t>
            </a:r>
            <a:r>
              <a:rPr dirty="0" sz="2100" spc="-10">
                <a:latin typeface="Arial"/>
                <a:cs typeface="Arial"/>
              </a:rPr>
              <a:t>n</a:t>
            </a:r>
            <a:r>
              <a:rPr dirty="0" sz="2100">
                <a:latin typeface="Arial"/>
                <a:cs typeface="Arial"/>
              </a:rPr>
              <a:t>d</a:t>
            </a:r>
            <a:r>
              <a:rPr dirty="0" sz="2100" spc="20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se</a:t>
            </a:r>
            <a:r>
              <a:rPr dirty="0" sz="2100" spc="5">
                <a:latin typeface="Arial"/>
                <a:cs typeface="Arial"/>
              </a:rPr>
              <a:t>s</a:t>
            </a:r>
            <a:r>
              <a:rPr dirty="0" sz="2100">
                <a:latin typeface="Arial"/>
                <a:cs typeface="Arial"/>
              </a:rPr>
              <a:t>s</a:t>
            </a:r>
            <a:r>
              <a:rPr dirty="0" sz="2100" spc="5">
                <a:latin typeface="Arial"/>
                <a:cs typeface="Arial"/>
              </a:rPr>
              <a:t>i</a:t>
            </a:r>
            <a:r>
              <a:rPr dirty="0" sz="2100">
                <a:latin typeface="Arial"/>
                <a:cs typeface="Arial"/>
              </a:rPr>
              <a:t>on</a:t>
            </a:r>
            <a:r>
              <a:rPr dirty="0" sz="2100" spc="-15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supp</a:t>
            </a:r>
            <a:r>
              <a:rPr dirty="0" sz="2100" spc="-10">
                <a:latin typeface="Arial"/>
                <a:cs typeface="Arial"/>
              </a:rPr>
              <a:t>o</a:t>
            </a:r>
            <a:r>
              <a:rPr dirty="0" sz="2100">
                <a:latin typeface="Arial"/>
                <a:cs typeface="Arial"/>
              </a:rPr>
              <a:t>rt</a:t>
            </a:r>
            <a:r>
              <a:rPr dirty="0" sz="2100" spc="10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to</a:t>
            </a:r>
            <a:r>
              <a:rPr dirty="0" sz="2100" spc="-10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v</a:t>
            </a:r>
            <a:r>
              <a:rPr dirty="0" sz="2100" spc="-15">
                <a:latin typeface="Arial"/>
                <a:cs typeface="Arial"/>
              </a:rPr>
              <a:t>e</a:t>
            </a:r>
            <a:r>
              <a:rPr dirty="0" sz="2100">
                <a:latin typeface="Arial"/>
                <a:cs typeface="Arial"/>
              </a:rPr>
              <a:t>rify</a:t>
            </a:r>
            <a:r>
              <a:rPr dirty="0" sz="2100">
                <a:latin typeface="Arial"/>
                <a:cs typeface="Arial"/>
              </a:rPr>
              <a:t> sui</a:t>
            </a:r>
            <a:r>
              <a:rPr dirty="0" sz="2100" spc="5">
                <a:latin typeface="Arial"/>
                <a:cs typeface="Arial"/>
              </a:rPr>
              <a:t>t</a:t>
            </a:r>
            <a:r>
              <a:rPr dirty="0" sz="2100">
                <a:latin typeface="Arial"/>
                <a:cs typeface="Arial"/>
              </a:rPr>
              <a:t>a</a:t>
            </a:r>
            <a:r>
              <a:rPr dirty="0" sz="2100" spc="-10">
                <a:latin typeface="Arial"/>
                <a:cs typeface="Arial"/>
              </a:rPr>
              <a:t>b</a:t>
            </a:r>
            <a:r>
              <a:rPr dirty="0" sz="2100">
                <a:latin typeface="Arial"/>
                <a:cs typeface="Arial"/>
              </a:rPr>
              <a:t>le op</a:t>
            </a:r>
            <a:r>
              <a:rPr dirty="0" sz="2100" spc="-10">
                <a:latin typeface="Arial"/>
                <a:cs typeface="Arial"/>
              </a:rPr>
              <a:t>e</a:t>
            </a:r>
            <a:r>
              <a:rPr dirty="0" sz="2100">
                <a:latin typeface="Arial"/>
                <a:cs typeface="Arial"/>
              </a:rPr>
              <a:t>r</a:t>
            </a:r>
            <a:r>
              <a:rPr dirty="0" sz="2100" spc="-10">
                <a:latin typeface="Arial"/>
                <a:cs typeface="Arial"/>
              </a:rPr>
              <a:t>a</a:t>
            </a:r>
            <a:r>
              <a:rPr dirty="0" sz="2100">
                <a:latin typeface="Arial"/>
                <a:cs typeface="Arial"/>
              </a:rPr>
              <a:t>tion</a:t>
            </a:r>
            <a:r>
              <a:rPr dirty="0" sz="2100" spc="10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of location acquisition</a:t>
            </a:r>
            <a:r>
              <a:rPr dirty="0" sz="2100" spc="-10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a</a:t>
            </a:r>
            <a:r>
              <a:rPr dirty="0" sz="2100" spc="-10">
                <a:latin typeface="Arial"/>
                <a:cs typeface="Arial"/>
              </a:rPr>
              <a:t>n</a:t>
            </a:r>
            <a:r>
              <a:rPr dirty="0" sz="2100">
                <a:latin typeface="Arial"/>
                <a:cs typeface="Arial"/>
              </a:rPr>
              <a:t>d</a:t>
            </a:r>
            <a:r>
              <a:rPr dirty="0" sz="2100" spc="10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con</a:t>
            </a:r>
            <a:r>
              <a:rPr dirty="0" sz="2100" spc="-10">
                <a:latin typeface="Arial"/>
                <a:cs typeface="Arial"/>
              </a:rPr>
              <a:t>v</a:t>
            </a:r>
            <a:r>
              <a:rPr dirty="0" sz="2100">
                <a:latin typeface="Arial"/>
                <a:cs typeface="Arial"/>
              </a:rPr>
              <a:t>e</a:t>
            </a:r>
            <a:r>
              <a:rPr dirty="0" sz="2100" spc="-15">
                <a:latin typeface="Arial"/>
                <a:cs typeface="Arial"/>
              </a:rPr>
              <a:t>y</a:t>
            </a:r>
            <a:r>
              <a:rPr dirty="0" sz="2100">
                <a:latin typeface="Arial"/>
                <a:cs typeface="Arial"/>
              </a:rPr>
              <a:t>a</a:t>
            </a:r>
            <a:r>
              <a:rPr dirty="0" sz="2100" spc="-10">
                <a:latin typeface="Arial"/>
                <a:cs typeface="Arial"/>
              </a:rPr>
              <a:t>n</a:t>
            </a:r>
            <a:r>
              <a:rPr dirty="0" sz="2100">
                <a:latin typeface="Arial"/>
                <a:cs typeface="Arial"/>
              </a:rPr>
              <a:t>ce</a:t>
            </a:r>
            <a:r>
              <a:rPr dirty="0" sz="2100" spc="15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(</a:t>
            </a:r>
            <a:r>
              <a:rPr dirty="0" sz="2100" spc="-10">
                <a:latin typeface="Arial"/>
                <a:cs typeface="Arial"/>
              </a:rPr>
              <a:t>e</a:t>
            </a:r>
            <a:r>
              <a:rPr dirty="0" sz="2100">
                <a:latin typeface="Arial"/>
                <a:cs typeface="Arial"/>
              </a:rPr>
              <a:t>.g.,</a:t>
            </a:r>
            <a:r>
              <a:rPr dirty="0" sz="2100">
                <a:latin typeface="Arial"/>
                <a:cs typeface="Arial"/>
              </a:rPr>
              <a:t> to </a:t>
            </a:r>
            <a:r>
              <a:rPr dirty="0" sz="2100" spc="5">
                <a:latin typeface="Arial"/>
                <a:cs typeface="Arial"/>
              </a:rPr>
              <a:t>s</a:t>
            </a:r>
            <a:r>
              <a:rPr dirty="0" sz="2100">
                <a:latin typeface="Arial"/>
                <a:cs typeface="Arial"/>
              </a:rPr>
              <a:t>u</a:t>
            </a:r>
            <a:r>
              <a:rPr dirty="0" sz="2100" spc="-10">
                <a:latin typeface="Arial"/>
                <a:cs typeface="Arial"/>
              </a:rPr>
              <a:t>p</a:t>
            </a:r>
            <a:r>
              <a:rPr dirty="0" sz="2100">
                <a:latin typeface="Arial"/>
                <a:cs typeface="Arial"/>
              </a:rPr>
              <a:t>p</a:t>
            </a:r>
            <a:r>
              <a:rPr dirty="0" sz="2100" spc="-10">
                <a:latin typeface="Arial"/>
                <a:cs typeface="Arial"/>
              </a:rPr>
              <a:t>o</a:t>
            </a:r>
            <a:r>
              <a:rPr dirty="0" sz="2100">
                <a:latin typeface="Arial"/>
                <a:cs typeface="Arial"/>
              </a:rPr>
              <a:t>rt </a:t>
            </a:r>
            <a:r>
              <a:rPr dirty="0" sz="2100" spc="5">
                <a:latin typeface="Arial"/>
                <a:cs typeface="Arial"/>
              </a:rPr>
              <a:t>P</a:t>
            </a:r>
            <a:r>
              <a:rPr dirty="0" sz="2100">
                <a:latin typeface="Arial"/>
                <a:cs typeface="Arial"/>
              </a:rPr>
              <a:t>SAP</a:t>
            </a:r>
            <a:r>
              <a:rPr dirty="0" sz="2100" spc="-55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eme</a:t>
            </a:r>
            <a:r>
              <a:rPr dirty="0" sz="2100" spc="-10">
                <a:latin typeface="Arial"/>
                <a:cs typeface="Arial"/>
              </a:rPr>
              <a:t>r</a:t>
            </a:r>
            <a:r>
              <a:rPr dirty="0" sz="2100">
                <a:latin typeface="Arial"/>
                <a:cs typeface="Arial"/>
              </a:rPr>
              <a:t>g</a:t>
            </a:r>
            <a:r>
              <a:rPr dirty="0" sz="2100" spc="-10">
                <a:latin typeface="Arial"/>
                <a:cs typeface="Arial"/>
              </a:rPr>
              <a:t>e</a:t>
            </a:r>
            <a:r>
              <a:rPr dirty="0" sz="2100">
                <a:latin typeface="Arial"/>
                <a:cs typeface="Arial"/>
              </a:rPr>
              <a:t>ncy</a:t>
            </a:r>
            <a:r>
              <a:rPr dirty="0" sz="2100" spc="20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location</a:t>
            </a:r>
            <a:r>
              <a:rPr dirty="0" sz="2100" spc="-15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u</a:t>
            </a:r>
            <a:r>
              <a:rPr dirty="0" sz="2100" spc="-10">
                <a:latin typeface="Arial"/>
                <a:cs typeface="Arial"/>
              </a:rPr>
              <a:t>p</a:t>
            </a:r>
            <a:r>
              <a:rPr dirty="0" sz="2100">
                <a:latin typeface="Arial"/>
                <a:cs typeface="Arial"/>
              </a:rPr>
              <a:t>d</a:t>
            </a:r>
            <a:r>
              <a:rPr dirty="0" sz="2100" spc="-10">
                <a:latin typeface="Arial"/>
                <a:cs typeface="Arial"/>
              </a:rPr>
              <a:t>a</a:t>
            </a:r>
            <a:r>
              <a:rPr dirty="0" sz="2100">
                <a:latin typeface="Arial"/>
                <a:cs typeface="Arial"/>
              </a:rPr>
              <a:t>te</a:t>
            </a:r>
            <a:r>
              <a:rPr dirty="0" sz="2100" spc="10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r</a:t>
            </a:r>
            <a:r>
              <a:rPr dirty="0" sz="2100" spc="-10">
                <a:latin typeface="Arial"/>
                <a:cs typeface="Arial"/>
              </a:rPr>
              <a:t>e</a:t>
            </a:r>
            <a:r>
              <a:rPr dirty="0" sz="2100">
                <a:latin typeface="Arial"/>
                <a:cs typeface="Arial"/>
              </a:rPr>
              <a:t>q</a:t>
            </a:r>
            <a:r>
              <a:rPr dirty="0" sz="2100" spc="-10">
                <a:latin typeface="Arial"/>
                <a:cs typeface="Arial"/>
              </a:rPr>
              <a:t>u</a:t>
            </a:r>
            <a:r>
              <a:rPr dirty="0" sz="2100">
                <a:latin typeface="Arial"/>
                <a:cs typeface="Arial"/>
              </a:rPr>
              <a:t>ests</a:t>
            </a:r>
            <a:r>
              <a:rPr dirty="0" sz="2100" spc="5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thr</a:t>
            </a:r>
            <a:r>
              <a:rPr dirty="0" sz="2100" spc="-10">
                <a:latin typeface="Arial"/>
                <a:cs typeface="Arial"/>
              </a:rPr>
              <a:t>o</a:t>
            </a:r>
            <a:r>
              <a:rPr dirty="0" sz="2100">
                <a:latin typeface="Arial"/>
                <a:cs typeface="Arial"/>
              </a:rPr>
              <a:t>u</a:t>
            </a:r>
            <a:r>
              <a:rPr dirty="0" sz="2100" spc="-10">
                <a:latin typeface="Arial"/>
                <a:cs typeface="Arial"/>
              </a:rPr>
              <a:t>g</a:t>
            </a:r>
            <a:r>
              <a:rPr dirty="0" sz="2100">
                <a:latin typeface="Arial"/>
                <a:cs typeface="Arial"/>
              </a:rPr>
              <a:t>h</a:t>
            </a:r>
            <a:r>
              <a:rPr dirty="0" sz="2100">
                <a:latin typeface="Arial"/>
                <a:cs typeface="Arial"/>
              </a:rPr>
              <a:t> the OTT</a:t>
            </a:r>
            <a:r>
              <a:rPr dirty="0" sz="2100" spc="-45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a</a:t>
            </a:r>
            <a:r>
              <a:rPr dirty="0" sz="2100" spc="-10">
                <a:latin typeface="Arial"/>
                <a:cs typeface="Arial"/>
              </a:rPr>
              <a:t>p</a:t>
            </a:r>
            <a:r>
              <a:rPr dirty="0" sz="2100">
                <a:latin typeface="Arial"/>
                <a:cs typeface="Arial"/>
              </a:rPr>
              <a:t>plication</a:t>
            </a:r>
            <a:r>
              <a:rPr dirty="0" sz="2100" spc="5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p</a:t>
            </a:r>
            <a:r>
              <a:rPr dirty="0" sz="2100" spc="-10">
                <a:latin typeface="Arial"/>
                <a:cs typeface="Arial"/>
              </a:rPr>
              <a:t>r</a:t>
            </a:r>
            <a:r>
              <a:rPr dirty="0" sz="2100">
                <a:latin typeface="Arial"/>
                <a:cs typeface="Arial"/>
              </a:rPr>
              <a:t>o</a:t>
            </a:r>
            <a:r>
              <a:rPr dirty="0" sz="2100" spc="-15">
                <a:latin typeface="Arial"/>
                <a:cs typeface="Arial"/>
              </a:rPr>
              <a:t>v</a:t>
            </a:r>
            <a:r>
              <a:rPr dirty="0" sz="2100">
                <a:latin typeface="Arial"/>
                <a:cs typeface="Arial"/>
              </a:rPr>
              <a:t>ider</a:t>
            </a:r>
            <a:r>
              <a:rPr dirty="0" sz="2100" spc="15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a</a:t>
            </a:r>
            <a:r>
              <a:rPr dirty="0" sz="2100" spc="-10">
                <a:latin typeface="Arial"/>
                <a:cs typeface="Arial"/>
              </a:rPr>
              <a:t>n</a:t>
            </a:r>
            <a:r>
              <a:rPr dirty="0" sz="2100">
                <a:latin typeface="Arial"/>
                <a:cs typeface="Arial"/>
              </a:rPr>
              <a:t>d as</a:t>
            </a:r>
            <a:r>
              <a:rPr dirty="0" sz="2100" spc="5">
                <a:latin typeface="Arial"/>
                <a:cs typeface="Arial"/>
              </a:rPr>
              <a:t>s</a:t>
            </a:r>
            <a:r>
              <a:rPr dirty="0" sz="2100">
                <a:latin typeface="Arial"/>
                <a:cs typeface="Arial"/>
              </a:rPr>
              <a:t>i</a:t>
            </a:r>
            <a:r>
              <a:rPr dirty="0" sz="2100" spc="5">
                <a:latin typeface="Arial"/>
                <a:cs typeface="Arial"/>
              </a:rPr>
              <a:t>s</a:t>
            </a:r>
            <a:r>
              <a:rPr dirty="0" sz="2100">
                <a:latin typeface="Arial"/>
                <a:cs typeface="Arial"/>
              </a:rPr>
              <a:t>t</a:t>
            </a:r>
            <a:r>
              <a:rPr dirty="0" sz="2100" spc="-15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r</a:t>
            </a:r>
            <a:r>
              <a:rPr dirty="0" sz="2100" spc="-10">
                <a:latin typeface="Arial"/>
                <a:cs typeface="Arial"/>
              </a:rPr>
              <a:t>o</a:t>
            </a:r>
            <a:r>
              <a:rPr dirty="0" sz="2100">
                <a:latin typeface="Arial"/>
                <a:cs typeface="Arial"/>
              </a:rPr>
              <a:t>uting</a:t>
            </a:r>
            <a:r>
              <a:rPr dirty="0" sz="2100" spc="5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to </a:t>
            </a:r>
            <a:r>
              <a:rPr dirty="0" sz="2100" spc="5">
                <a:latin typeface="Arial"/>
                <a:cs typeface="Arial"/>
              </a:rPr>
              <a:t>t</a:t>
            </a:r>
            <a:r>
              <a:rPr dirty="0" sz="2100">
                <a:latin typeface="Arial"/>
                <a:cs typeface="Arial"/>
              </a:rPr>
              <a:t>he</a:t>
            </a:r>
            <a:r>
              <a:rPr dirty="0" sz="2100" spc="-15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PSAP).</a:t>
            </a:r>
            <a:endParaRPr sz="21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-10"/>
              <a:t>NP</a:t>
            </a:r>
            <a:r>
              <a:rPr dirty="0" spc="-20"/>
              <a:t>S</a:t>
            </a:r>
            <a:r>
              <a:rPr dirty="0" spc="-35"/>
              <a:t>T</a:t>
            </a:r>
            <a:r>
              <a:rPr dirty="0" spc="-10"/>
              <a:t>C</a:t>
            </a:r>
            <a:r>
              <a:rPr dirty="0" spc="10"/>
              <a:t> </a:t>
            </a:r>
            <a:r>
              <a:rPr dirty="0" spc="-10"/>
              <a:t>Me</a:t>
            </a:r>
            <a:r>
              <a:rPr dirty="0" spc="-20"/>
              <a:t>e</a:t>
            </a:r>
            <a:r>
              <a:rPr dirty="0" spc="-5"/>
              <a:t>ti</a:t>
            </a:r>
            <a:r>
              <a:rPr dirty="0" spc="-5"/>
              <a:t>n</a:t>
            </a:r>
            <a:r>
              <a:rPr dirty="0" spc="-10"/>
              <a:t>g</a:t>
            </a:r>
            <a:r>
              <a:rPr dirty="0" spc="-10"/>
              <a:t> No</a:t>
            </a:r>
            <a:r>
              <a:rPr dirty="0" spc="-25"/>
              <a:t>v</a:t>
            </a:r>
            <a:r>
              <a:rPr dirty="0" spc="-10"/>
              <a:t>ember</a:t>
            </a:r>
            <a:r>
              <a:rPr dirty="0" spc="15"/>
              <a:t> </a:t>
            </a:r>
            <a:r>
              <a:rPr dirty="0" spc="-10"/>
              <a:t>1</a:t>
            </a:r>
            <a:r>
              <a:rPr dirty="0" spc="-5"/>
              <a:t>3</a:t>
            </a:r>
            <a:r>
              <a:rPr dirty="0" spc="-5"/>
              <a:t>-1</a:t>
            </a:r>
            <a:r>
              <a:rPr dirty="0" spc="-5"/>
              <a:t>4</a:t>
            </a:r>
            <a:r>
              <a:rPr dirty="0" spc="-5"/>
              <a:t>,</a:t>
            </a:r>
            <a:r>
              <a:rPr dirty="0" spc="15"/>
              <a:t> </a:t>
            </a:r>
            <a:r>
              <a:rPr dirty="0" spc="-10"/>
              <a:t>2</a:t>
            </a:r>
            <a:r>
              <a:rPr dirty="0" spc="-5"/>
              <a:t>0</a:t>
            </a:r>
            <a:r>
              <a:rPr dirty="0" spc="-10"/>
              <a:t>14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10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6140484"/>
            <a:ext cx="9144000" cy="717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78939" marR="5597525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ATIS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Board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f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Direct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r</a:t>
            </a:r>
            <a:r>
              <a:rPr dirty="0" sz="1100" spc="-15">
                <a:latin typeface="Calibri"/>
                <a:cs typeface="Calibri"/>
              </a:rPr>
              <a:t>s</a:t>
            </a:r>
            <a:r>
              <a:rPr dirty="0" sz="1100">
                <a:latin typeface="Calibri"/>
                <a:cs typeface="Calibri"/>
              </a:rPr>
              <a:t>’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Meeti</a:t>
            </a:r>
            <a:r>
              <a:rPr dirty="0" sz="1100" spc="-5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g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Oc</a:t>
            </a:r>
            <a:r>
              <a:rPr dirty="0" sz="1100">
                <a:latin typeface="Calibri"/>
                <a:cs typeface="Calibri"/>
              </a:rPr>
              <a:t>t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5">
                <a:latin typeface="Calibri"/>
                <a:cs typeface="Calibri"/>
              </a:rPr>
              <a:t>b</a:t>
            </a:r>
            <a:r>
              <a:rPr dirty="0" sz="1100">
                <a:latin typeface="Calibri"/>
                <a:cs typeface="Calibri"/>
              </a:rPr>
              <a:t>er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20,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2011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140484"/>
            <a:ext cx="9144000" cy="7175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4535" y="6272042"/>
            <a:ext cx="1273937" cy="4848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985884" y="6150071"/>
            <a:ext cx="158115" cy="708025"/>
          </a:xfrm>
          <a:custGeom>
            <a:avLst/>
            <a:gdLst/>
            <a:ahLst/>
            <a:cxnLst/>
            <a:rect l="l" t="t" r="r" b="b"/>
            <a:pathLst>
              <a:path w="158115" h="708025">
                <a:moveTo>
                  <a:pt x="158114" y="0"/>
                </a:moveTo>
                <a:lnTo>
                  <a:pt x="0" y="0"/>
                </a:lnTo>
                <a:lnTo>
                  <a:pt x="0" y="707925"/>
                </a:lnTo>
                <a:lnTo>
                  <a:pt x="158114" y="707925"/>
                </a:lnTo>
                <a:lnTo>
                  <a:pt x="158114" y="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6136424"/>
            <a:ext cx="9144000" cy="1905"/>
          </a:xfrm>
          <a:custGeom>
            <a:avLst/>
            <a:gdLst/>
            <a:ahLst/>
            <a:cxnLst/>
            <a:rect l="l" t="t" r="r" b="b"/>
            <a:pathLst>
              <a:path w="9144000" h="1904">
                <a:moveTo>
                  <a:pt x="9144000" y="1587"/>
                </a:moveTo>
                <a:lnTo>
                  <a:pt x="0" y="0"/>
                </a:lnTo>
              </a:path>
            </a:pathLst>
          </a:custGeom>
          <a:ln w="6350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Next</a:t>
            </a:r>
            <a:r>
              <a:rPr dirty="0" spc="-25"/>
              <a:t> </a:t>
            </a:r>
            <a:r>
              <a:rPr dirty="0"/>
              <a:t>Gener</a:t>
            </a:r>
            <a:r>
              <a:rPr dirty="0" spc="-15"/>
              <a:t>a</a:t>
            </a:r>
            <a:r>
              <a:rPr dirty="0"/>
              <a:t>tion</a:t>
            </a:r>
          </a:p>
          <a:p>
            <a:pPr marL="12700">
              <a:lnSpc>
                <a:spcPct val="100000"/>
              </a:lnSpc>
            </a:pPr>
            <a:r>
              <a:rPr dirty="0"/>
              <a:t>Emerg</a:t>
            </a:r>
            <a:r>
              <a:rPr dirty="0" spc="-15"/>
              <a:t>e</a:t>
            </a:r>
            <a:r>
              <a:rPr dirty="0"/>
              <a:t>ncy</a:t>
            </a:r>
            <a:r>
              <a:rPr dirty="0" spc="-30"/>
              <a:t> </a:t>
            </a:r>
            <a:r>
              <a:rPr dirty="0"/>
              <a:t>Ser</a:t>
            </a:r>
            <a:r>
              <a:rPr dirty="0" spc="-10"/>
              <a:t>v</a:t>
            </a:r>
            <a:r>
              <a:rPr dirty="0"/>
              <a:t>ic</a:t>
            </a:r>
            <a:r>
              <a:rPr dirty="0" spc="-15"/>
              <a:t>e</a:t>
            </a:r>
            <a:r>
              <a:rPr dirty="0"/>
              <a:t>s (NG9</a:t>
            </a:r>
            <a:r>
              <a:rPr dirty="0" spc="-195"/>
              <a:t>1</a:t>
            </a:r>
            <a:r>
              <a:rPr dirty="0"/>
              <a:t>1)</a:t>
            </a:r>
          </a:p>
        </p:txBody>
      </p:sp>
      <p:sp>
        <p:nvSpPr>
          <p:cNvPr id="8" name="object 8"/>
          <p:cNvSpPr/>
          <p:nvPr/>
        </p:nvSpPr>
        <p:spPr>
          <a:xfrm>
            <a:off x="457200" y="1265174"/>
            <a:ext cx="8413750" cy="2302510"/>
          </a:xfrm>
          <a:custGeom>
            <a:avLst/>
            <a:gdLst/>
            <a:ahLst/>
            <a:cxnLst/>
            <a:rect l="l" t="t" r="r" b="b"/>
            <a:pathLst>
              <a:path w="8413750" h="2302510">
                <a:moveTo>
                  <a:pt x="8029956" y="0"/>
                </a:moveTo>
                <a:lnTo>
                  <a:pt x="383768" y="0"/>
                </a:lnTo>
                <a:lnTo>
                  <a:pt x="352293" y="1272"/>
                </a:lnTo>
                <a:lnTo>
                  <a:pt x="291544" y="11153"/>
                </a:lnTo>
                <a:lnTo>
                  <a:pt x="234388" y="30158"/>
                </a:lnTo>
                <a:lnTo>
                  <a:pt x="181615" y="57495"/>
                </a:lnTo>
                <a:lnTo>
                  <a:pt x="134015" y="92374"/>
                </a:lnTo>
                <a:lnTo>
                  <a:pt x="92379" y="134004"/>
                </a:lnTo>
                <a:lnTo>
                  <a:pt x="57497" y="181593"/>
                </a:lnTo>
                <a:lnTo>
                  <a:pt x="30158" y="234350"/>
                </a:lnTo>
                <a:lnTo>
                  <a:pt x="11153" y="291486"/>
                </a:lnTo>
                <a:lnTo>
                  <a:pt x="1272" y="352208"/>
                </a:lnTo>
                <a:lnTo>
                  <a:pt x="0" y="383666"/>
                </a:lnTo>
                <a:lnTo>
                  <a:pt x="0" y="1918715"/>
                </a:lnTo>
                <a:lnTo>
                  <a:pt x="5022" y="1980969"/>
                </a:lnTo>
                <a:lnTo>
                  <a:pt x="19564" y="2040024"/>
                </a:lnTo>
                <a:lnTo>
                  <a:pt x="42835" y="2095091"/>
                </a:lnTo>
                <a:lnTo>
                  <a:pt x="74044" y="2145379"/>
                </a:lnTo>
                <a:lnTo>
                  <a:pt x="112402" y="2190099"/>
                </a:lnTo>
                <a:lnTo>
                  <a:pt x="157119" y="2228459"/>
                </a:lnTo>
                <a:lnTo>
                  <a:pt x="207404" y="2259671"/>
                </a:lnTo>
                <a:lnTo>
                  <a:pt x="262467" y="2282943"/>
                </a:lnTo>
                <a:lnTo>
                  <a:pt x="321519" y="2297486"/>
                </a:lnTo>
                <a:lnTo>
                  <a:pt x="383768" y="2302510"/>
                </a:lnTo>
                <a:lnTo>
                  <a:pt x="8029956" y="2302510"/>
                </a:lnTo>
                <a:lnTo>
                  <a:pt x="8092174" y="2297486"/>
                </a:lnTo>
                <a:lnTo>
                  <a:pt x="8151202" y="2282943"/>
                </a:lnTo>
                <a:lnTo>
                  <a:pt x="8206247" y="2259671"/>
                </a:lnTo>
                <a:lnTo>
                  <a:pt x="8256519" y="2228459"/>
                </a:lnTo>
                <a:lnTo>
                  <a:pt x="8301228" y="2190099"/>
                </a:lnTo>
                <a:lnTo>
                  <a:pt x="8339580" y="2145379"/>
                </a:lnTo>
                <a:lnTo>
                  <a:pt x="8370787" y="2095091"/>
                </a:lnTo>
                <a:lnTo>
                  <a:pt x="8394057" y="2040024"/>
                </a:lnTo>
                <a:lnTo>
                  <a:pt x="8408599" y="1980969"/>
                </a:lnTo>
                <a:lnTo>
                  <a:pt x="8413623" y="1918715"/>
                </a:lnTo>
                <a:lnTo>
                  <a:pt x="8413623" y="383666"/>
                </a:lnTo>
                <a:lnTo>
                  <a:pt x="8408599" y="321448"/>
                </a:lnTo>
                <a:lnTo>
                  <a:pt x="8394057" y="262420"/>
                </a:lnTo>
                <a:lnTo>
                  <a:pt x="8370787" y="207375"/>
                </a:lnTo>
                <a:lnTo>
                  <a:pt x="8339580" y="157103"/>
                </a:lnTo>
                <a:lnTo>
                  <a:pt x="8301228" y="112394"/>
                </a:lnTo>
                <a:lnTo>
                  <a:pt x="8256519" y="74042"/>
                </a:lnTo>
                <a:lnTo>
                  <a:pt x="8206247" y="42835"/>
                </a:lnTo>
                <a:lnTo>
                  <a:pt x="8151202" y="19565"/>
                </a:lnTo>
                <a:lnTo>
                  <a:pt x="8092174" y="5023"/>
                </a:lnTo>
                <a:lnTo>
                  <a:pt x="8029956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3636771"/>
            <a:ext cx="8413750" cy="1751964"/>
          </a:xfrm>
          <a:custGeom>
            <a:avLst/>
            <a:gdLst/>
            <a:ahLst/>
            <a:cxnLst/>
            <a:rect l="l" t="t" r="r" b="b"/>
            <a:pathLst>
              <a:path w="8413750" h="1751964">
                <a:moveTo>
                  <a:pt x="8121650" y="0"/>
                </a:moveTo>
                <a:lnTo>
                  <a:pt x="291998" y="0"/>
                </a:lnTo>
                <a:lnTo>
                  <a:pt x="268050" y="968"/>
                </a:lnTo>
                <a:lnTo>
                  <a:pt x="221828" y="8491"/>
                </a:lnTo>
                <a:lnTo>
                  <a:pt x="178340" y="22959"/>
                </a:lnTo>
                <a:lnTo>
                  <a:pt x="138186" y="43771"/>
                </a:lnTo>
                <a:lnTo>
                  <a:pt x="101969" y="70324"/>
                </a:lnTo>
                <a:lnTo>
                  <a:pt x="70289" y="102017"/>
                </a:lnTo>
                <a:lnTo>
                  <a:pt x="43748" y="138248"/>
                </a:lnTo>
                <a:lnTo>
                  <a:pt x="22946" y="178415"/>
                </a:lnTo>
                <a:lnTo>
                  <a:pt x="8486" y="221915"/>
                </a:lnTo>
                <a:lnTo>
                  <a:pt x="967" y="268147"/>
                </a:lnTo>
                <a:lnTo>
                  <a:pt x="0" y="292100"/>
                </a:lnTo>
                <a:lnTo>
                  <a:pt x="0" y="1459991"/>
                </a:lnTo>
                <a:lnTo>
                  <a:pt x="3821" y="1507360"/>
                </a:lnTo>
                <a:lnTo>
                  <a:pt x="14886" y="1552292"/>
                </a:lnTo>
                <a:lnTo>
                  <a:pt x="32592" y="1594187"/>
                </a:lnTo>
                <a:lnTo>
                  <a:pt x="56339" y="1632443"/>
                </a:lnTo>
                <a:lnTo>
                  <a:pt x="85524" y="1666462"/>
                </a:lnTo>
                <a:lnTo>
                  <a:pt x="119548" y="1695642"/>
                </a:lnTo>
                <a:lnTo>
                  <a:pt x="157809" y="1719382"/>
                </a:lnTo>
                <a:lnTo>
                  <a:pt x="199704" y="1737083"/>
                </a:lnTo>
                <a:lnTo>
                  <a:pt x="244635" y="1748144"/>
                </a:lnTo>
                <a:lnTo>
                  <a:pt x="291998" y="1751964"/>
                </a:lnTo>
                <a:lnTo>
                  <a:pt x="8121650" y="1751964"/>
                </a:lnTo>
                <a:lnTo>
                  <a:pt x="8169018" y="1748144"/>
                </a:lnTo>
                <a:lnTo>
                  <a:pt x="8213950" y="1737083"/>
                </a:lnTo>
                <a:lnTo>
                  <a:pt x="8255845" y="1719382"/>
                </a:lnTo>
                <a:lnTo>
                  <a:pt x="8294101" y="1695642"/>
                </a:lnTo>
                <a:lnTo>
                  <a:pt x="8328120" y="1666462"/>
                </a:lnTo>
                <a:lnTo>
                  <a:pt x="8357300" y="1632443"/>
                </a:lnTo>
                <a:lnTo>
                  <a:pt x="8381040" y="1594187"/>
                </a:lnTo>
                <a:lnTo>
                  <a:pt x="8398741" y="1552292"/>
                </a:lnTo>
                <a:lnTo>
                  <a:pt x="8409802" y="1507360"/>
                </a:lnTo>
                <a:lnTo>
                  <a:pt x="8413623" y="1459991"/>
                </a:lnTo>
                <a:lnTo>
                  <a:pt x="8413623" y="292100"/>
                </a:lnTo>
                <a:lnTo>
                  <a:pt x="8409802" y="244727"/>
                </a:lnTo>
                <a:lnTo>
                  <a:pt x="8398741" y="199786"/>
                </a:lnTo>
                <a:lnTo>
                  <a:pt x="8381040" y="157877"/>
                </a:lnTo>
                <a:lnTo>
                  <a:pt x="8357300" y="119603"/>
                </a:lnTo>
                <a:lnTo>
                  <a:pt x="8328120" y="85566"/>
                </a:lnTo>
                <a:lnTo>
                  <a:pt x="8294101" y="56367"/>
                </a:lnTo>
                <a:lnTo>
                  <a:pt x="8255845" y="32609"/>
                </a:lnTo>
                <a:lnTo>
                  <a:pt x="8213950" y="14894"/>
                </a:lnTo>
                <a:lnTo>
                  <a:pt x="8169018" y="3823"/>
                </a:lnTo>
                <a:lnTo>
                  <a:pt x="812165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21588" y="1462189"/>
            <a:ext cx="8032750" cy="36880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9370" marR="5080">
              <a:lnSpc>
                <a:spcPct val="86200"/>
              </a:lnSpc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March,</a:t>
            </a:r>
            <a:r>
              <a:rPr dirty="0" sz="2400" spc="-1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9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TIS</a:t>
            </a:r>
            <a:r>
              <a:rPr dirty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FF"/>
                </a:solidFill>
                <a:latin typeface="Arial"/>
                <a:cs typeface="Arial"/>
              </a:rPr>
              <a:t>WT</a:t>
            </a:r>
            <a:r>
              <a:rPr dirty="0" sz="2400" spc="-10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400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ted</a:t>
            </a:r>
            <a:r>
              <a:rPr dirty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stan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ard that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efi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 the North</a:t>
            </a:r>
            <a:r>
              <a:rPr dirty="0" sz="2400" spc="-1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American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emergency call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hand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24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procedures in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 an I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S-bas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d orig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nati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network (i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cl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24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steps 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aken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 the ori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ating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dev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ce)</a:t>
            </a:r>
            <a:r>
              <a:rPr dirty="0" sz="24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outi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g of such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ls to a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 terminati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g E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Inet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 l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cy</a:t>
            </a:r>
            <a:r>
              <a:rPr dirty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ctive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uter </a:t>
            </a:r>
            <a:r>
              <a:rPr dirty="0" sz="2400" spc="15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dirty="0" sz="2400" spc="-190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A</a:t>
            </a:r>
            <a:r>
              <a:rPr dirty="0" sz="2400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TI</a:t>
            </a:r>
            <a:r>
              <a:rPr dirty="0" sz="2400" spc="-10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S</a:t>
            </a:r>
            <a:r>
              <a:rPr dirty="0" sz="2400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-</a:t>
            </a:r>
            <a:r>
              <a:rPr dirty="0" sz="240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2400" spc="-5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070001</a:t>
            </a:r>
            <a:r>
              <a:rPr dirty="0" sz="2400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5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).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3550">
              <a:latin typeface="Times New Roman"/>
              <a:cs typeface="Times New Roman"/>
            </a:endParaRPr>
          </a:p>
          <a:p>
            <a:pPr marL="12700" marR="372745">
              <a:lnSpc>
                <a:spcPct val="86100"/>
              </a:lnSpc>
            </a:pPr>
            <a:r>
              <a:rPr dirty="0" sz="2400" spc="-5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ork i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iti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ted</a:t>
            </a:r>
            <a:r>
              <a:rPr dirty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pa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24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up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400" spc="-1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8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dirty="0" sz="2400" spc="1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070001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dirty="0" sz="24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 support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Multimed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Emergency Servic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) for a full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 multimed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peri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nce</a:t>
            </a:r>
            <a:r>
              <a:rPr dirty="0" sz="24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enc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mpassing simu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taneous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t,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 vo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ce, picture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d vi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-10"/>
              <a:t>NP</a:t>
            </a:r>
            <a:r>
              <a:rPr dirty="0" spc="-20"/>
              <a:t>S</a:t>
            </a:r>
            <a:r>
              <a:rPr dirty="0" spc="-35"/>
              <a:t>T</a:t>
            </a:r>
            <a:r>
              <a:rPr dirty="0" spc="-10"/>
              <a:t>C</a:t>
            </a:r>
            <a:r>
              <a:rPr dirty="0" spc="10"/>
              <a:t> </a:t>
            </a:r>
            <a:r>
              <a:rPr dirty="0" spc="-10"/>
              <a:t>Me</a:t>
            </a:r>
            <a:r>
              <a:rPr dirty="0" spc="-20"/>
              <a:t>e</a:t>
            </a:r>
            <a:r>
              <a:rPr dirty="0" spc="-5"/>
              <a:t>ti</a:t>
            </a:r>
            <a:r>
              <a:rPr dirty="0" spc="-5"/>
              <a:t>n</a:t>
            </a:r>
            <a:r>
              <a:rPr dirty="0" spc="-10"/>
              <a:t>g</a:t>
            </a:r>
            <a:r>
              <a:rPr dirty="0" spc="-10"/>
              <a:t> No</a:t>
            </a:r>
            <a:r>
              <a:rPr dirty="0" spc="-25"/>
              <a:t>v</a:t>
            </a:r>
            <a:r>
              <a:rPr dirty="0" spc="-10"/>
              <a:t>ember</a:t>
            </a:r>
            <a:r>
              <a:rPr dirty="0" spc="15"/>
              <a:t> </a:t>
            </a:r>
            <a:r>
              <a:rPr dirty="0" spc="-10"/>
              <a:t>1</a:t>
            </a:r>
            <a:r>
              <a:rPr dirty="0" spc="-5"/>
              <a:t>3</a:t>
            </a:r>
            <a:r>
              <a:rPr dirty="0" spc="-5"/>
              <a:t>-1</a:t>
            </a:r>
            <a:r>
              <a:rPr dirty="0" spc="-5"/>
              <a:t>4</a:t>
            </a:r>
            <a:r>
              <a:rPr dirty="0" spc="-5"/>
              <a:t>,</a:t>
            </a:r>
            <a:r>
              <a:rPr dirty="0" spc="15"/>
              <a:t> </a:t>
            </a:r>
            <a:r>
              <a:rPr dirty="0" spc="-10"/>
              <a:t>2</a:t>
            </a:r>
            <a:r>
              <a:rPr dirty="0" spc="-5"/>
              <a:t>0</a:t>
            </a:r>
            <a:r>
              <a:rPr dirty="0" spc="-10"/>
              <a:t>14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10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6140484"/>
            <a:ext cx="9144000" cy="717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78939" marR="5597525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ATIS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Board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f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Direct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r</a:t>
            </a:r>
            <a:r>
              <a:rPr dirty="0" sz="1100" spc="-15">
                <a:latin typeface="Calibri"/>
                <a:cs typeface="Calibri"/>
              </a:rPr>
              <a:t>s</a:t>
            </a:r>
            <a:r>
              <a:rPr dirty="0" sz="1100">
                <a:latin typeface="Calibri"/>
                <a:cs typeface="Calibri"/>
              </a:rPr>
              <a:t>’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Meeti</a:t>
            </a:r>
            <a:r>
              <a:rPr dirty="0" sz="1100" spc="-5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g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Oc</a:t>
            </a:r>
            <a:r>
              <a:rPr dirty="0" sz="1100">
                <a:latin typeface="Calibri"/>
                <a:cs typeface="Calibri"/>
              </a:rPr>
              <a:t>t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5">
                <a:latin typeface="Calibri"/>
                <a:cs typeface="Calibri"/>
              </a:rPr>
              <a:t>b</a:t>
            </a:r>
            <a:r>
              <a:rPr dirty="0" sz="1100">
                <a:latin typeface="Calibri"/>
                <a:cs typeface="Calibri"/>
              </a:rPr>
              <a:t>er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20,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2011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140484"/>
            <a:ext cx="9144000" cy="7175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4535" y="6272042"/>
            <a:ext cx="1273937" cy="4848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985884" y="6150071"/>
            <a:ext cx="158115" cy="708025"/>
          </a:xfrm>
          <a:custGeom>
            <a:avLst/>
            <a:gdLst/>
            <a:ahLst/>
            <a:cxnLst/>
            <a:rect l="l" t="t" r="r" b="b"/>
            <a:pathLst>
              <a:path w="158115" h="708025">
                <a:moveTo>
                  <a:pt x="158114" y="0"/>
                </a:moveTo>
                <a:lnTo>
                  <a:pt x="0" y="0"/>
                </a:lnTo>
                <a:lnTo>
                  <a:pt x="0" y="707925"/>
                </a:lnTo>
                <a:lnTo>
                  <a:pt x="158114" y="707925"/>
                </a:lnTo>
                <a:lnTo>
                  <a:pt x="158114" y="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6136424"/>
            <a:ext cx="9144000" cy="1905"/>
          </a:xfrm>
          <a:custGeom>
            <a:avLst/>
            <a:gdLst/>
            <a:ahLst/>
            <a:cxnLst/>
            <a:rect l="l" t="t" r="r" b="b"/>
            <a:pathLst>
              <a:path w="9144000" h="1904">
                <a:moveTo>
                  <a:pt x="9144000" y="1587"/>
                </a:moveTo>
                <a:lnTo>
                  <a:pt x="0" y="0"/>
                </a:lnTo>
              </a:path>
            </a:pathLst>
          </a:custGeom>
          <a:ln w="6350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Next</a:t>
            </a:r>
            <a:r>
              <a:rPr dirty="0" spc="-25"/>
              <a:t> </a:t>
            </a:r>
            <a:r>
              <a:rPr dirty="0"/>
              <a:t>Gener</a:t>
            </a:r>
            <a:r>
              <a:rPr dirty="0" spc="-15"/>
              <a:t>a</a:t>
            </a:r>
            <a:r>
              <a:rPr dirty="0"/>
              <a:t>tion</a:t>
            </a:r>
          </a:p>
          <a:p>
            <a:pPr marL="12700">
              <a:lnSpc>
                <a:spcPct val="100000"/>
              </a:lnSpc>
            </a:pPr>
            <a:r>
              <a:rPr dirty="0"/>
              <a:t>Emerg</a:t>
            </a:r>
            <a:r>
              <a:rPr dirty="0" spc="-15"/>
              <a:t>e</a:t>
            </a:r>
            <a:r>
              <a:rPr dirty="0"/>
              <a:t>ncy</a:t>
            </a:r>
            <a:r>
              <a:rPr dirty="0" spc="-30"/>
              <a:t> </a:t>
            </a:r>
            <a:r>
              <a:rPr dirty="0"/>
              <a:t>Ser</a:t>
            </a:r>
            <a:r>
              <a:rPr dirty="0" spc="-10"/>
              <a:t>v</a:t>
            </a:r>
            <a:r>
              <a:rPr dirty="0"/>
              <a:t>ic</a:t>
            </a:r>
            <a:r>
              <a:rPr dirty="0" spc="-15"/>
              <a:t>e</a:t>
            </a:r>
            <a:r>
              <a:rPr dirty="0"/>
              <a:t>s (NG9</a:t>
            </a:r>
            <a:r>
              <a:rPr dirty="0" spc="-195"/>
              <a:t>1</a:t>
            </a:r>
            <a:r>
              <a:rPr dirty="0"/>
              <a:t>1)</a:t>
            </a:r>
          </a:p>
        </p:txBody>
      </p:sp>
      <p:sp>
        <p:nvSpPr>
          <p:cNvPr id="8" name="object 8"/>
          <p:cNvSpPr/>
          <p:nvPr/>
        </p:nvSpPr>
        <p:spPr>
          <a:xfrm>
            <a:off x="457200" y="1276858"/>
            <a:ext cx="8413750" cy="1497965"/>
          </a:xfrm>
          <a:custGeom>
            <a:avLst/>
            <a:gdLst/>
            <a:ahLst/>
            <a:cxnLst/>
            <a:rect l="l" t="t" r="r" b="b"/>
            <a:pathLst>
              <a:path w="8413750" h="1497964">
                <a:moveTo>
                  <a:pt x="8164068" y="0"/>
                </a:moveTo>
                <a:lnTo>
                  <a:pt x="249643" y="0"/>
                </a:lnTo>
                <a:lnTo>
                  <a:pt x="229169" y="827"/>
                </a:lnTo>
                <a:lnTo>
                  <a:pt x="189652" y="7254"/>
                </a:lnTo>
                <a:lnTo>
                  <a:pt x="152472" y="19617"/>
                </a:lnTo>
                <a:lnTo>
                  <a:pt x="118143" y="37401"/>
                </a:lnTo>
                <a:lnTo>
                  <a:pt x="87179" y="60094"/>
                </a:lnTo>
                <a:lnTo>
                  <a:pt x="60094" y="87180"/>
                </a:lnTo>
                <a:lnTo>
                  <a:pt x="37403" y="118148"/>
                </a:lnTo>
                <a:lnTo>
                  <a:pt x="19618" y="152483"/>
                </a:lnTo>
                <a:lnTo>
                  <a:pt x="7255" y="189671"/>
                </a:lnTo>
                <a:lnTo>
                  <a:pt x="827" y="229200"/>
                </a:lnTo>
                <a:lnTo>
                  <a:pt x="0" y="249681"/>
                </a:lnTo>
                <a:lnTo>
                  <a:pt x="0" y="1248282"/>
                </a:lnTo>
                <a:lnTo>
                  <a:pt x="3267" y="1288754"/>
                </a:lnTo>
                <a:lnTo>
                  <a:pt x="12727" y="1327149"/>
                </a:lnTo>
                <a:lnTo>
                  <a:pt x="27865" y="1362954"/>
                </a:lnTo>
                <a:lnTo>
                  <a:pt x="48167" y="1395653"/>
                </a:lnTo>
                <a:lnTo>
                  <a:pt x="73120" y="1424733"/>
                </a:lnTo>
                <a:lnTo>
                  <a:pt x="102208" y="1449679"/>
                </a:lnTo>
                <a:lnTo>
                  <a:pt x="134919" y="1469977"/>
                </a:lnTo>
                <a:lnTo>
                  <a:pt x="170738" y="1485112"/>
                </a:lnTo>
                <a:lnTo>
                  <a:pt x="209151" y="1494570"/>
                </a:lnTo>
                <a:lnTo>
                  <a:pt x="249643" y="1497838"/>
                </a:lnTo>
                <a:lnTo>
                  <a:pt x="8164068" y="1497838"/>
                </a:lnTo>
                <a:lnTo>
                  <a:pt x="8204539" y="1494570"/>
                </a:lnTo>
                <a:lnTo>
                  <a:pt x="8242935" y="1485112"/>
                </a:lnTo>
                <a:lnTo>
                  <a:pt x="8278739" y="1469977"/>
                </a:lnTo>
                <a:lnTo>
                  <a:pt x="8311438" y="1449679"/>
                </a:lnTo>
                <a:lnTo>
                  <a:pt x="8340518" y="1424733"/>
                </a:lnTo>
                <a:lnTo>
                  <a:pt x="8365464" y="1395653"/>
                </a:lnTo>
                <a:lnTo>
                  <a:pt x="8385762" y="1362954"/>
                </a:lnTo>
                <a:lnTo>
                  <a:pt x="8400897" y="1327149"/>
                </a:lnTo>
                <a:lnTo>
                  <a:pt x="8410355" y="1288754"/>
                </a:lnTo>
                <a:lnTo>
                  <a:pt x="8413623" y="1248282"/>
                </a:lnTo>
                <a:lnTo>
                  <a:pt x="8413623" y="249681"/>
                </a:lnTo>
                <a:lnTo>
                  <a:pt x="8410355" y="209175"/>
                </a:lnTo>
                <a:lnTo>
                  <a:pt x="8400897" y="170753"/>
                </a:lnTo>
                <a:lnTo>
                  <a:pt x="8385762" y="134927"/>
                </a:lnTo>
                <a:lnTo>
                  <a:pt x="8365464" y="102211"/>
                </a:lnTo>
                <a:lnTo>
                  <a:pt x="8340518" y="73120"/>
                </a:lnTo>
                <a:lnTo>
                  <a:pt x="8311438" y="48166"/>
                </a:lnTo>
                <a:lnTo>
                  <a:pt x="8278739" y="27864"/>
                </a:lnTo>
                <a:lnTo>
                  <a:pt x="8242935" y="12726"/>
                </a:lnTo>
                <a:lnTo>
                  <a:pt x="8204539" y="3267"/>
                </a:lnTo>
                <a:lnTo>
                  <a:pt x="8164068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2858261"/>
            <a:ext cx="8413750" cy="1778635"/>
          </a:xfrm>
          <a:custGeom>
            <a:avLst/>
            <a:gdLst/>
            <a:ahLst/>
            <a:cxnLst/>
            <a:rect l="l" t="t" r="r" b="b"/>
            <a:pathLst>
              <a:path w="8413750" h="1778635">
                <a:moveTo>
                  <a:pt x="8117332" y="0"/>
                </a:moveTo>
                <a:lnTo>
                  <a:pt x="296392" y="0"/>
                </a:lnTo>
                <a:lnTo>
                  <a:pt x="272084" y="982"/>
                </a:lnTo>
                <a:lnTo>
                  <a:pt x="225166" y="8614"/>
                </a:lnTo>
                <a:lnTo>
                  <a:pt x="181024" y="23294"/>
                </a:lnTo>
                <a:lnTo>
                  <a:pt x="140266" y="44411"/>
                </a:lnTo>
                <a:lnTo>
                  <a:pt x="103504" y="71354"/>
                </a:lnTo>
                <a:lnTo>
                  <a:pt x="71347" y="103514"/>
                </a:lnTo>
                <a:lnTo>
                  <a:pt x="44407" y="140279"/>
                </a:lnTo>
                <a:lnTo>
                  <a:pt x="23292" y="181040"/>
                </a:lnTo>
                <a:lnTo>
                  <a:pt x="8614" y="225186"/>
                </a:lnTo>
                <a:lnTo>
                  <a:pt x="982" y="272107"/>
                </a:lnTo>
                <a:lnTo>
                  <a:pt x="0" y="296417"/>
                </a:lnTo>
                <a:lnTo>
                  <a:pt x="0" y="1481963"/>
                </a:lnTo>
                <a:lnTo>
                  <a:pt x="3879" y="1530008"/>
                </a:lnTo>
                <a:lnTo>
                  <a:pt x="15110" y="1575590"/>
                </a:lnTo>
                <a:lnTo>
                  <a:pt x="33083" y="1618098"/>
                </a:lnTo>
                <a:lnTo>
                  <a:pt x="57187" y="1656922"/>
                </a:lnTo>
                <a:lnTo>
                  <a:pt x="86812" y="1691449"/>
                </a:lnTo>
                <a:lnTo>
                  <a:pt x="121348" y="1721069"/>
                </a:lnTo>
                <a:lnTo>
                  <a:pt x="160184" y="1745171"/>
                </a:lnTo>
                <a:lnTo>
                  <a:pt x="202710" y="1763143"/>
                </a:lnTo>
                <a:lnTo>
                  <a:pt x="248316" y="1774374"/>
                </a:lnTo>
                <a:lnTo>
                  <a:pt x="296392" y="1778254"/>
                </a:lnTo>
                <a:lnTo>
                  <a:pt x="8117332" y="1778254"/>
                </a:lnTo>
                <a:lnTo>
                  <a:pt x="8165377" y="1774374"/>
                </a:lnTo>
                <a:lnTo>
                  <a:pt x="8210959" y="1763143"/>
                </a:lnTo>
                <a:lnTo>
                  <a:pt x="8253467" y="1745171"/>
                </a:lnTo>
                <a:lnTo>
                  <a:pt x="8292291" y="1721069"/>
                </a:lnTo>
                <a:lnTo>
                  <a:pt x="8326818" y="1691449"/>
                </a:lnTo>
                <a:lnTo>
                  <a:pt x="8356438" y="1656922"/>
                </a:lnTo>
                <a:lnTo>
                  <a:pt x="8380540" y="1618098"/>
                </a:lnTo>
                <a:lnTo>
                  <a:pt x="8398512" y="1575590"/>
                </a:lnTo>
                <a:lnTo>
                  <a:pt x="8409743" y="1530008"/>
                </a:lnTo>
                <a:lnTo>
                  <a:pt x="8413623" y="1481963"/>
                </a:lnTo>
                <a:lnTo>
                  <a:pt x="8413623" y="296417"/>
                </a:lnTo>
                <a:lnTo>
                  <a:pt x="8409743" y="248338"/>
                </a:lnTo>
                <a:lnTo>
                  <a:pt x="8398512" y="202728"/>
                </a:lnTo>
                <a:lnTo>
                  <a:pt x="8380540" y="160198"/>
                </a:lnTo>
                <a:lnTo>
                  <a:pt x="8356438" y="121359"/>
                </a:lnTo>
                <a:lnTo>
                  <a:pt x="8326818" y="86820"/>
                </a:lnTo>
                <a:lnTo>
                  <a:pt x="8292291" y="57192"/>
                </a:lnTo>
                <a:lnTo>
                  <a:pt x="8253467" y="33086"/>
                </a:lnTo>
                <a:lnTo>
                  <a:pt x="8210959" y="15111"/>
                </a:lnTo>
                <a:lnTo>
                  <a:pt x="8165377" y="3879"/>
                </a:lnTo>
                <a:lnTo>
                  <a:pt x="811733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16712" y="1504180"/>
            <a:ext cx="8077834" cy="4225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86300"/>
              </a:lnSpc>
            </a:pP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In 20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3,</a:t>
            </a:r>
            <a:r>
              <a:rPr dirty="0" sz="2600" spc="-1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-19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TIS</a:t>
            </a:r>
            <a:r>
              <a:rPr dirty="0" sz="26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FFFFFF"/>
                </a:solidFill>
                <a:latin typeface="Arial"/>
                <a:cs typeface="Arial"/>
              </a:rPr>
              <a:t>ESIF</a:t>
            </a:r>
            <a:r>
              <a:rPr dirty="0" sz="26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loped</a:t>
            </a:r>
            <a:r>
              <a:rPr dirty="0" sz="2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 sta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rd</a:t>
            </a:r>
            <a:r>
              <a:rPr dirty="0" sz="2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pro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iding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 initial</a:t>
            </a:r>
            <a:r>
              <a:rPr dirty="0" sz="26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vi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z="2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(Stage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1) of appl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ing</a:t>
            </a:r>
            <a:r>
              <a:rPr dirty="0" sz="2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mm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IMS to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 NG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dirty="0" sz="2600" spc="-19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tworks</a:t>
            </a:r>
            <a:r>
              <a:rPr dirty="0" sz="26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dirty="0" sz="2600" spc="-190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A</a:t>
            </a:r>
            <a:r>
              <a:rPr dirty="0" sz="2600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TI</a:t>
            </a:r>
            <a:r>
              <a:rPr dirty="0" sz="2600" spc="5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S</a:t>
            </a:r>
            <a:r>
              <a:rPr dirty="0" sz="2600" spc="-5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-</a:t>
            </a:r>
            <a:r>
              <a:rPr dirty="0" sz="2600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0</a:t>
            </a:r>
            <a:r>
              <a:rPr dirty="0" sz="2600" spc="5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5</a:t>
            </a:r>
            <a:r>
              <a:rPr dirty="0" sz="2600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0</a:t>
            </a:r>
            <a:r>
              <a:rPr dirty="0" sz="2600" spc="5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0</a:t>
            </a:r>
            <a:r>
              <a:rPr dirty="0" sz="2600" spc="-10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0</a:t>
            </a:r>
            <a:r>
              <a:rPr dirty="0" sz="2600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23</a:t>
            </a:r>
            <a:r>
              <a:rPr dirty="0" sz="2600" spc="-5">
                <a:solidFill>
                  <a:srgbClr val="FFFFFF"/>
                </a:solidFill>
                <a:latin typeface="Arial"/>
                <a:cs typeface="Arial"/>
              </a:rPr>
              <a:t>).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3550">
              <a:latin typeface="Times New Roman"/>
              <a:cs typeface="Times New Roman"/>
            </a:endParaRPr>
          </a:p>
          <a:p>
            <a:pPr marL="26034" marR="281305">
              <a:lnSpc>
                <a:spcPct val="86300"/>
              </a:lnSpc>
            </a:pP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rrent</a:t>
            </a:r>
            <a:r>
              <a:rPr dirty="0" sz="26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rk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this</a:t>
            </a:r>
            <a:r>
              <a:rPr dirty="0" sz="2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sta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rd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 d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fining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the arc</a:t>
            </a:r>
            <a:r>
              <a:rPr dirty="0" sz="2600" spc="1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itecture,</a:t>
            </a:r>
            <a:r>
              <a:rPr dirty="0" sz="2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fun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tional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ele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ts,</a:t>
            </a:r>
            <a:r>
              <a:rPr dirty="0" sz="26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ll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 flows</a:t>
            </a:r>
            <a:r>
              <a:rPr dirty="0" sz="26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2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interfac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(Stage</a:t>
            </a:r>
            <a:r>
              <a:rPr dirty="0" sz="26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z="2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2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3) deriv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from</a:t>
            </a:r>
            <a:r>
              <a:rPr dirty="0" sz="2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 Stage</a:t>
            </a:r>
            <a:r>
              <a:rPr dirty="0" sz="26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1 R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q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irements.</a:t>
            </a:r>
            <a:endParaRPr sz="2600">
              <a:latin typeface="Arial"/>
              <a:cs typeface="Arial"/>
            </a:endParaRPr>
          </a:p>
          <a:p>
            <a:pPr marL="335915" marR="294005" indent="-228600">
              <a:lnSpc>
                <a:spcPct val="86400"/>
              </a:lnSpc>
              <a:spcBef>
                <a:spcPts val="1880"/>
              </a:spcBef>
              <a:buFont typeface="Arial"/>
              <a:buChar char="•"/>
              <a:tabLst>
                <a:tab pos="336550" algn="l"/>
              </a:tabLst>
            </a:pPr>
            <a:r>
              <a:rPr dirty="0" sz="2000">
                <a:latin typeface="Arial"/>
                <a:cs typeface="Arial"/>
              </a:rPr>
              <a:t>Defini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ion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</a:t>
            </a:r>
            <a:r>
              <a:rPr dirty="0" sz="2000" spc="5">
                <a:latin typeface="Arial"/>
                <a:cs typeface="Arial"/>
              </a:rPr>
              <a:t>p</a:t>
            </a:r>
            <a:r>
              <a:rPr dirty="0" sz="2000">
                <a:latin typeface="Arial"/>
                <a:cs typeface="Arial"/>
              </a:rPr>
              <a:t>e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if</a:t>
            </a:r>
            <a:r>
              <a:rPr dirty="0" sz="2000" spc="-10">
                <a:latin typeface="Arial"/>
                <a:cs typeface="Arial"/>
              </a:rPr>
              <a:t>i</a:t>
            </a:r>
            <a:r>
              <a:rPr dirty="0" sz="2000">
                <a:latin typeface="Arial"/>
                <a:cs typeface="Arial"/>
              </a:rPr>
              <a:t>c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functional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elements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that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are </a:t>
            </a:r>
            <a:r>
              <a:rPr dirty="0" sz="2000" spc="-10">
                <a:latin typeface="Arial"/>
                <a:cs typeface="Arial"/>
              </a:rPr>
              <a:t>f</a:t>
            </a:r>
            <a:r>
              <a:rPr dirty="0" sz="2000">
                <a:latin typeface="Arial"/>
                <a:cs typeface="Arial"/>
              </a:rPr>
              <a:t>un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tionally</a:t>
            </a:r>
            <a:r>
              <a:rPr dirty="0" sz="2000">
                <a:latin typeface="Arial"/>
                <a:cs typeface="Arial"/>
              </a:rPr>
              <a:t> equi</a:t>
            </a:r>
            <a:r>
              <a:rPr dirty="0" sz="2000" spc="-10">
                <a:latin typeface="Arial"/>
                <a:cs typeface="Arial"/>
              </a:rPr>
              <a:t>v</a:t>
            </a:r>
            <a:r>
              <a:rPr dirty="0" sz="2000">
                <a:latin typeface="Arial"/>
                <a:cs typeface="Arial"/>
              </a:rPr>
              <a:t>alent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 the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</a:t>
            </a:r>
            <a:r>
              <a:rPr dirty="0" sz="2000" spc="-10">
                <a:latin typeface="Arial"/>
                <a:cs typeface="Arial"/>
              </a:rPr>
              <a:t>x</a:t>
            </a:r>
            <a:r>
              <a:rPr dirty="0" sz="2000">
                <a:latin typeface="Arial"/>
                <a:cs typeface="Arial"/>
              </a:rPr>
              <a:t>isting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NENA</a:t>
            </a:r>
            <a:r>
              <a:rPr dirty="0" sz="2000" spc="-1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i3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ar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hi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ecture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with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compatible</a:t>
            </a:r>
            <a:r>
              <a:rPr dirty="0" sz="2000">
                <a:latin typeface="Arial"/>
                <a:cs typeface="Arial"/>
              </a:rPr>
              <a:t> interfaces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</a:t>
            </a:r>
            <a:r>
              <a:rPr dirty="0" sz="2000" spc="5">
                <a:latin typeface="Arial"/>
                <a:cs typeface="Arial"/>
              </a:rPr>
              <a:t>u</a:t>
            </a:r>
            <a:r>
              <a:rPr dirty="0" sz="2000">
                <a:latin typeface="Arial"/>
                <a:cs typeface="Arial"/>
              </a:rPr>
              <a:t>ppo</a:t>
            </a:r>
            <a:r>
              <a:rPr dirty="0" sz="2000" spc="5">
                <a:latin typeface="Arial"/>
                <a:cs typeface="Arial"/>
              </a:rPr>
              <a:t>r</a:t>
            </a:r>
            <a:r>
              <a:rPr dirty="0" sz="2000">
                <a:latin typeface="Arial"/>
                <a:cs typeface="Arial"/>
              </a:rPr>
              <a:t>t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delivery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emergen</a:t>
            </a:r>
            <a:r>
              <a:rPr dirty="0" sz="2000" spc="10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y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</a:t>
            </a:r>
            <a:r>
              <a:rPr dirty="0" sz="2000" spc="5">
                <a:latin typeface="Arial"/>
                <a:cs typeface="Arial"/>
              </a:rPr>
              <a:t>a</a:t>
            </a:r>
            <a:r>
              <a:rPr dirty="0" sz="2000">
                <a:latin typeface="Arial"/>
                <a:cs typeface="Arial"/>
              </a:rPr>
              <a:t>lls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lega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y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and</a:t>
            </a:r>
            <a:r>
              <a:rPr dirty="0" sz="2000">
                <a:latin typeface="Arial"/>
                <a:cs typeface="Arial"/>
              </a:rPr>
              <a:t> NG</a:t>
            </a:r>
            <a:r>
              <a:rPr dirty="0" sz="2000" spc="5">
                <a:latin typeface="Arial"/>
                <a:cs typeface="Arial"/>
              </a:rPr>
              <a:t>9</a:t>
            </a:r>
            <a:r>
              <a:rPr dirty="0" sz="2000">
                <a:latin typeface="Arial"/>
                <a:cs typeface="Arial"/>
              </a:rPr>
              <a:t>-1-1/i3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</a:t>
            </a:r>
            <a:r>
              <a:rPr dirty="0" sz="2000" spc="-10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A</a:t>
            </a:r>
            <a:r>
              <a:rPr dirty="0" sz="2000" spc="-10">
                <a:latin typeface="Arial"/>
                <a:cs typeface="Arial"/>
              </a:rPr>
              <a:t>P</a:t>
            </a:r>
            <a:r>
              <a:rPr dirty="0" sz="2000">
                <a:latin typeface="Arial"/>
                <a:cs typeface="Arial"/>
              </a:rPr>
              <a:t>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-10"/>
              <a:t>NP</a:t>
            </a:r>
            <a:r>
              <a:rPr dirty="0" spc="-20"/>
              <a:t>S</a:t>
            </a:r>
            <a:r>
              <a:rPr dirty="0" spc="-35"/>
              <a:t>T</a:t>
            </a:r>
            <a:r>
              <a:rPr dirty="0" spc="-10"/>
              <a:t>C</a:t>
            </a:r>
            <a:r>
              <a:rPr dirty="0" spc="10"/>
              <a:t> </a:t>
            </a:r>
            <a:r>
              <a:rPr dirty="0" spc="-10"/>
              <a:t>Me</a:t>
            </a:r>
            <a:r>
              <a:rPr dirty="0" spc="-20"/>
              <a:t>e</a:t>
            </a:r>
            <a:r>
              <a:rPr dirty="0" spc="-5"/>
              <a:t>ti</a:t>
            </a:r>
            <a:r>
              <a:rPr dirty="0" spc="-5"/>
              <a:t>n</a:t>
            </a:r>
            <a:r>
              <a:rPr dirty="0" spc="-10"/>
              <a:t>g</a:t>
            </a:r>
            <a:r>
              <a:rPr dirty="0" spc="-10"/>
              <a:t> No</a:t>
            </a:r>
            <a:r>
              <a:rPr dirty="0" spc="-25"/>
              <a:t>v</a:t>
            </a:r>
            <a:r>
              <a:rPr dirty="0" spc="-10"/>
              <a:t>ember</a:t>
            </a:r>
            <a:r>
              <a:rPr dirty="0" spc="15"/>
              <a:t> </a:t>
            </a:r>
            <a:r>
              <a:rPr dirty="0" spc="-10"/>
              <a:t>1</a:t>
            </a:r>
            <a:r>
              <a:rPr dirty="0" spc="-5"/>
              <a:t>3</a:t>
            </a:r>
            <a:r>
              <a:rPr dirty="0" spc="-5"/>
              <a:t>-1</a:t>
            </a:r>
            <a:r>
              <a:rPr dirty="0" spc="-5"/>
              <a:t>4</a:t>
            </a:r>
            <a:r>
              <a:rPr dirty="0" spc="-5"/>
              <a:t>,</a:t>
            </a:r>
            <a:r>
              <a:rPr dirty="0" spc="15"/>
              <a:t> </a:t>
            </a:r>
            <a:r>
              <a:rPr dirty="0" spc="-10"/>
              <a:t>2</a:t>
            </a:r>
            <a:r>
              <a:rPr dirty="0" spc="-5"/>
              <a:t>0</a:t>
            </a:r>
            <a:r>
              <a:rPr dirty="0" spc="-10"/>
              <a:t>14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10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6140484"/>
            <a:ext cx="9144000" cy="717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78939" marR="5597525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ATIS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Board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f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Direct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r</a:t>
            </a:r>
            <a:r>
              <a:rPr dirty="0" sz="1100" spc="-15">
                <a:latin typeface="Calibri"/>
                <a:cs typeface="Calibri"/>
              </a:rPr>
              <a:t>s</a:t>
            </a:r>
            <a:r>
              <a:rPr dirty="0" sz="1100">
                <a:latin typeface="Calibri"/>
                <a:cs typeface="Calibri"/>
              </a:rPr>
              <a:t>’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Meeti</a:t>
            </a:r>
            <a:r>
              <a:rPr dirty="0" sz="1100" spc="-5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g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Oc</a:t>
            </a:r>
            <a:r>
              <a:rPr dirty="0" sz="1100">
                <a:latin typeface="Calibri"/>
                <a:cs typeface="Calibri"/>
              </a:rPr>
              <a:t>t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5">
                <a:latin typeface="Calibri"/>
                <a:cs typeface="Calibri"/>
              </a:rPr>
              <a:t>b</a:t>
            </a:r>
            <a:r>
              <a:rPr dirty="0" sz="1100">
                <a:latin typeface="Calibri"/>
                <a:cs typeface="Calibri"/>
              </a:rPr>
              <a:t>er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20,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2011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140484"/>
            <a:ext cx="9144000" cy="7175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4535" y="6272042"/>
            <a:ext cx="1273937" cy="4848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985884" y="6150071"/>
            <a:ext cx="158115" cy="708025"/>
          </a:xfrm>
          <a:custGeom>
            <a:avLst/>
            <a:gdLst/>
            <a:ahLst/>
            <a:cxnLst/>
            <a:rect l="l" t="t" r="r" b="b"/>
            <a:pathLst>
              <a:path w="158115" h="708025">
                <a:moveTo>
                  <a:pt x="158114" y="0"/>
                </a:moveTo>
                <a:lnTo>
                  <a:pt x="0" y="0"/>
                </a:lnTo>
                <a:lnTo>
                  <a:pt x="0" y="707925"/>
                </a:lnTo>
                <a:lnTo>
                  <a:pt x="158114" y="707925"/>
                </a:lnTo>
                <a:lnTo>
                  <a:pt x="158114" y="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6136424"/>
            <a:ext cx="9144000" cy="1905"/>
          </a:xfrm>
          <a:custGeom>
            <a:avLst/>
            <a:gdLst/>
            <a:ahLst/>
            <a:cxnLst/>
            <a:rect l="l" t="t" r="r" b="b"/>
            <a:pathLst>
              <a:path w="9144000" h="1904">
                <a:moveTo>
                  <a:pt x="9144000" y="1587"/>
                </a:moveTo>
                <a:lnTo>
                  <a:pt x="0" y="0"/>
                </a:lnTo>
              </a:path>
            </a:pathLst>
          </a:custGeom>
          <a:ln w="6350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87679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45"/>
              <a:t>T</a:t>
            </a:r>
            <a:r>
              <a:rPr dirty="0"/>
              <a:t>e</a:t>
            </a:r>
            <a:r>
              <a:rPr dirty="0" spc="-10"/>
              <a:t>x</a:t>
            </a:r>
            <a:r>
              <a:rPr dirty="0"/>
              <a:t>t</a:t>
            </a:r>
            <a:r>
              <a:rPr dirty="0" spc="-15"/>
              <a:t> </a:t>
            </a:r>
            <a:r>
              <a:rPr dirty="0"/>
              <a:t>to</a:t>
            </a:r>
            <a:r>
              <a:rPr dirty="0" spc="-15"/>
              <a:t> </a:t>
            </a:r>
            <a:r>
              <a:rPr dirty="0" spc="-10"/>
              <a:t>9</a:t>
            </a:r>
            <a:r>
              <a:rPr dirty="0"/>
              <a:t>-</a:t>
            </a:r>
            <a:r>
              <a:rPr dirty="0" spc="-10"/>
              <a:t>1</a:t>
            </a:r>
            <a:r>
              <a:rPr dirty="0"/>
              <a:t>-1</a:t>
            </a:r>
          </a:p>
        </p:txBody>
      </p:sp>
      <p:sp>
        <p:nvSpPr>
          <p:cNvPr id="8" name="object 8"/>
          <p:cNvSpPr/>
          <p:nvPr/>
        </p:nvSpPr>
        <p:spPr>
          <a:xfrm>
            <a:off x="457200" y="1263141"/>
            <a:ext cx="8549005" cy="1628775"/>
          </a:xfrm>
          <a:custGeom>
            <a:avLst/>
            <a:gdLst/>
            <a:ahLst/>
            <a:cxnLst/>
            <a:rect l="l" t="t" r="r" b="b"/>
            <a:pathLst>
              <a:path w="8549005" h="1628775">
                <a:moveTo>
                  <a:pt x="8277098" y="0"/>
                </a:moveTo>
                <a:lnTo>
                  <a:pt x="271449" y="0"/>
                </a:lnTo>
                <a:lnTo>
                  <a:pt x="249185" y="899"/>
                </a:lnTo>
                <a:lnTo>
                  <a:pt x="206215" y="7889"/>
                </a:lnTo>
                <a:lnTo>
                  <a:pt x="165786" y="21332"/>
                </a:lnTo>
                <a:lnTo>
                  <a:pt x="128459" y="40668"/>
                </a:lnTo>
                <a:lnTo>
                  <a:pt x="94790" y="65340"/>
                </a:lnTo>
                <a:lnTo>
                  <a:pt x="65340" y="94787"/>
                </a:lnTo>
                <a:lnTo>
                  <a:pt x="40668" y="128450"/>
                </a:lnTo>
                <a:lnTo>
                  <a:pt x="21331" y="165770"/>
                </a:lnTo>
                <a:lnTo>
                  <a:pt x="7888" y="206188"/>
                </a:lnTo>
                <a:lnTo>
                  <a:pt x="899" y="249144"/>
                </a:lnTo>
                <a:lnTo>
                  <a:pt x="0" y="271399"/>
                </a:lnTo>
                <a:lnTo>
                  <a:pt x="0" y="1357249"/>
                </a:lnTo>
                <a:lnTo>
                  <a:pt x="3552" y="1401264"/>
                </a:lnTo>
                <a:lnTo>
                  <a:pt x="13838" y="1443020"/>
                </a:lnTo>
                <a:lnTo>
                  <a:pt x="30297" y="1481959"/>
                </a:lnTo>
                <a:lnTo>
                  <a:pt x="52372" y="1517520"/>
                </a:lnTo>
                <a:lnTo>
                  <a:pt x="79503" y="1549146"/>
                </a:lnTo>
                <a:lnTo>
                  <a:pt x="111132" y="1576275"/>
                </a:lnTo>
                <a:lnTo>
                  <a:pt x="146700" y="1598349"/>
                </a:lnTo>
                <a:lnTo>
                  <a:pt x="185648" y="1614809"/>
                </a:lnTo>
                <a:lnTo>
                  <a:pt x="227417" y="1625095"/>
                </a:lnTo>
                <a:lnTo>
                  <a:pt x="271449" y="1628648"/>
                </a:lnTo>
                <a:lnTo>
                  <a:pt x="8277098" y="1628648"/>
                </a:lnTo>
                <a:lnTo>
                  <a:pt x="8321147" y="1625095"/>
                </a:lnTo>
                <a:lnTo>
                  <a:pt x="8362931" y="1614809"/>
                </a:lnTo>
                <a:lnTo>
                  <a:pt x="8401891" y="1598349"/>
                </a:lnTo>
                <a:lnTo>
                  <a:pt x="8437469" y="1576275"/>
                </a:lnTo>
                <a:lnTo>
                  <a:pt x="8469106" y="1549145"/>
                </a:lnTo>
                <a:lnTo>
                  <a:pt x="8496243" y="1517520"/>
                </a:lnTo>
                <a:lnTo>
                  <a:pt x="8518321" y="1481959"/>
                </a:lnTo>
                <a:lnTo>
                  <a:pt x="8534784" y="1443020"/>
                </a:lnTo>
                <a:lnTo>
                  <a:pt x="8545070" y="1401264"/>
                </a:lnTo>
                <a:lnTo>
                  <a:pt x="8548624" y="1357249"/>
                </a:lnTo>
                <a:lnTo>
                  <a:pt x="8548624" y="271399"/>
                </a:lnTo>
                <a:lnTo>
                  <a:pt x="8545070" y="227383"/>
                </a:lnTo>
                <a:lnTo>
                  <a:pt x="8534784" y="185627"/>
                </a:lnTo>
                <a:lnTo>
                  <a:pt x="8518321" y="146688"/>
                </a:lnTo>
                <a:lnTo>
                  <a:pt x="8496243" y="111127"/>
                </a:lnTo>
                <a:lnTo>
                  <a:pt x="8469106" y="79501"/>
                </a:lnTo>
                <a:lnTo>
                  <a:pt x="8437469" y="52372"/>
                </a:lnTo>
                <a:lnTo>
                  <a:pt x="8401891" y="30298"/>
                </a:lnTo>
                <a:lnTo>
                  <a:pt x="8362931" y="13838"/>
                </a:lnTo>
                <a:lnTo>
                  <a:pt x="8321147" y="3552"/>
                </a:lnTo>
                <a:lnTo>
                  <a:pt x="8277098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3761232"/>
            <a:ext cx="8549005" cy="1628775"/>
          </a:xfrm>
          <a:custGeom>
            <a:avLst/>
            <a:gdLst/>
            <a:ahLst/>
            <a:cxnLst/>
            <a:rect l="l" t="t" r="r" b="b"/>
            <a:pathLst>
              <a:path w="8549005" h="1628775">
                <a:moveTo>
                  <a:pt x="8277098" y="0"/>
                </a:moveTo>
                <a:lnTo>
                  <a:pt x="271449" y="0"/>
                </a:lnTo>
                <a:lnTo>
                  <a:pt x="249185" y="899"/>
                </a:lnTo>
                <a:lnTo>
                  <a:pt x="206215" y="7889"/>
                </a:lnTo>
                <a:lnTo>
                  <a:pt x="165786" y="21332"/>
                </a:lnTo>
                <a:lnTo>
                  <a:pt x="128459" y="40668"/>
                </a:lnTo>
                <a:lnTo>
                  <a:pt x="94790" y="65340"/>
                </a:lnTo>
                <a:lnTo>
                  <a:pt x="65340" y="94787"/>
                </a:lnTo>
                <a:lnTo>
                  <a:pt x="40668" y="128450"/>
                </a:lnTo>
                <a:lnTo>
                  <a:pt x="21331" y="165770"/>
                </a:lnTo>
                <a:lnTo>
                  <a:pt x="7888" y="206188"/>
                </a:lnTo>
                <a:lnTo>
                  <a:pt x="899" y="249144"/>
                </a:lnTo>
                <a:lnTo>
                  <a:pt x="0" y="271399"/>
                </a:lnTo>
                <a:lnTo>
                  <a:pt x="0" y="1357122"/>
                </a:lnTo>
                <a:lnTo>
                  <a:pt x="3552" y="1401171"/>
                </a:lnTo>
                <a:lnTo>
                  <a:pt x="13838" y="1442955"/>
                </a:lnTo>
                <a:lnTo>
                  <a:pt x="30297" y="1481915"/>
                </a:lnTo>
                <a:lnTo>
                  <a:pt x="52372" y="1517493"/>
                </a:lnTo>
                <a:lnTo>
                  <a:pt x="79503" y="1549130"/>
                </a:lnTo>
                <a:lnTo>
                  <a:pt x="111132" y="1576267"/>
                </a:lnTo>
                <a:lnTo>
                  <a:pt x="146700" y="1598345"/>
                </a:lnTo>
                <a:lnTo>
                  <a:pt x="185648" y="1614808"/>
                </a:lnTo>
                <a:lnTo>
                  <a:pt x="227417" y="1625094"/>
                </a:lnTo>
                <a:lnTo>
                  <a:pt x="271449" y="1628648"/>
                </a:lnTo>
                <a:lnTo>
                  <a:pt x="8277098" y="1628648"/>
                </a:lnTo>
                <a:lnTo>
                  <a:pt x="8321147" y="1625094"/>
                </a:lnTo>
                <a:lnTo>
                  <a:pt x="8362931" y="1614808"/>
                </a:lnTo>
                <a:lnTo>
                  <a:pt x="8401891" y="1598345"/>
                </a:lnTo>
                <a:lnTo>
                  <a:pt x="8437469" y="1576267"/>
                </a:lnTo>
                <a:lnTo>
                  <a:pt x="8469106" y="1549130"/>
                </a:lnTo>
                <a:lnTo>
                  <a:pt x="8496243" y="1517493"/>
                </a:lnTo>
                <a:lnTo>
                  <a:pt x="8518321" y="1481915"/>
                </a:lnTo>
                <a:lnTo>
                  <a:pt x="8534784" y="1442955"/>
                </a:lnTo>
                <a:lnTo>
                  <a:pt x="8545070" y="1401171"/>
                </a:lnTo>
                <a:lnTo>
                  <a:pt x="8548624" y="1357122"/>
                </a:lnTo>
                <a:lnTo>
                  <a:pt x="8548624" y="271399"/>
                </a:lnTo>
                <a:lnTo>
                  <a:pt x="8545070" y="227383"/>
                </a:lnTo>
                <a:lnTo>
                  <a:pt x="8534784" y="185627"/>
                </a:lnTo>
                <a:lnTo>
                  <a:pt x="8518321" y="146688"/>
                </a:lnTo>
                <a:lnTo>
                  <a:pt x="8496243" y="111127"/>
                </a:lnTo>
                <a:lnTo>
                  <a:pt x="8469106" y="79502"/>
                </a:lnTo>
                <a:lnTo>
                  <a:pt x="8437469" y="52372"/>
                </a:lnTo>
                <a:lnTo>
                  <a:pt x="8401891" y="30298"/>
                </a:lnTo>
                <a:lnTo>
                  <a:pt x="8362931" y="13838"/>
                </a:lnTo>
                <a:lnTo>
                  <a:pt x="8321147" y="3552"/>
                </a:lnTo>
                <a:lnTo>
                  <a:pt x="8277098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15492" y="1438687"/>
            <a:ext cx="8190865" cy="4489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685"/>
              </a:lnSpc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01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2400" spc="-114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8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TIS pub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dirty="0" sz="24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an i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terim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9-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-1</a:t>
            </a:r>
            <a:endParaRPr sz="2400">
              <a:latin typeface="Arial"/>
              <a:cs typeface="Arial"/>
            </a:endParaRPr>
          </a:p>
          <a:p>
            <a:pPr marL="12700" marR="309880">
              <a:lnSpc>
                <a:spcPct val="86000"/>
              </a:lnSpc>
              <a:spcBef>
                <a:spcPts val="204"/>
              </a:spcBef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so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uti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dirty="0" sz="2400" spc="-5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J</a:t>
            </a:r>
            <a:r>
              <a:rPr dirty="0" sz="2400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-</a:t>
            </a:r>
            <a:r>
              <a:rPr dirty="0" sz="2400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S</a:t>
            </a:r>
            <a:r>
              <a:rPr dirty="0" sz="2400" spc="-10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TD</a:t>
            </a:r>
            <a:r>
              <a:rPr dirty="0" sz="2400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-</a:t>
            </a:r>
            <a:r>
              <a:rPr dirty="0" sz="2400" spc="-185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1</a:t>
            </a:r>
            <a:r>
              <a:rPr dirty="0" sz="2400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1</a:t>
            </a:r>
            <a:r>
              <a:rPr dirty="0" sz="2400" spc="-10" u="heavy">
                <a:solidFill>
                  <a:srgbClr val="0000FF"/>
                </a:solidFill>
                <a:latin typeface="Arial"/>
                <a:cs typeface="Arial"/>
                <a:hlinkClick r:id="rId4"/>
              </a:rPr>
              <a:t>0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d us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vi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e w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 SMS cap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bi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iti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400" spc="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to l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unch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message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commun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cation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 w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th the 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el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vant PS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400" spc="-32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285115" indent="-172085">
              <a:lnSpc>
                <a:spcPts val="2125"/>
              </a:lnSpc>
              <a:spcBef>
                <a:spcPts val="1380"/>
              </a:spcBef>
              <a:buFont typeface="Arial"/>
              <a:buChar char="•"/>
              <a:tabLst>
                <a:tab pos="285750" algn="l"/>
              </a:tabLst>
            </a:pPr>
            <a:r>
              <a:rPr dirty="0" sz="1900" spc="-25">
                <a:latin typeface="Arial"/>
                <a:cs typeface="Arial"/>
              </a:rPr>
              <a:t>P</a:t>
            </a:r>
            <a:r>
              <a:rPr dirty="0" sz="1900" spc="-10">
                <a:latin typeface="Arial"/>
                <a:cs typeface="Arial"/>
              </a:rPr>
              <a:t>rovides</a:t>
            </a:r>
            <a:r>
              <a:rPr dirty="0" sz="1900" spc="10">
                <a:latin typeface="Arial"/>
                <a:cs typeface="Arial"/>
              </a:rPr>
              <a:t> </a:t>
            </a:r>
            <a:r>
              <a:rPr dirty="0" sz="1900" spc="-15">
                <a:latin typeface="Arial"/>
                <a:cs typeface="Arial"/>
              </a:rPr>
              <a:t>a</a:t>
            </a:r>
            <a:r>
              <a:rPr dirty="0" sz="1900" spc="-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mult</a:t>
            </a:r>
            <a:r>
              <a:rPr dirty="0" sz="1900">
                <a:latin typeface="Arial"/>
                <a:cs typeface="Arial"/>
              </a:rPr>
              <a:t>i</a:t>
            </a:r>
            <a:r>
              <a:rPr dirty="0" sz="1900" spc="-10">
                <a:latin typeface="Arial"/>
                <a:cs typeface="Arial"/>
              </a:rPr>
              <a:t>-car</a:t>
            </a:r>
            <a:r>
              <a:rPr dirty="0" sz="1900" spc="-5">
                <a:latin typeface="Arial"/>
                <a:cs typeface="Arial"/>
              </a:rPr>
              <a:t>r</a:t>
            </a:r>
            <a:r>
              <a:rPr dirty="0" sz="1900" spc="-10">
                <a:latin typeface="Arial"/>
                <a:cs typeface="Arial"/>
              </a:rPr>
              <a:t>ie</a:t>
            </a:r>
            <a:r>
              <a:rPr dirty="0" sz="1900" spc="-114">
                <a:latin typeface="Arial"/>
                <a:cs typeface="Arial"/>
              </a:rPr>
              <a:t>r</a:t>
            </a:r>
            <a:r>
              <a:rPr dirty="0" sz="1900" spc="-10">
                <a:latin typeface="Arial"/>
                <a:cs typeface="Arial"/>
              </a:rPr>
              <a:t>,</a:t>
            </a:r>
            <a:r>
              <a:rPr dirty="0" sz="1900" spc="-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multi-vendo</a:t>
            </a:r>
            <a:r>
              <a:rPr dirty="0" sz="1900" spc="-114">
                <a:latin typeface="Arial"/>
                <a:cs typeface="Arial"/>
              </a:rPr>
              <a:t>r</a:t>
            </a:r>
            <a:r>
              <a:rPr dirty="0" sz="1900" spc="-10">
                <a:latin typeface="Arial"/>
                <a:cs typeface="Arial"/>
              </a:rPr>
              <a:t>,</a:t>
            </a:r>
            <a:r>
              <a:rPr dirty="0" sz="1900" spc="-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multi-</a:t>
            </a:r>
            <a:r>
              <a:rPr dirty="0" sz="1900" spc="-25">
                <a:latin typeface="Arial"/>
                <a:cs typeface="Arial"/>
              </a:rPr>
              <a:t>P</a:t>
            </a:r>
            <a:r>
              <a:rPr dirty="0" sz="1900" spc="-25">
                <a:latin typeface="Arial"/>
                <a:cs typeface="Arial"/>
              </a:rPr>
              <a:t>S</a:t>
            </a:r>
            <a:r>
              <a:rPr dirty="0" sz="1900" spc="-25">
                <a:latin typeface="Arial"/>
                <a:cs typeface="Arial"/>
              </a:rPr>
              <a:t>A</a:t>
            </a:r>
            <a:r>
              <a:rPr dirty="0" sz="1900" spc="-15">
                <a:latin typeface="Arial"/>
                <a:cs typeface="Arial"/>
              </a:rPr>
              <a:t>P</a:t>
            </a:r>
            <a:r>
              <a:rPr dirty="0" sz="1900" spc="-1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nation</a:t>
            </a:r>
            <a:r>
              <a:rPr dirty="0" sz="1900" spc="-30">
                <a:latin typeface="Arial"/>
                <a:cs typeface="Arial"/>
              </a:rPr>
              <a:t>w</a:t>
            </a:r>
            <a:r>
              <a:rPr dirty="0" sz="1900" spc="-10">
                <a:latin typeface="Arial"/>
                <a:cs typeface="Arial"/>
              </a:rPr>
              <a:t>ide</a:t>
            </a:r>
            <a:r>
              <a:rPr dirty="0" sz="1900" spc="2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solution</a:t>
            </a:r>
            <a:r>
              <a:rPr dirty="0" sz="1900" spc="-5">
                <a:latin typeface="Arial"/>
                <a:cs typeface="Arial"/>
              </a:rPr>
              <a:t> </a:t>
            </a:r>
            <a:r>
              <a:rPr dirty="0" sz="1900" spc="-35">
                <a:latin typeface="Arial"/>
                <a:cs typeface="Arial"/>
              </a:rPr>
              <a:t>w</a:t>
            </a:r>
            <a:r>
              <a:rPr dirty="0" sz="1900" spc="-10">
                <a:latin typeface="Arial"/>
                <a:cs typeface="Arial"/>
              </a:rPr>
              <a:t>ith</a:t>
            </a:r>
            <a:endParaRPr sz="1900">
              <a:latin typeface="Arial"/>
              <a:cs typeface="Arial"/>
            </a:endParaRPr>
          </a:p>
          <a:p>
            <a:pPr marL="285115">
              <a:lnSpc>
                <a:spcPts val="2125"/>
              </a:lnSpc>
            </a:pPr>
            <a:r>
              <a:rPr dirty="0" sz="1900" spc="-15">
                <a:latin typeface="Arial"/>
                <a:cs typeface="Arial"/>
              </a:rPr>
              <a:t>a</a:t>
            </a:r>
            <a:r>
              <a:rPr dirty="0" sz="1900" spc="-5">
                <a:latin typeface="Arial"/>
                <a:cs typeface="Arial"/>
              </a:rPr>
              <a:t> </a:t>
            </a:r>
            <a:r>
              <a:rPr dirty="0" sz="1900" spc="-15">
                <a:latin typeface="Arial"/>
                <a:cs typeface="Arial"/>
              </a:rPr>
              <a:t>vendo</a:t>
            </a:r>
            <a:r>
              <a:rPr dirty="0" sz="1900">
                <a:latin typeface="Arial"/>
                <a:cs typeface="Arial"/>
              </a:rPr>
              <a:t>r</a:t>
            </a:r>
            <a:r>
              <a:rPr dirty="0" sz="1900" spc="-10">
                <a:latin typeface="Arial"/>
                <a:cs typeface="Arial"/>
              </a:rPr>
              <a:t>-neutral</a:t>
            </a:r>
            <a:r>
              <a:rPr dirty="0" sz="1900" spc="-5">
                <a:latin typeface="Arial"/>
                <a:cs typeface="Arial"/>
              </a:rPr>
              <a:t> </a:t>
            </a:r>
            <a:r>
              <a:rPr dirty="0" sz="1900" spc="-15">
                <a:latin typeface="Arial"/>
                <a:cs typeface="Arial"/>
              </a:rPr>
              <a:t>common</a:t>
            </a:r>
            <a:r>
              <a:rPr dirty="0" sz="1900" spc="-5">
                <a:latin typeface="Arial"/>
                <a:cs typeface="Arial"/>
              </a:rPr>
              <a:t> </a:t>
            </a:r>
            <a:r>
              <a:rPr dirty="0" sz="1900" spc="-15">
                <a:latin typeface="Arial"/>
                <a:cs typeface="Arial"/>
              </a:rPr>
              <a:t>a</a:t>
            </a:r>
            <a:r>
              <a:rPr dirty="0" sz="1900" spc="-5">
                <a:latin typeface="Arial"/>
                <a:cs typeface="Arial"/>
              </a:rPr>
              <a:t>r</a:t>
            </a:r>
            <a:r>
              <a:rPr dirty="0" sz="1900" spc="-10">
                <a:latin typeface="Arial"/>
                <a:cs typeface="Arial"/>
              </a:rPr>
              <a:t>chitecture.</a:t>
            </a:r>
            <a:endParaRPr sz="1900">
              <a:latin typeface="Arial"/>
              <a:cs typeface="Arial"/>
            </a:endParaRPr>
          </a:p>
          <a:p>
            <a:pPr marL="285115" indent="-172085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285750" algn="l"/>
              </a:tabLst>
            </a:pPr>
            <a:r>
              <a:rPr dirty="0" sz="1900" spc="-60">
                <a:latin typeface="Arial"/>
                <a:cs typeface="Arial"/>
              </a:rPr>
              <a:t>W</a:t>
            </a:r>
            <a:r>
              <a:rPr dirty="0" sz="1900" spc="-10">
                <a:latin typeface="Arial"/>
                <a:cs typeface="Arial"/>
              </a:rPr>
              <a:t>ork</a:t>
            </a:r>
            <a:r>
              <a:rPr dirty="0" sz="1900" spc="-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continues</a:t>
            </a:r>
            <a:r>
              <a:rPr dirty="0" sz="1900" spc="1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for</a:t>
            </a:r>
            <a:r>
              <a:rPr dirty="0" sz="1900">
                <a:latin typeface="Arial"/>
                <a:cs typeface="Arial"/>
              </a:rPr>
              <a:t> </a:t>
            </a:r>
            <a:r>
              <a:rPr dirty="0" sz="1900" spc="-20">
                <a:latin typeface="Arial"/>
                <a:cs typeface="Arial"/>
              </a:rPr>
              <a:t>M</a:t>
            </a:r>
            <a:r>
              <a:rPr dirty="0" sz="1900" spc="-10">
                <a:latin typeface="Arial"/>
                <a:cs typeface="Arial"/>
              </a:rPr>
              <a:t>u</a:t>
            </a:r>
            <a:r>
              <a:rPr dirty="0" sz="1900" spc="-10">
                <a:latin typeface="Arial"/>
                <a:cs typeface="Arial"/>
              </a:rPr>
              <a:t>ltime</a:t>
            </a:r>
            <a:r>
              <a:rPr dirty="0" sz="1900" spc="-10">
                <a:latin typeface="Arial"/>
                <a:cs typeface="Arial"/>
              </a:rPr>
              <a:t>d</a:t>
            </a:r>
            <a:r>
              <a:rPr dirty="0" sz="1900" spc="-10">
                <a:latin typeface="Arial"/>
                <a:cs typeface="Arial"/>
              </a:rPr>
              <a:t>ia</a:t>
            </a:r>
            <a:r>
              <a:rPr dirty="0" sz="1900" spc="-5">
                <a:latin typeface="Arial"/>
                <a:cs typeface="Arial"/>
              </a:rPr>
              <a:t> </a:t>
            </a:r>
            <a:r>
              <a:rPr dirty="0" sz="1900" spc="-15">
                <a:latin typeface="Arial"/>
                <a:cs typeface="Arial"/>
              </a:rPr>
              <a:t>Eme</a:t>
            </a:r>
            <a:r>
              <a:rPr dirty="0" sz="1900" spc="-5">
                <a:latin typeface="Arial"/>
                <a:cs typeface="Arial"/>
              </a:rPr>
              <a:t>r</a:t>
            </a:r>
            <a:r>
              <a:rPr dirty="0" sz="1900" spc="-15">
                <a:latin typeface="Arial"/>
                <a:cs typeface="Arial"/>
              </a:rPr>
              <a:t>gency</a:t>
            </a:r>
            <a:r>
              <a:rPr dirty="0" sz="1900" spc="1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Services</a:t>
            </a:r>
            <a:r>
              <a:rPr dirty="0" sz="1900" spc="1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(</a:t>
            </a:r>
            <a:r>
              <a:rPr dirty="0" sz="1900" spc="-15">
                <a:latin typeface="Arial"/>
                <a:cs typeface="Arial"/>
              </a:rPr>
              <a:t>M</a:t>
            </a:r>
            <a:r>
              <a:rPr dirty="0" sz="1900" spc="-15">
                <a:latin typeface="Arial"/>
                <a:cs typeface="Arial"/>
              </a:rPr>
              <a:t>MES).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7"/>
              </a:spcBef>
              <a:buFont typeface="Arial"/>
              <a:buChar char="•"/>
            </a:pPr>
            <a:endParaRPr sz="2550">
              <a:latin typeface="Times New Roman"/>
              <a:cs typeface="Times New Roman"/>
            </a:endParaRPr>
          </a:p>
          <a:p>
            <a:pPr marL="12700" marR="26034">
              <a:lnSpc>
                <a:spcPct val="86300"/>
              </a:lnSpc>
            </a:pPr>
            <a:r>
              <a:rPr dirty="0" sz="2400" spc="-18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TIS also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pu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shed</a:t>
            </a:r>
            <a:r>
              <a:rPr dirty="0" sz="24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pl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mentation Guide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dirty="0" sz="24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support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 J-ST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400" spc="-185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10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for C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ercial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ob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dio S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rvice (CMR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 a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24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27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ntrol C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nter 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C) prov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rs </a:t>
            </a:r>
            <a:r>
              <a:rPr dirty="0" sz="2400" spc="15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dirty="0" sz="2400" spc="-5" u="heavy">
                <a:solidFill>
                  <a:srgbClr val="0000FF"/>
                </a:solidFill>
                <a:latin typeface="Arial"/>
                <a:cs typeface="Arial"/>
                <a:hlinkClick r:id="rId5"/>
              </a:rPr>
              <a:t>J</a:t>
            </a:r>
            <a:r>
              <a:rPr dirty="0" sz="2400" spc="5" u="heavy">
                <a:solidFill>
                  <a:srgbClr val="0000FF"/>
                </a:solidFill>
                <a:latin typeface="Arial"/>
                <a:cs typeface="Arial"/>
                <a:hlinkClick r:id="rId5"/>
              </a:rPr>
              <a:t>-</a:t>
            </a:r>
            <a:r>
              <a:rPr dirty="0" sz="2400" u="heavy">
                <a:solidFill>
                  <a:srgbClr val="0000FF"/>
                </a:solidFill>
                <a:latin typeface="Arial"/>
                <a:cs typeface="Arial"/>
                <a:hlinkClick r:id="rId5"/>
              </a:rPr>
              <a:t>S</a:t>
            </a:r>
            <a:r>
              <a:rPr dirty="0" sz="2400" spc="-10" u="heavy">
                <a:solidFill>
                  <a:srgbClr val="0000FF"/>
                </a:solidFill>
                <a:latin typeface="Arial"/>
                <a:cs typeface="Arial"/>
                <a:hlinkClick r:id="rId5"/>
              </a:rPr>
              <a:t>TD</a:t>
            </a:r>
            <a:r>
              <a:rPr dirty="0" sz="2400" u="heavy">
                <a:solidFill>
                  <a:srgbClr val="0000FF"/>
                </a:solidFill>
                <a:latin typeface="Arial"/>
                <a:cs typeface="Arial"/>
                <a:hlinkClick r:id="rId5"/>
              </a:rPr>
              <a:t>-</a:t>
            </a:r>
            <a:r>
              <a:rPr dirty="0" sz="2400" spc="-185" u="heavy">
                <a:solidFill>
                  <a:srgbClr val="0000FF"/>
                </a:solidFill>
                <a:latin typeface="Arial"/>
                <a:cs typeface="Arial"/>
                <a:hlinkClick r:id="rId5"/>
              </a:rPr>
              <a:t>1</a:t>
            </a:r>
            <a:r>
              <a:rPr dirty="0" sz="2400" u="heavy">
                <a:solidFill>
                  <a:srgbClr val="0000FF"/>
                </a:solidFill>
                <a:latin typeface="Arial"/>
                <a:cs typeface="Arial"/>
                <a:hlinkClick r:id="rId5"/>
              </a:rPr>
              <a:t>1</a:t>
            </a:r>
            <a:r>
              <a:rPr dirty="0" sz="2400" spc="-10" u="heavy">
                <a:solidFill>
                  <a:srgbClr val="0000FF"/>
                </a:solidFill>
                <a:latin typeface="Arial"/>
                <a:cs typeface="Arial"/>
                <a:hlinkClick r:id="rId5"/>
              </a:rPr>
              <a:t>0</a:t>
            </a:r>
            <a:r>
              <a:rPr dirty="0" sz="2400" u="heavy">
                <a:solidFill>
                  <a:srgbClr val="0000FF"/>
                </a:solidFill>
                <a:latin typeface="Arial"/>
                <a:cs typeface="Arial"/>
                <a:hlinkClick r:id="rId5"/>
              </a:rPr>
              <a:t>.0</a:t>
            </a:r>
            <a:r>
              <a:rPr dirty="0" sz="2400" spc="-5" u="heavy">
                <a:solidFill>
                  <a:srgbClr val="0000FF"/>
                </a:solidFill>
                <a:latin typeface="Arial"/>
                <a:cs typeface="Arial"/>
                <a:hlinkClick r:id="rId5"/>
              </a:rPr>
              <a:t>1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).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"/>
              </a:spcBef>
            </a:pPr>
            <a:endParaRPr sz="2550">
              <a:latin typeface="Times New Roman"/>
              <a:cs typeface="Times New Roman"/>
            </a:endParaRPr>
          </a:p>
          <a:p>
            <a:pPr marL="285115" marR="69850" indent="-172085">
              <a:lnSpc>
                <a:spcPts val="1970"/>
              </a:lnSpc>
              <a:buFont typeface="Arial"/>
              <a:buChar char="•"/>
              <a:tabLst>
                <a:tab pos="285750" algn="l"/>
              </a:tabLst>
            </a:pPr>
            <a:r>
              <a:rPr dirty="0" sz="1900" spc="-10">
                <a:latin typeface="Arial"/>
                <a:cs typeface="Arial"/>
              </a:rPr>
              <a:t>Identifies</a:t>
            </a:r>
            <a:r>
              <a:rPr dirty="0" sz="1900" spc="1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field</a:t>
            </a:r>
            <a:r>
              <a:rPr dirty="0" sz="1900" spc="-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tests</a:t>
            </a:r>
            <a:r>
              <a:rPr dirty="0" sz="1900" spc="-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to</a:t>
            </a:r>
            <a:r>
              <a:rPr dirty="0" sz="1900" spc="1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verify</a:t>
            </a:r>
            <a:r>
              <a:rPr dirty="0" sz="1900" spc="-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co</a:t>
            </a:r>
            <a:r>
              <a:rPr dirty="0" sz="1900" spc="-15">
                <a:latin typeface="Arial"/>
                <a:cs typeface="Arial"/>
              </a:rPr>
              <a:t>m</a:t>
            </a:r>
            <a:r>
              <a:rPr dirty="0" sz="1900" spc="-10">
                <a:latin typeface="Arial"/>
                <a:cs typeface="Arial"/>
              </a:rPr>
              <a:t>pliance</a:t>
            </a:r>
            <a:r>
              <a:rPr dirty="0" sz="1900" spc="15">
                <a:latin typeface="Arial"/>
                <a:cs typeface="Arial"/>
              </a:rPr>
              <a:t> </a:t>
            </a:r>
            <a:r>
              <a:rPr dirty="0" sz="1900" spc="-30">
                <a:latin typeface="Arial"/>
                <a:cs typeface="Arial"/>
              </a:rPr>
              <a:t>w</a:t>
            </a:r>
            <a:r>
              <a:rPr dirty="0" sz="1900" spc="-10">
                <a:latin typeface="Arial"/>
                <a:cs typeface="Arial"/>
              </a:rPr>
              <a:t>ith</a:t>
            </a:r>
            <a:r>
              <a:rPr dirty="0" sz="1900" spc="10">
                <a:latin typeface="Arial"/>
                <a:cs typeface="Arial"/>
              </a:rPr>
              <a:t> </a:t>
            </a:r>
            <a:r>
              <a:rPr dirty="0" sz="1900" spc="5">
                <a:latin typeface="Arial"/>
                <a:cs typeface="Arial"/>
              </a:rPr>
              <a:t>J</a:t>
            </a:r>
            <a:r>
              <a:rPr dirty="0" sz="1900" spc="-15">
                <a:latin typeface="Arial"/>
                <a:cs typeface="Arial"/>
              </a:rPr>
              <a:t>-STD-</a:t>
            </a:r>
            <a:r>
              <a:rPr dirty="0" sz="1900" spc="-160">
                <a:latin typeface="Arial"/>
                <a:cs typeface="Arial"/>
              </a:rPr>
              <a:t>1</a:t>
            </a:r>
            <a:r>
              <a:rPr dirty="0" sz="1900" spc="-10">
                <a:latin typeface="Arial"/>
                <a:cs typeface="Arial"/>
              </a:rPr>
              <a:t>10,</a:t>
            </a:r>
            <a:r>
              <a:rPr dirty="0" sz="1900" spc="1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as</a:t>
            </a:r>
            <a:r>
              <a:rPr dirty="0" sz="1900" spc="-5">
                <a:latin typeface="Arial"/>
                <a:cs typeface="Arial"/>
              </a:rPr>
              <a:t> </a:t>
            </a:r>
            <a:r>
              <a:rPr dirty="0" sz="1900" spc="-25">
                <a:latin typeface="Arial"/>
                <a:cs typeface="Arial"/>
              </a:rPr>
              <a:t>w</a:t>
            </a:r>
            <a:r>
              <a:rPr dirty="0" sz="1900" spc="-10">
                <a:latin typeface="Arial"/>
                <a:cs typeface="Arial"/>
              </a:rPr>
              <a:t>ell</a:t>
            </a:r>
            <a:r>
              <a:rPr dirty="0" sz="1900" spc="2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as</a:t>
            </a:r>
            <a:r>
              <a:rPr dirty="0" sz="1900" spc="-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fo</a:t>
            </a:r>
            <a:r>
              <a:rPr dirty="0" sz="1900" spc="-5">
                <a:latin typeface="Arial"/>
                <a:cs typeface="Arial"/>
              </a:rPr>
              <a:t>r</a:t>
            </a:r>
            <a:r>
              <a:rPr dirty="0" sz="1900" spc="-15">
                <a:latin typeface="Arial"/>
                <a:cs typeface="Arial"/>
              </a:rPr>
              <a:t>ms</a:t>
            </a:r>
            <a:r>
              <a:rPr dirty="0" sz="1900" spc="-10">
                <a:latin typeface="Arial"/>
                <a:cs typeface="Arial"/>
              </a:rPr>
              <a:t> to</a:t>
            </a:r>
            <a:r>
              <a:rPr dirty="0" sz="1900">
                <a:latin typeface="Arial"/>
                <a:cs typeface="Arial"/>
              </a:rPr>
              <a:t> </a:t>
            </a:r>
            <a:r>
              <a:rPr dirty="0" sz="1900" spc="-15">
                <a:latin typeface="Arial"/>
                <a:cs typeface="Arial"/>
              </a:rPr>
              <a:t>be</a:t>
            </a:r>
            <a:r>
              <a:rPr dirty="0" sz="190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completed</a:t>
            </a:r>
            <a:r>
              <a:rPr dirty="0" sz="1900" spc="1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by</a:t>
            </a:r>
            <a:r>
              <a:rPr dirty="0" sz="190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provide</a:t>
            </a:r>
            <a:r>
              <a:rPr dirty="0" sz="1900" spc="-5">
                <a:latin typeface="Arial"/>
                <a:cs typeface="Arial"/>
              </a:rPr>
              <a:t>r</a:t>
            </a:r>
            <a:r>
              <a:rPr dirty="0" sz="1900" spc="-10">
                <a:latin typeface="Arial"/>
                <a:cs typeface="Arial"/>
              </a:rPr>
              <a:t>s.</a:t>
            </a:r>
            <a:endParaRPr sz="19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938771" y="0"/>
            <a:ext cx="1851660" cy="19034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168229" y="23717"/>
            <a:ext cx="1391920" cy="1650364"/>
          </a:xfrm>
          <a:custGeom>
            <a:avLst/>
            <a:gdLst/>
            <a:ahLst/>
            <a:cxnLst/>
            <a:rect l="l" t="t" r="r" b="b"/>
            <a:pathLst>
              <a:path w="1391920" h="1650364">
                <a:moveTo>
                  <a:pt x="497428" y="0"/>
                </a:moveTo>
                <a:lnTo>
                  <a:pt x="450774" y="12549"/>
                </a:lnTo>
                <a:lnTo>
                  <a:pt x="417426" y="48193"/>
                </a:lnTo>
                <a:lnTo>
                  <a:pt x="4035" y="1260481"/>
                </a:lnTo>
                <a:lnTo>
                  <a:pt x="0" y="1285526"/>
                </a:lnTo>
                <a:lnTo>
                  <a:pt x="677" y="1297870"/>
                </a:lnTo>
                <a:lnTo>
                  <a:pt x="19447" y="1342216"/>
                </a:lnTo>
                <a:lnTo>
                  <a:pt x="59975" y="1370615"/>
                </a:lnTo>
                <a:lnTo>
                  <a:pt x="869194" y="1645885"/>
                </a:lnTo>
                <a:lnTo>
                  <a:pt x="894239" y="1649920"/>
                </a:lnTo>
                <a:lnTo>
                  <a:pt x="906583" y="1649243"/>
                </a:lnTo>
                <a:lnTo>
                  <a:pt x="950929" y="1630472"/>
                </a:lnTo>
                <a:lnTo>
                  <a:pt x="979328" y="1589944"/>
                </a:lnTo>
                <a:lnTo>
                  <a:pt x="1387694" y="389445"/>
                </a:lnTo>
                <a:lnTo>
                  <a:pt x="1391729" y="364442"/>
                </a:lnTo>
                <a:lnTo>
                  <a:pt x="1391052" y="352105"/>
                </a:lnTo>
                <a:lnTo>
                  <a:pt x="1372281" y="307735"/>
                </a:lnTo>
                <a:lnTo>
                  <a:pt x="1331753" y="279304"/>
                </a:lnTo>
                <a:lnTo>
                  <a:pt x="522460" y="4012"/>
                </a:lnTo>
                <a:lnTo>
                  <a:pt x="497428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168229" y="23717"/>
            <a:ext cx="1391729" cy="16499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-10"/>
              <a:t>NP</a:t>
            </a:r>
            <a:r>
              <a:rPr dirty="0" spc="-20"/>
              <a:t>S</a:t>
            </a:r>
            <a:r>
              <a:rPr dirty="0" spc="-35"/>
              <a:t>T</a:t>
            </a:r>
            <a:r>
              <a:rPr dirty="0" spc="-10"/>
              <a:t>C</a:t>
            </a:r>
            <a:r>
              <a:rPr dirty="0" spc="10"/>
              <a:t> </a:t>
            </a:r>
            <a:r>
              <a:rPr dirty="0" spc="-10"/>
              <a:t>Me</a:t>
            </a:r>
            <a:r>
              <a:rPr dirty="0" spc="-20"/>
              <a:t>e</a:t>
            </a:r>
            <a:r>
              <a:rPr dirty="0" spc="-5"/>
              <a:t>ti</a:t>
            </a:r>
            <a:r>
              <a:rPr dirty="0" spc="-5"/>
              <a:t>n</a:t>
            </a:r>
            <a:r>
              <a:rPr dirty="0" spc="-10"/>
              <a:t>g</a:t>
            </a:r>
            <a:r>
              <a:rPr dirty="0" spc="-10"/>
              <a:t> No</a:t>
            </a:r>
            <a:r>
              <a:rPr dirty="0" spc="-25"/>
              <a:t>v</a:t>
            </a:r>
            <a:r>
              <a:rPr dirty="0" spc="-10"/>
              <a:t>ember</a:t>
            </a:r>
            <a:r>
              <a:rPr dirty="0" spc="15"/>
              <a:t> </a:t>
            </a:r>
            <a:r>
              <a:rPr dirty="0" spc="-10"/>
              <a:t>1</a:t>
            </a:r>
            <a:r>
              <a:rPr dirty="0" spc="-5"/>
              <a:t>3</a:t>
            </a:r>
            <a:r>
              <a:rPr dirty="0" spc="-5"/>
              <a:t>-1</a:t>
            </a:r>
            <a:r>
              <a:rPr dirty="0" spc="-5"/>
              <a:t>4</a:t>
            </a:r>
            <a:r>
              <a:rPr dirty="0" spc="-5"/>
              <a:t>,</a:t>
            </a:r>
            <a:r>
              <a:rPr dirty="0" spc="15"/>
              <a:t> </a:t>
            </a:r>
            <a:r>
              <a:rPr dirty="0" spc="-10"/>
              <a:t>2</a:t>
            </a:r>
            <a:r>
              <a:rPr dirty="0" spc="-5"/>
              <a:t>0</a:t>
            </a:r>
            <a:r>
              <a:rPr dirty="0" spc="-10"/>
              <a:t>14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10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Elaine Jakins</dc:creator>
  <dc:title>PowerPoint Presentation</dc:title>
  <dcterms:created xsi:type="dcterms:W3CDTF">2014-11-10T19:23:36Z</dcterms:created>
  <dcterms:modified xsi:type="dcterms:W3CDTF">2014-11-10T19:23:36Z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2014-11-07T00:00:00Z</vt:filetime>
  </property>
  <property fmtid="{D5CDD505-2E9C-101B-9397-08002B2CF9AE}" pid="3" name="LastSaved">
    <vt:filetime>2014-11-11T00:00:00Z</vt:filetime>
  </property>
</Properties>
</file>