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20" r:id="rId5"/>
  </p:sldMasterIdLst>
  <p:notesMasterIdLst>
    <p:notesMasterId r:id="rId47"/>
  </p:notesMasterIdLst>
  <p:sldIdLst>
    <p:sldId id="258" r:id="rId6"/>
    <p:sldId id="259" r:id="rId7"/>
    <p:sldId id="275" r:id="rId8"/>
    <p:sldId id="277" r:id="rId9"/>
    <p:sldId id="278" r:id="rId10"/>
    <p:sldId id="280" r:id="rId11"/>
    <p:sldId id="279" r:id="rId12"/>
    <p:sldId id="281" r:id="rId13"/>
    <p:sldId id="307" r:id="rId14"/>
    <p:sldId id="287" r:id="rId15"/>
    <p:sldId id="290" r:id="rId16"/>
    <p:sldId id="308" r:id="rId17"/>
    <p:sldId id="309" r:id="rId18"/>
    <p:sldId id="293" r:id="rId19"/>
    <p:sldId id="297" r:id="rId20"/>
    <p:sldId id="300" r:id="rId21"/>
    <p:sldId id="304" r:id="rId22"/>
    <p:sldId id="311" r:id="rId23"/>
    <p:sldId id="312" r:id="rId24"/>
    <p:sldId id="347" r:id="rId25"/>
    <p:sldId id="314" r:id="rId26"/>
    <p:sldId id="316" r:id="rId27"/>
    <p:sldId id="317" r:id="rId28"/>
    <p:sldId id="348" r:id="rId29"/>
    <p:sldId id="342" r:id="rId30"/>
    <p:sldId id="319" r:id="rId31"/>
    <p:sldId id="331" r:id="rId32"/>
    <p:sldId id="332" r:id="rId33"/>
    <p:sldId id="320" r:id="rId34"/>
    <p:sldId id="321" r:id="rId35"/>
    <p:sldId id="322" r:id="rId36"/>
    <p:sldId id="323" r:id="rId37"/>
    <p:sldId id="324" r:id="rId38"/>
    <p:sldId id="336" r:id="rId39"/>
    <p:sldId id="337" r:id="rId40"/>
    <p:sldId id="338" r:id="rId41"/>
    <p:sldId id="339" r:id="rId42"/>
    <p:sldId id="328" r:id="rId43"/>
    <p:sldId id="345" r:id="rId44"/>
    <p:sldId id="344" r:id="rId45"/>
    <p:sldId id="33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2246B3"/>
    <a:srgbClr val="261810"/>
    <a:srgbClr val="3B261B"/>
    <a:srgbClr val="392617"/>
    <a:srgbClr val="432D1E"/>
    <a:srgbClr val="76664B"/>
    <a:srgbClr val="F5A551"/>
    <a:srgbClr val="0D1F42"/>
    <a:srgbClr val="0D2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45" autoAdjust="0"/>
  </p:normalViewPr>
  <p:slideViewPr>
    <p:cSldViewPr snapToGrid="0" snapToObjects="1">
      <p:cViewPr>
        <p:scale>
          <a:sx n="130" d="100"/>
          <a:sy n="130" d="100"/>
        </p:scale>
        <p:origin x="-12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3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4A3CF-C525-A045-9898-2AD75E77B2EB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84CD9-7115-FB4A-9B45-72B4D5BF5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0EB1E-1BC3-47CD-A423-89A957844C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04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2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727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409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308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92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29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05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20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35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2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27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28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81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97933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18892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66032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35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788573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96921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4747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86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02053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2301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68038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84977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4087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268569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932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838889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265949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98063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4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23338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77258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552469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817494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80806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4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5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3" y="1009656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3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7598"/>
            <a:ext cx="1213821" cy="365125"/>
          </a:xfrm>
        </p:spPr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7" y="5357598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5357598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78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42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39436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70" y="3725340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06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2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2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37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18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20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5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9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7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11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8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5678"/>
            <a:ext cx="1213821" cy="365125"/>
          </a:xfrm>
        </p:spPr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7" y="5829267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6" y="5896967"/>
            <a:ext cx="554023" cy="365125"/>
          </a:xfrm>
        </p:spPr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40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7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61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5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71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8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8743"/>
            <a:ext cx="1213821" cy="365125"/>
          </a:xfrm>
        </p:spPr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2" y="5831043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2" y="5900032"/>
            <a:ext cx="554023" cy="365125"/>
          </a:xfrm>
        </p:spPr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5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54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925696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4" y="1106318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240D-09A0-4BFF-A4AE-22D0111AAD61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3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8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2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9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8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BC5C7-6A37-7D41-A94E-9268757BA1BF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F00CD-5841-C940-A05D-FA14E541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F1DF6D-2E9E-4BAB-8180-5FACAEC9B5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4F316D-8C16-4F68-A9BA-3BFE470CB9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4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491E54-B77A-4061-9D8C-2074E9936CD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 defTabSz="914400"/>
              <a:t>11/12/14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E99392-8934-4472-B91B-9A6DEF500D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Segoe U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59489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C5F9E6-7471-DE4B-B642-9BE814072BAB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11/12/14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CE3BB8-D02C-E547-8CA3-8A716E5F4A57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712928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3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6" y="817588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3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158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fld id="{8DF03496-9F32-4EEA-AF84-A5ECCB85ADCE}" type="datetimeFigureOut">
              <a:rPr lang="en-US" smtClean="0">
                <a:solidFill>
                  <a:srgbClr val="465E9C"/>
                </a:solidFill>
              </a:rPr>
              <a:pPr defTabSz="914400"/>
              <a:t>11/12/14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158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5" y="5809158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14400"/>
            <a:fld id="{6B1F240D-09A0-4BFF-A4AE-22D0111AAD61}" type="slidenum">
              <a:rPr lang="en-US" smtClean="0">
                <a:solidFill>
                  <a:srgbClr val="465E9C"/>
                </a:solidFill>
              </a:rPr>
              <a:pPr defTabSz="914400"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7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jpeg"/><Relationship Id="rId3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33.jpeg"/><Relationship Id="rId5" Type="http://schemas.microsoft.com/office/2007/relationships/hdphoto" Target="../media/hdphoto20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21.wdp"/><Relationship Id="rId5" Type="http://schemas.openxmlformats.org/officeDocument/2006/relationships/image" Target="../media/image35.png"/><Relationship Id="rId6" Type="http://schemas.microsoft.com/office/2007/relationships/hdphoto" Target="../media/hdphoto2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37.jpeg"/><Relationship Id="rId5" Type="http://schemas.microsoft.com/office/2007/relationships/hdphoto" Target="../media/hdphoto24.wdp"/><Relationship Id="rId6" Type="http://schemas.openxmlformats.org/officeDocument/2006/relationships/image" Target="../media/image38.png"/><Relationship Id="rId7" Type="http://schemas.microsoft.com/office/2007/relationships/hdphoto" Target="../media/hdphoto25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4" Type="http://schemas.openxmlformats.org/officeDocument/2006/relationships/image" Target="../media/image40.png"/><Relationship Id="rId5" Type="http://schemas.microsoft.com/office/2007/relationships/hdphoto" Target="../media/hdphoto27.wdp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microsoft.com/office/2007/relationships/hdphoto" Target="../media/hdphoto28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Relationship Id="rId3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Relationship Id="rId3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29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_000012609571Big 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-17906" y="-11061"/>
            <a:ext cx="9174126" cy="686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2744928"/>
            <a:ext cx="5446889" cy="1587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1500000">
              <a:rot lat="21534000" lon="18714000" rev="21162000"/>
            </a:camera>
            <a:lightRig rig="threePt" dir="t"/>
          </a:scene3d>
          <a:sp3d z="50800"/>
        </p:spPr>
      </p:pic>
      <p:sp>
        <p:nvSpPr>
          <p:cNvPr id="6" name="Rectangle 5"/>
          <p:cNvSpPr/>
          <p:nvPr/>
        </p:nvSpPr>
        <p:spPr>
          <a:xfrm>
            <a:off x="1" y="5312164"/>
            <a:ext cx="9143999" cy="20679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Texas </a:t>
            </a:r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Interoperability </a:t>
            </a:r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&amp; </a:t>
            </a:r>
          </a:p>
          <a:p>
            <a:pPr algn="ctr"/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Broadband Update</a:t>
            </a:r>
          </a:p>
          <a:p>
            <a:pPr algn="ctr"/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 </a:t>
            </a:r>
            <a:endParaRPr lang="en-US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4312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0251" y="146520"/>
            <a:ext cx="8857041" cy="16666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317500" dist="50800" dir="2700000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1050" algn="ctr"/>
            <a:r>
              <a:rPr lang="en-US" sz="3600" dirty="0" smtClean="0">
                <a:solidFill>
                  <a:srgbClr val="487AB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2006 – 2007</a:t>
            </a:r>
          </a:p>
          <a:p>
            <a:pPr marL="2051050" algn="ctr"/>
            <a:r>
              <a:rPr lang="en-US" sz="3600" dirty="0" smtClean="0">
                <a:solidFill>
                  <a:srgbClr val="487AB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Texas Radio Coalition</a:t>
            </a:r>
            <a:endParaRPr lang="en-US" sz="3600" dirty="0">
              <a:solidFill>
                <a:srgbClr val="487AB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94500" y1="64796" x2="74500" y2="79082"/>
                        <a14:backgroundMark x1="59500" y1="94898" x2="72500" y2="98469"/>
                        <a14:backgroundMark x1="33500" y1="64286" x2="29500" y2="66837"/>
                        <a14:backgroundMark x1="40500" y1="66837" x2="42500" y2="68367"/>
                        <a14:backgroundMark x1="51000" y1="4592" x2="52000" y2="15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81" y="198226"/>
            <a:ext cx="1631242" cy="1598618"/>
          </a:xfrm>
          <a:prstGeom prst="rect">
            <a:avLst/>
          </a:prstGeom>
          <a:effectLst>
            <a:outerShdw blurRad="180975" dist="50800" dir="2700000" algn="tl" rotWithShape="0">
              <a:srgbClr val="000000">
                <a:alpha val="9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0501" y="2891069"/>
            <a:ext cx="856397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Tasked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by Texas Homeland Security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Director Steve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McCraw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with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updating the Texas Statewide Interoperability Plan to meet the current DHS Statewide Planning criteria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Voluntary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association of Texas government entities and affected agencies and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3480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48998"/>
            <a:ext cx="912771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Gov. Rick Perry: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“Radio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interoperability in Texas is particularly challenging because of its size and geographic diversity…I am proud to report to you today that Texas has achieved level four radio </a:t>
            </a:r>
            <a:r>
              <a:rPr lang="en-US" sz="32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interoperability…” </a:t>
            </a:r>
            <a:endParaRPr lang="en-US" sz="32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Picture 7" descr="Office of the Governor Rick Perry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56" y="1908041"/>
            <a:ext cx="6056800" cy="12592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0" y="16280"/>
            <a:ext cx="9132849" cy="1461873"/>
            <a:chOff x="0" y="16280"/>
            <a:chExt cx="9132849" cy="1461873"/>
          </a:xfrm>
          <a:solidFill>
            <a:srgbClr val="5296E2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1273" y="190797"/>
                <a:ext cx="8743072" cy="141063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2007:  DHS released the Statewide Interoperability Planning Guidebook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rgbClr val="2472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42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6280"/>
            <a:ext cx="9132849" cy="1461873"/>
            <a:chOff x="0" y="16280"/>
            <a:chExt cx="9132849" cy="1461873"/>
          </a:xfrm>
          <a:solidFill>
            <a:srgbClr val="5296E2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1273" y="190797"/>
                <a:ext cx="8743072" cy="141063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2007:  SCIP Governance Structure established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rgbClr val="2472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289" y="1724790"/>
            <a:ext cx="5393118" cy="4954851"/>
          </a:xfrm>
          <a:prstGeom prst="rect">
            <a:avLst/>
          </a:prstGeom>
          <a:ln w="38100" cmpd="sng">
            <a:solidFill>
              <a:srgbClr val="558ED5"/>
            </a:solidFill>
          </a:ln>
          <a:effectLst>
            <a:outerShdw blurRad="247650" dist="50800" dir="2700000" algn="tl" rotWithShape="0">
              <a:srgbClr val="000000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9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6281"/>
            <a:ext cx="9132849" cy="1281668"/>
            <a:chOff x="0" y="16280"/>
            <a:chExt cx="9132849" cy="1461873"/>
          </a:xfrm>
          <a:solidFill>
            <a:srgbClr val="5296E2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1273" y="389538"/>
                <a:ext cx="8743072" cy="7595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2014:  </a:t>
                </a:r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SCIP Governance </a:t>
                </a:r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Structure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rgbClr val="2472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60" y="1505271"/>
            <a:ext cx="6132563" cy="5178233"/>
          </a:xfrm>
          <a:prstGeom prst="rect">
            <a:avLst/>
          </a:prstGeom>
          <a:ln w="38100" cmpd="sng">
            <a:solidFill>
              <a:srgbClr val="558ED5"/>
            </a:solidFill>
          </a:ln>
          <a:effectLst>
            <a:outerShdw blurRad="247650" dist="50800" dir="2700000" algn="tl" rotWithShape="0">
              <a:srgbClr val="000000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5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099" y="2178925"/>
            <a:ext cx="885324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Each region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required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to hold annual interoperable communications focus group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sessions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SCIP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initiatives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based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on input from the Focus Group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sessions  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The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template is updated and reformatted each year with DHS operational and reporting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priorities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6279"/>
            <a:ext cx="9132849" cy="1954481"/>
            <a:chOff x="0" y="16279"/>
            <a:chExt cx="9132849" cy="1954481"/>
          </a:xfrm>
          <a:solidFill>
            <a:srgbClr val="5296E2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16282" y="16279"/>
              <a:ext cx="9116567" cy="1891761"/>
              <a:chOff x="16282" y="16279"/>
              <a:chExt cx="9116567" cy="2223210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16282" y="16279"/>
                <a:ext cx="9116567" cy="2223210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1273" y="98661"/>
                <a:ext cx="8743072" cy="206169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2007: Developed </a:t>
                </a:r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and instituted Annual Regional </a:t>
                </a:r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Focus Group Interoperable </a:t>
                </a:r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Survey template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0" y="1970760"/>
              <a:ext cx="9132849" cy="0"/>
            </a:xfrm>
            <a:prstGeom prst="line">
              <a:avLst/>
            </a:prstGeom>
            <a:grpFill/>
            <a:ln w="161925" cmpd="sng">
              <a:solidFill>
                <a:srgbClr val="2472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21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05426" y="2053485"/>
            <a:ext cx="469866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2008: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National Emergency Communications Plan (NECP)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Released 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" y="987833"/>
            <a:ext cx="4284901" cy="509597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358775" dist="50800" dir="2700000" algn="tl" rotWithShape="0">
              <a:srgbClr val="000000">
                <a:alpha val="8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9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" y="987833"/>
            <a:ext cx="4284901" cy="509597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358775" dist="50800" dir="2700000" algn="tl" rotWithShape="0">
              <a:srgbClr val="000000">
                <a:alpha val="87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-31357" y="1739886"/>
            <a:ext cx="9144000" cy="3433268"/>
          </a:xfrm>
          <a:prstGeom prst="rect">
            <a:avLst/>
          </a:prstGeom>
          <a:solidFill>
            <a:srgbClr val="173B71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Goal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2: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2011, 75 percent of non-UASI jurisdictions are able to demonstrate response-level emergency communications within one hour for routine events involving multiple jurisdictions and agencies. </a:t>
            </a:r>
          </a:p>
        </p:txBody>
      </p:sp>
    </p:spTree>
    <p:extLst>
      <p:ext uri="{BB962C8B-B14F-4D97-AF65-F5344CB8AC3E}">
        <p14:creationId xmlns:p14="http://schemas.microsoft.com/office/powerpoint/2010/main" val="35502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scription: \\lgshare\share\Projects\ICTAP\NECP Goal 2\Texas\Texas Maps\Overall Performance\Texas Map_overall performance_No Legend.png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03205" y="1270000"/>
            <a:ext cx="6315180" cy="5504487"/>
          </a:xfrm>
          <a:prstGeom prst="rect">
            <a:avLst/>
          </a:prstGeom>
          <a:noFill/>
          <a:ln>
            <a:noFill/>
          </a:ln>
          <a:effectLst>
            <a:outerShdw blurRad="346075" dist="88900" dir="2700000" algn="tl" rotWithShape="0">
              <a:prstClr val="black">
                <a:alpha val="91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740471" y="1508993"/>
            <a:ext cx="1937477" cy="372787"/>
            <a:chOff x="6805595" y="1508993"/>
            <a:chExt cx="1937477" cy="372787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6805595" y="1508993"/>
              <a:ext cx="373808" cy="372787"/>
            </a:xfrm>
            <a:prstGeom prst="ellipse">
              <a:avLst/>
            </a:prstGeom>
            <a:solidFill>
              <a:srgbClr val="2E5A2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95684" y="1508993"/>
              <a:ext cx="1547388" cy="37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Advanced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40470" y="2034180"/>
            <a:ext cx="1921196" cy="372787"/>
            <a:chOff x="6805595" y="1508993"/>
            <a:chExt cx="1921196" cy="372787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6805595" y="1508993"/>
              <a:ext cx="373808" cy="372787"/>
            </a:xfrm>
            <a:prstGeom prst="ellipse">
              <a:avLst/>
            </a:prstGeom>
            <a:solidFill>
              <a:srgbClr val="A4D17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79403" y="1508993"/>
              <a:ext cx="1547388" cy="37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Established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40471" y="2559367"/>
            <a:ext cx="1921196" cy="372787"/>
            <a:chOff x="6821876" y="1508993"/>
            <a:chExt cx="1921196" cy="372787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821876" y="1508993"/>
              <a:ext cx="373808" cy="372787"/>
            </a:xfrm>
            <a:prstGeom prst="ellipse">
              <a:avLst/>
            </a:prstGeom>
            <a:solidFill>
              <a:srgbClr val="F2871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95684" y="1508993"/>
              <a:ext cx="1547388" cy="37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Early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0471" y="3084554"/>
            <a:ext cx="2419810" cy="372787"/>
            <a:chOff x="6821876" y="1508993"/>
            <a:chExt cx="2419810" cy="37278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821876" y="1508993"/>
              <a:ext cx="373808" cy="37278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95684" y="1508993"/>
              <a:ext cx="2046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Not Demonstrated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40470" y="3606286"/>
            <a:ext cx="2419810" cy="372787"/>
            <a:chOff x="6821876" y="1508993"/>
            <a:chExt cx="2419810" cy="372787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821876" y="1508993"/>
              <a:ext cx="373808" cy="3727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95684" y="1508993"/>
              <a:ext cx="2046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Not Available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923201" y="5754192"/>
            <a:ext cx="4237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Performance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: 98.8%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Calibri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95376" y="315836"/>
            <a:ext cx="9508294" cy="648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 cmpd="sng">
            <a:solidFill>
              <a:srgbClr val="2B5323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2011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: NECP Goal 2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Demonstrations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74733" y="57203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Reporting Counties: </a:t>
            </a:r>
          </a:p>
          <a:p>
            <a:pPr lvl="0" algn="ctr"/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251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of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/>
                <a:cs typeface="Arial"/>
              </a:rPr>
              <a:t>254  </a:t>
            </a:r>
            <a:endParaRPr lang="en-US" sz="24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1-05 at 6.08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17241"/>
          <a:stretch/>
        </p:blipFill>
        <p:spPr>
          <a:xfrm>
            <a:off x="0" y="0"/>
            <a:ext cx="91765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5376" y="399276"/>
            <a:ext cx="9508294" cy="1077218"/>
          </a:xfrm>
          <a:prstGeom prst="rect">
            <a:avLst/>
          </a:prstGeom>
          <a:solidFill>
            <a:schemeClr val="tx1">
              <a:alpha val="67000"/>
            </a:schemeClr>
          </a:solidFill>
          <a:ln w="38100" cmpd="sng">
            <a:solidFill>
              <a:srgbClr val="D06418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2009: Communications Coordination Group Established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1-05 at 6.08.02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17241"/>
          <a:stretch/>
        </p:blipFill>
        <p:spPr>
          <a:xfrm>
            <a:off x="0" y="0"/>
            <a:ext cx="91765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5376" y="399276"/>
            <a:ext cx="9508294" cy="1077218"/>
          </a:xfrm>
          <a:prstGeom prst="rect">
            <a:avLst/>
          </a:prstGeom>
          <a:solidFill>
            <a:schemeClr val="tx1">
              <a:alpha val="67000"/>
            </a:schemeClr>
          </a:solidFill>
          <a:ln w="38100" cmpd="sng">
            <a:solidFill>
              <a:srgbClr val="D06418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2009: Communications Coordination Group Established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751" y="1681208"/>
            <a:ext cx="84825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Formalized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under the State of Texas Legislative and Executive Mandates effective September 1,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2009</a:t>
            </a:r>
          </a:p>
          <a:p>
            <a:pPr algn="ctr"/>
            <a:endParaRPr lang="en-US" sz="3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Provide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an integrated state approach for ensuring communications coordination both prior to and immediately following a tactical and/or infrastructure event, including man-made and nature-produced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emergencies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3" y="-15680"/>
            <a:ext cx="9192767" cy="689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97815" y="428984"/>
            <a:ext cx="8266662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cs typeface="Britannic Bold"/>
              </a:rPr>
              <a:t>How Far Have We Come?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237" t="7461" r="6054" b="13143"/>
          <a:stretch/>
        </p:blipFill>
        <p:spPr>
          <a:xfrm>
            <a:off x="1307145" y="1637990"/>
            <a:ext cx="6211311" cy="4462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11125" dist="127000" dir="12900000" kx="195000" ky="145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77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6281"/>
            <a:ext cx="9132849" cy="1253720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8" name="Group 7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1273" y="500973"/>
                <a:ext cx="8743072" cy="8856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2009: </a:t>
                </a:r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RICP Round </a:t>
                </a:r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One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12888" y="1401484"/>
            <a:ext cx="87751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 2009, Texas began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Round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 of the Regional Interoperable Communications Plans which included Regional Governance and Standard Operating Procedures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688">
            <a:off x="5786360" y="3908248"/>
            <a:ext cx="2787745" cy="3595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30" y="3575265"/>
            <a:ext cx="2786736" cy="3595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78">
            <a:off x="537408" y="3839992"/>
            <a:ext cx="2779868" cy="3585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9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979"/>
            <a:ext cx="9144000" cy="1276690"/>
            <a:chOff x="0" y="4979"/>
            <a:chExt cx="9144000" cy="1276690"/>
          </a:xfrm>
          <a:effectLst>
            <a:outerShdw blurRad="276225" dist="50800" dir="5400000" algn="t" rotWithShape="0">
              <a:prstClr val="black">
                <a:alpha val="66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0" y="4979"/>
              <a:ext cx="9144000" cy="1200329"/>
            </a:xfrm>
            <a:prstGeom prst="rect">
              <a:avLst/>
            </a:prstGeom>
            <a:solidFill>
              <a:srgbClr val="5296E2"/>
            </a:solidFill>
          </p:spPr>
          <p:txBody>
            <a:bodyPr wrap="square">
              <a:spAutoFit/>
            </a:bodyPr>
            <a:lstStyle/>
            <a:p>
              <a:pPr marL="114300">
                <a:tabLst>
                  <a:tab pos="114300" algn="l"/>
                </a:tabLst>
              </a:pPr>
              <a:r>
                <a:rPr lang="en-US" sz="36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Texas Regional Land Mobile Voice Radio System of Systems</a:t>
              </a:r>
              <a:endPara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0" y="1281669"/>
              <a:ext cx="9132849" cy="0"/>
            </a:xfrm>
            <a:prstGeom prst="line">
              <a:avLst/>
            </a:prstGeom>
            <a:solidFill>
              <a:srgbClr val="5296E2"/>
            </a:solidFill>
            <a:ln w="161925" cmpd="sng">
              <a:solidFill>
                <a:srgbClr val="2472C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2506" y="1428189"/>
            <a:ext cx="6235377" cy="5675945"/>
          </a:xfrm>
          <a:prstGeom prst="rect">
            <a:avLst/>
          </a:prstGeom>
          <a:ln>
            <a:noFill/>
          </a:ln>
          <a:effectLst>
            <a:outerShdw blurRad="273050" dist="139700" dir="2700000" algn="tl" rotWithShape="0">
              <a:srgbClr val="333333">
                <a:alpha val="8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5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6280"/>
            <a:ext cx="9132849" cy="1461873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51273" y="190797"/>
                <a:ext cx="8743072" cy="14106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2011: Developed and Hosted Region 6 States Broadband Summit 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18" y="1595661"/>
            <a:ext cx="7662303" cy="5304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0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dune-1594021-texas-state-capitol-dome-l cop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79463"/>
            <a:ext cx="4078111" cy="1754327"/>
          </a:xfrm>
          <a:prstGeom prst="rect">
            <a:avLst/>
          </a:prstGeom>
          <a:solidFill>
            <a:srgbClr val="76664B">
              <a:alpha val="7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2010: First Annual Texas Legislative Report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0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dune-1594021-texas-state-capitol-dome-l copy.jp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26689"/>
            <a:ext cx="88900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Legislative Report provides status of Interoperability in Texas.</a:t>
            </a:r>
          </a:p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 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Funding Gaps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Breakdown by recipient of federal grant funds distributed by the state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Interoperability level by county (based on Texas Interoperability Maturity Model)</a:t>
            </a:r>
          </a:p>
          <a:p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Regional Focus Group reports serve as a vital resource for information</a:t>
            </a:r>
          </a:p>
        </p:txBody>
      </p:sp>
    </p:spTree>
    <p:extLst>
      <p:ext uri="{BB962C8B-B14F-4D97-AF65-F5344CB8AC3E}">
        <p14:creationId xmlns:p14="http://schemas.microsoft.com/office/powerpoint/2010/main" val="11093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6281"/>
            <a:ext cx="9132849" cy="1253720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8" name="Group 7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1273" y="500973"/>
                <a:ext cx="8743072" cy="8856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2011</a:t>
                </a:r>
                <a:r>
                  <a:rPr lang="en-US" sz="36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: RICP Round </a:t>
                </a:r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2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Regional Planning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76"/>
          <a:stretch/>
        </p:blipFill>
        <p:spPr>
          <a:xfrm>
            <a:off x="1128968" y="2906889"/>
            <a:ext cx="6863613" cy="3933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3444" y="5799667"/>
            <a:ext cx="3400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RICP Round 2 Strategy </a:t>
            </a:r>
            <a:r>
              <a:rPr lang="en-US" sz="2400" b="1" dirty="0" err="1" smtClean="0">
                <a:latin typeface="Comic Sans MS"/>
                <a:cs typeface="Comic Sans MS"/>
              </a:rPr>
              <a:t>Gameboard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966" y="1345595"/>
            <a:ext cx="87751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Round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 of the RICPs included Future System Design and Migration/Budget/Gap analysis and planning.</a:t>
            </a:r>
          </a:p>
        </p:txBody>
      </p:sp>
    </p:spTree>
    <p:extLst>
      <p:ext uri="{BB962C8B-B14F-4D97-AF65-F5344CB8AC3E}">
        <p14:creationId xmlns:p14="http://schemas.microsoft.com/office/powerpoint/2010/main" val="6847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5376" y="315836"/>
            <a:ext cx="9508294" cy="1077218"/>
          </a:xfrm>
          <a:prstGeom prst="rect">
            <a:avLst/>
          </a:prstGeom>
          <a:solidFill>
            <a:srgbClr val="0D1F42"/>
          </a:solidFill>
          <a:ln w="38100" cmpd="sng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2012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: Texas Kicks-off Texas Public Safety Broadband Program Education &amp;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Outreach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19" y="2682853"/>
            <a:ext cx="7001071" cy="1702039"/>
          </a:xfrm>
          <a:prstGeom prst="rect">
            <a:avLst/>
          </a:prstGeom>
          <a:effectLst>
            <a:outerShdw blurRad="317500" dist="50800" dir="2700000" algn="tl" rotWithShape="0">
              <a:prstClr val="black">
                <a:alpha val="82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699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Why Public Safety Broadband?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Why Now? 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7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055435"/>
            <a:ext cx="9144000" cy="2841046"/>
            <a:chOff x="0" y="635399"/>
            <a:chExt cx="9144000" cy="2841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50288"/>
            <a:stretch/>
          </p:blipFill>
          <p:spPr>
            <a:xfrm>
              <a:off x="0" y="635399"/>
              <a:ext cx="9144000" cy="28410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773444"/>
              <a:ext cx="3475440" cy="50013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914400"/>
              <a:r>
                <a:rPr lang="en-US" sz="2800" dirty="0" smtClean="0">
                  <a:ln/>
                  <a:solidFill>
                    <a:srgbClr val="EEECE1"/>
                  </a:solidFill>
                  <a:latin typeface="Segoe UI"/>
                </a:rPr>
                <a:t>Pope Benedict Debut</a:t>
              </a:r>
              <a:endParaRPr lang="en-US" sz="2800" dirty="0">
                <a:ln/>
                <a:solidFill>
                  <a:srgbClr val="EEECE1"/>
                </a:solidFill>
                <a:latin typeface="Segoe U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2039780"/>
            <a:ext cx="9144000" cy="2856701"/>
            <a:chOff x="0" y="4001299"/>
            <a:chExt cx="9144000" cy="28567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50014"/>
            <a:stretch/>
          </p:blipFill>
          <p:spPr>
            <a:xfrm>
              <a:off x="0" y="4001299"/>
              <a:ext cx="9144000" cy="285670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174" y="6153625"/>
              <a:ext cx="32426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800" dirty="0">
                  <a:ln/>
                  <a:solidFill>
                    <a:prstClr val="white"/>
                  </a:solidFill>
                  <a:latin typeface="Segoe UI"/>
                </a:rPr>
                <a:t>Pope </a:t>
              </a:r>
              <a:r>
                <a:rPr lang="en-US" sz="2800" dirty="0" smtClean="0">
                  <a:ln/>
                  <a:solidFill>
                    <a:prstClr val="white"/>
                  </a:solidFill>
                  <a:latin typeface="Segoe UI"/>
                </a:rPr>
                <a:t>Francis </a:t>
              </a:r>
              <a:r>
                <a:rPr lang="en-US" sz="2800" dirty="0">
                  <a:ln/>
                  <a:solidFill>
                    <a:prstClr val="white"/>
                  </a:solidFill>
                  <a:latin typeface="Segoe UI"/>
                </a:rPr>
                <a:t>Debut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74" y="339780"/>
            <a:ext cx="8909844" cy="954716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entury Gothic"/>
                <a:cs typeface="Century Gothic"/>
              </a:rPr>
              <a:t>St. Peter’s </a:t>
            </a:r>
            <a:r>
              <a:rPr lang="en-US" sz="4000" dirty="0" smtClean="0">
                <a:latin typeface="Century Gothic"/>
                <a:cs typeface="Century Gothic"/>
              </a:rPr>
              <a:t>Square: </a:t>
            </a:r>
            <a:r>
              <a:rPr lang="en-US" sz="4000" dirty="0">
                <a:solidFill>
                  <a:srgbClr val="31B9FF"/>
                </a:solidFill>
                <a:latin typeface="Century Gothic"/>
                <a:cs typeface="Century Gothic"/>
              </a:rPr>
              <a:t>T</a:t>
            </a:r>
            <a:r>
              <a:rPr lang="en-US" sz="4000" dirty="0" smtClean="0">
                <a:solidFill>
                  <a:srgbClr val="31B9FF"/>
                </a:solidFill>
                <a:latin typeface="Century Gothic"/>
                <a:cs typeface="Century Gothic"/>
              </a:rPr>
              <a:t>he </a:t>
            </a:r>
            <a:r>
              <a:rPr lang="en-US" sz="4000" dirty="0">
                <a:solidFill>
                  <a:srgbClr val="31B9FF"/>
                </a:solidFill>
                <a:latin typeface="Century Gothic"/>
                <a:cs typeface="Century Gothic"/>
              </a:rPr>
              <a:t>Vatican</a:t>
            </a:r>
            <a:r>
              <a:rPr lang="en-US" sz="4000" dirty="0">
                <a:solidFill>
                  <a:schemeClr val="accent2"/>
                </a:solidFill>
                <a:latin typeface="Century Gothic"/>
                <a:cs typeface="Century Gothic"/>
              </a:rPr>
              <a:t/>
            </a:r>
            <a:br>
              <a:rPr lang="en-US" sz="4000" dirty="0">
                <a:solidFill>
                  <a:schemeClr val="accent2"/>
                </a:solidFill>
                <a:latin typeface="Century Gothic"/>
                <a:cs typeface="Century Gothic"/>
              </a:rPr>
            </a:b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266" y="5042147"/>
            <a:ext cx="7782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white"/>
                </a:solidFill>
                <a:latin typeface="Segoe UI"/>
              </a:rPr>
              <a:t>Only 9 Years Ago It Was Still Uncommon…</a:t>
            </a:r>
            <a:endParaRPr lang="en-US" sz="3200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12121" y="4912136"/>
            <a:ext cx="3278862" cy="1350817"/>
            <a:chOff x="5812121" y="4912136"/>
            <a:chExt cx="3278862" cy="1350817"/>
          </a:xfrm>
        </p:grpSpPr>
        <p:sp>
          <p:nvSpPr>
            <p:cNvPr id="15" name="TextBox 14"/>
            <p:cNvSpPr txBox="1"/>
            <p:nvPr/>
          </p:nvSpPr>
          <p:spPr>
            <a:xfrm>
              <a:off x="5812121" y="5739733"/>
              <a:ext cx="3278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800" dirty="0" smtClean="0">
                  <a:solidFill>
                    <a:srgbClr val="00ACF0"/>
                  </a:solidFill>
                  <a:latin typeface="Segoe UI"/>
                </a:rPr>
                <a:t>Look! A Flip Phone!</a:t>
              </a:r>
              <a:endParaRPr lang="en-US" sz="2800" dirty="0">
                <a:solidFill>
                  <a:srgbClr val="00ACF0"/>
                </a:solidFill>
                <a:latin typeface="Segoe UI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7957038" y="4912136"/>
              <a:ext cx="548640" cy="943541"/>
            </a:xfrm>
            <a:prstGeom prst="straightConnector1">
              <a:avLst/>
            </a:prstGeom>
            <a:ln w="31750">
              <a:solidFill>
                <a:srgbClr val="00AC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39266" y="4997381"/>
            <a:ext cx="8191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dirty="0" smtClean="0">
                <a:solidFill>
                  <a:prstClr val="white"/>
                </a:solidFill>
                <a:latin typeface="Segoe UI"/>
              </a:rPr>
              <a:t>Now, data and devices are everywhere!</a:t>
            </a:r>
            <a:endParaRPr lang="en-US" sz="3600" dirty="0">
              <a:solidFill>
                <a:prstClr val="white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109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40" y="-1"/>
            <a:ext cx="9160925" cy="69132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1" y="5683842"/>
            <a:ext cx="7224889" cy="1754327"/>
          </a:xfrm>
          <a:prstGeom prst="rect">
            <a:avLst/>
          </a:prstGeom>
          <a:gradFill flip="none" rotWithShape="1">
            <a:gsLst>
              <a:gs pos="55000">
                <a:schemeClr val="bg1">
                  <a:alpha val="61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225425" defTabSz="914400"/>
            <a:r>
              <a:rPr lang="en-US" sz="6000" dirty="0">
                <a:solidFill>
                  <a:prstClr val="white"/>
                </a:solidFill>
                <a:latin typeface="Century Gothic"/>
                <a:cs typeface="Century Gothic"/>
              </a:rPr>
              <a:t>Except </a:t>
            </a:r>
            <a:r>
              <a:rPr lang="en-US" sz="6000" dirty="0">
                <a:solidFill>
                  <a:srgbClr val="FFFF00"/>
                </a:solidFill>
                <a:latin typeface="Century Gothic"/>
                <a:cs typeface="Century Gothic"/>
              </a:rPr>
              <a:t>here</a:t>
            </a:r>
            <a:r>
              <a:rPr lang="en-US" sz="6000" dirty="0" smtClean="0">
                <a:solidFill>
                  <a:srgbClr val="FFFF00"/>
                </a:solidFill>
                <a:latin typeface="Century Gothic"/>
                <a:cs typeface="Century Gothic"/>
              </a:rPr>
              <a:t>…</a:t>
            </a:r>
          </a:p>
          <a:p>
            <a:pPr marL="225425" defTabSz="914400"/>
            <a:endParaRPr lang="en-US" sz="480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20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76200"/>
            <a:ext cx="8763000" cy="0"/>
          </a:xfrm>
          <a:prstGeom prst="line">
            <a:avLst/>
          </a:prstGeom>
          <a:solidFill>
            <a:srgbClr val="193A65">
              <a:alpha val="6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Flowchart: Process 9"/>
          <p:cNvSpPr/>
          <p:nvPr/>
        </p:nvSpPr>
        <p:spPr>
          <a:xfrm>
            <a:off x="-36990" y="3429000"/>
            <a:ext cx="9372600" cy="228600"/>
          </a:xfrm>
          <a:prstGeom prst="flowChartProcess">
            <a:avLst/>
          </a:prstGeom>
          <a:gradFill flip="none" rotWithShape="1">
            <a:gsLst>
              <a:gs pos="23000">
                <a:srgbClr val="3A92FF"/>
              </a:gs>
              <a:gs pos="0">
                <a:srgbClr val="081422">
                  <a:alpha val="68000"/>
                </a:srgbClr>
              </a:gs>
              <a:gs pos="97000">
                <a:srgbClr val="010203">
                  <a:alpha val="68000"/>
                </a:srgbClr>
              </a:gs>
              <a:gs pos="70000">
                <a:srgbClr val="3A92FF"/>
              </a:gs>
            </a:gsLst>
            <a:lin ang="5400000" scaled="0"/>
            <a:tileRect/>
          </a:grad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0734" y="2057400"/>
            <a:ext cx="2819400" cy="3738265"/>
            <a:chOff x="609600" y="2362200"/>
            <a:chExt cx="2667000" cy="344540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952625" y="4469112"/>
              <a:ext cx="0" cy="914400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63500" dir="2700000" sx="101000" sy="101000" algn="tl" rotWithShape="0">
                <a:srgbClr val="000000">
                  <a:alpha val="61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Connector 10"/>
            <p:cNvSpPr/>
            <p:nvPr/>
          </p:nvSpPr>
          <p:spPr>
            <a:xfrm>
              <a:off x="609600" y="2362200"/>
              <a:ext cx="2667000" cy="2438400"/>
            </a:xfrm>
            <a:prstGeom prst="flowChartConnector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476375" y="5382107"/>
              <a:ext cx="914400" cy="0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63500" dir="2700000" sx="101000" sy="101000" algn="tl" rotWithShape="0">
                <a:srgbClr val="000000">
                  <a:alpha val="61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19225" y="5382106"/>
              <a:ext cx="1066800" cy="42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300" dirty="0">
                  <a:solidFill>
                    <a:prstClr val="white"/>
                  </a:solidFill>
                  <a:effectLst>
                    <a:outerShdw blurRad="263525" dist="50800" dir="2700000" sx="101000" sy="101000" algn="tl" rotWithShape="0">
                      <a:srgbClr val="000000">
                        <a:alpha val="54000"/>
                      </a:srgbClr>
                    </a:outerShdw>
                  </a:effectLst>
                  <a:latin typeface="Century Gothic" panose="020B0502020202020204" pitchFamily="34" charset="0"/>
                </a:rPr>
                <a:t>2001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62600" y="2057401"/>
            <a:ext cx="2819400" cy="3738264"/>
            <a:chOff x="5562600" y="2057401"/>
            <a:chExt cx="2819400" cy="3738264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982369" y="4343400"/>
              <a:ext cx="0" cy="992124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rgbClr val="000000">
                  <a:alpha val="54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owchart: Connector 25"/>
            <p:cNvSpPr/>
            <p:nvPr/>
          </p:nvSpPr>
          <p:spPr>
            <a:xfrm>
              <a:off x="5562600" y="2057401"/>
              <a:ext cx="2819400" cy="2645664"/>
            </a:xfrm>
            <a:prstGeom prst="flowChartConnector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6478905" y="5334000"/>
              <a:ext cx="966651" cy="0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rgbClr val="000000">
                  <a:alpha val="54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428014" y="5334000"/>
              <a:ext cx="1127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300" dirty="0">
                  <a:solidFill>
                    <a:srgbClr val="FFFFFF"/>
                  </a:solidFill>
                  <a:effectLst>
                    <a:outerShdw blurRad="263525" dist="50800" dir="2700000" sx="101000" sy="101000" algn="tl" rotWithShape="0">
                      <a:srgbClr val="000000">
                        <a:alpha val="54000"/>
                      </a:srgbClr>
                    </a:outerShdw>
                  </a:effectLst>
                  <a:latin typeface="Century Gothic" panose="020B0502020202020204" pitchFamily="34" charset="0"/>
                </a:rPr>
                <a:t>2008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-36990" y="784858"/>
            <a:ext cx="9180990" cy="70788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52000">
                <a:srgbClr val="449FE8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228600">
              <a:spcAft>
                <a:spcPts val="1200"/>
              </a:spcAft>
              <a:tabLst>
                <a:tab pos="8169275" algn="l"/>
              </a:tabLst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Public Safety LTE Timeline</a:t>
            </a:r>
            <a:endParaRPr lang="en-US" sz="40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57546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3" y="-15680"/>
            <a:ext cx="9192767" cy="689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97815" y="428984"/>
            <a:ext cx="8266662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cs typeface="Britannic Bold"/>
              </a:rPr>
              <a:t>How Far Have We Come?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443" y="1883392"/>
            <a:ext cx="777522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"/>
                <a:cs typeface="Courier"/>
              </a:rPr>
              <a:t>1930s: </a:t>
            </a:r>
            <a:r>
              <a:rPr lang="en-US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"/>
                <a:cs typeface="Courier"/>
              </a:rPr>
              <a:t>The 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"/>
                <a:cs typeface="Courier"/>
              </a:rPr>
              <a:t>Radio Patch (encoder</a:t>
            </a:r>
            <a:r>
              <a:rPr lang="en-US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"/>
                <a:cs typeface="Courier"/>
              </a:rPr>
              <a:t>)</a:t>
            </a:r>
          </a:p>
          <a:p>
            <a:pPr lvl="0" algn="ctr"/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"/>
              <a:cs typeface="Courier"/>
            </a:endParaRPr>
          </a:p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"/>
                <a:cs typeface="Courier"/>
              </a:rPr>
              <a:t>Texas state and local dispatchers used radio encoders to patch disparate radio channels for emergency response incidents.</a:t>
            </a:r>
          </a:p>
        </p:txBody>
      </p:sp>
    </p:spTree>
    <p:extLst>
      <p:ext uri="{BB962C8B-B14F-4D97-AF65-F5344CB8AC3E}">
        <p14:creationId xmlns:p14="http://schemas.microsoft.com/office/powerpoint/2010/main" val="35818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0" y="3429000"/>
            <a:ext cx="9372600" cy="228600"/>
          </a:xfrm>
          <a:prstGeom prst="flowChartProcess">
            <a:avLst/>
          </a:prstGeom>
          <a:gradFill flip="none" rotWithShape="1">
            <a:gsLst>
              <a:gs pos="23000">
                <a:srgbClr val="3A92FF"/>
              </a:gs>
              <a:gs pos="0">
                <a:srgbClr val="081422">
                  <a:alpha val="68000"/>
                </a:srgbClr>
              </a:gs>
              <a:gs pos="97000">
                <a:srgbClr val="010203">
                  <a:alpha val="68000"/>
                </a:srgbClr>
              </a:gs>
              <a:gs pos="70000">
                <a:srgbClr val="3A92FF"/>
              </a:gs>
            </a:gsLst>
            <a:lin ang="5400000" scaled="0"/>
            <a:tileRect/>
          </a:grad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" y="2057400"/>
            <a:ext cx="2743200" cy="3738265"/>
            <a:chOff x="609600" y="2057400"/>
            <a:chExt cx="2761367" cy="373826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029369" y="4343400"/>
              <a:ext cx="0" cy="992124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rgbClr val="000000">
                  <a:alpha val="54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Connector 10"/>
            <p:cNvSpPr/>
            <p:nvPr/>
          </p:nvSpPr>
          <p:spPr>
            <a:xfrm>
              <a:off x="609600" y="2057400"/>
              <a:ext cx="2761367" cy="2645665"/>
            </a:xfrm>
            <a:prstGeom prst="flowChartConnector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530056" y="5334000"/>
              <a:ext cx="966651" cy="0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rgbClr val="000000">
                  <a:alpha val="54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65489" y="5334000"/>
              <a:ext cx="1127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300" dirty="0">
                  <a:solidFill>
                    <a:srgbClr val="FFFFFF"/>
                  </a:solidFill>
                  <a:effectLst>
                    <a:outerShdw blurRad="263525" dist="50800" dir="2700000" algn="tl" rotWithShape="0">
                      <a:prstClr val="black">
                        <a:alpha val="54000"/>
                      </a:prstClr>
                    </a:outerShdw>
                  </a:effectLst>
                  <a:latin typeface="Century Gothic" panose="020B0502020202020204" pitchFamily="34" charset="0"/>
                </a:rPr>
                <a:t>2009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47307" y="2042725"/>
            <a:ext cx="2665317" cy="3752940"/>
            <a:chOff x="5447307" y="2042725"/>
            <a:chExt cx="2665317" cy="3752940"/>
          </a:xfrm>
        </p:grpSpPr>
        <p:grpSp>
          <p:nvGrpSpPr>
            <p:cNvPr id="5" name="Group 4"/>
            <p:cNvGrpSpPr/>
            <p:nvPr/>
          </p:nvGrpSpPr>
          <p:grpSpPr>
            <a:xfrm>
              <a:off x="6244294" y="4343400"/>
              <a:ext cx="1127760" cy="1452265"/>
              <a:chOff x="6047014" y="4343400"/>
              <a:chExt cx="1127760" cy="1452265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601369" y="4343400"/>
                <a:ext cx="0" cy="992124"/>
              </a:xfrm>
              <a:prstGeom prst="line">
                <a:avLst/>
              </a:prstGeom>
              <a:ln w="28575">
                <a:solidFill>
                  <a:srgbClr val="3A92FF"/>
                </a:solidFill>
              </a:ln>
              <a:effectLst>
                <a:outerShdw blurRad="263525" dist="50800" dir="2700000" sx="101000" sy="101000" algn="tl" rotWithShape="0">
                  <a:srgbClr val="000000">
                    <a:alpha val="54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097905" y="5334000"/>
                <a:ext cx="966651" cy="0"/>
              </a:xfrm>
              <a:prstGeom prst="line">
                <a:avLst/>
              </a:prstGeom>
              <a:ln w="28575">
                <a:solidFill>
                  <a:srgbClr val="3A92FF"/>
                </a:solidFill>
              </a:ln>
              <a:effectLst>
                <a:outerShdw blurRad="263525" dist="50800" dir="2700000" sx="101000" sy="101000" algn="tl" rotWithShape="0">
                  <a:srgbClr val="000000">
                    <a:alpha val="54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6047014" y="5334000"/>
                <a:ext cx="112776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rgbClr val="FFFFFF"/>
                    </a:solidFill>
                    <a:effectLst>
                      <a:outerShdw blurRad="263525" dist="50800" dir="2700000" sx="101000" sy="101000" algn="tl" rotWithShape="0">
                        <a:prstClr val="black">
                          <a:alpha val="54000"/>
                        </a:prstClr>
                      </a:outerShdw>
                    </a:effectLst>
                    <a:latin typeface="Century Gothic" panose="020B0502020202020204" pitchFamily="34" charset="0"/>
                  </a:rPr>
                  <a:t>2010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447307" y="2042725"/>
              <a:ext cx="2665317" cy="2651534"/>
              <a:chOff x="5052992" y="606779"/>
              <a:chExt cx="2665317" cy="265153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4" b="100000" l="0" r="99057">
                            <a14:backgroundMark x1="14151" y1="5213" x2="7075" y2="13270"/>
                            <a14:backgroundMark x1="2358" y1="67299" x2="11321" y2="96682"/>
                            <a14:backgroundMark x1="95283" y1="76777" x2="75472" y2="95735"/>
                            <a14:backgroundMark x1="84434" y1="8057" x2="94340" y2="19431"/>
                            <a14:backgroundMark x1="27830" y1="2844" x2="3774" y2="17536"/>
                            <a14:backgroundMark x1="66509" y1="2844" x2="61321" y2="9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9250" y="618066"/>
                <a:ext cx="2649059" cy="26365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5052992" y="606779"/>
                <a:ext cx="2662382" cy="2651534"/>
              </a:xfrm>
              <a:prstGeom prst="ellipse">
                <a:avLst/>
              </a:prstGeom>
              <a:noFill/>
              <a:ln w="28575" cmpd="sng">
                <a:solidFill>
                  <a:srgbClr val="00AC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597974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rocess 16"/>
          <p:cNvSpPr/>
          <p:nvPr/>
        </p:nvSpPr>
        <p:spPr>
          <a:xfrm>
            <a:off x="0" y="3429000"/>
            <a:ext cx="9372600" cy="228600"/>
          </a:xfrm>
          <a:prstGeom prst="flowChartProcess">
            <a:avLst/>
          </a:prstGeom>
          <a:gradFill flip="none" rotWithShape="1">
            <a:gsLst>
              <a:gs pos="23000">
                <a:srgbClr val="00ACF0"/>
              </a:gs>
              <a:gs pos="0">
                <a:srgbClr val="081422">
                  <a:alpha val="68000"/>
                </a:srgbClr>
              </a:gs>
              <a:gs pos="97000">
                <a:srgbClr val="010203">
                  <a:alpha val="68000"/>
                </a:srgbClr>
              </a:gs>
              <a:gs pos="70000">
                <a:srgbClr val="00ACF0"/>
              </a:gs>
            </a:gsLst>
            <a:lin ang="5400000" scaled="0"/>
            <a:tileRect/>
          </a:grad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155" y="1828800"/>
            <a:ext cx="4844645" cy="3966865"/>
            <a:chOff x="-158345" y="1828800"/>
            <a:chExt cx="4844645" cy="396686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029369" y="4343400"/>
              <a:ext cx="0" cy="992124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chemeClr val="tx1">
                  <a:alpha val="54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525905" y="5334000"/>
              <a:ext cx="966651" cy="0"/>
            </a:xfrm>
            <a:prstGeom prst="line">
              <a:avLst/>
            </a:prstGeom>
            <a:ln w="28575">
              <a:solidFill>
                <a:srgbClr val="3A92FF"/>
              </a:solidFill>
            </a:ln>
            <a:effectLst>
              <a:outerShdw blurRad="263525" dist="50800" dir="2700000" sx="101000" sy="101000" algn="tl" rotWithShape="0">
                <a:schemeClr val="tx1">
                  <a:alpha val="54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65489" y="5334000"/>
              <a:ext cx="112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300" dirty="0">
                  <a:solidFill>
                    <a:srgbClr val="FFFFFF"/>
                  </a:solidFill>
                  <a:effectLst>
                    <a:outerShdw blurRad="263525" dist="50800" dir="2700000" sx="101000" sy="101000" algn="tl" rotWithShape="0">
                      <a:prstClr val="black">
                        <a:alpha val="54000"/>
                      </a:prstClr>
                    </a:outerShdw>
                  </a:effectLst>
                  <a:latin typeface="Century Gothic" panose="020B0502020202020204" pitchFamily="34" charset="0"/>
                </a:rPr>
                <a:t>2011</a:t>
              </a: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345" y="1828800"/>
              <a:ext cx="4844645" cy="2702179"/>
            </a:xfrm>
            <a:prstGeom prst="rect">
              <a:avLst/>
            </a:prstGeom>
            <a:ln>
              <a:noFill/>
            </a:ln>
            <a:effectLst>
              <a:outerShdw blurRad="263525" dist="63500" dir="2700000" sx="101000" sy="101000" algn="tl" rotWithShape="0">
                <a:schemeClr val="tx1">
                  <a:alpha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410200" y="1832443"/>
            <a:ext cx="2926080" cy="3963222"/>
            <a:chOff x="5410200" y="1721466"/>
            <a:chExt cx="2926080" cy="3963222"/>
          </a:xfrm>
        </p:grpSpPr>
        <p:grpSp>
          <p:nvGrpSpPr>
            <p:cNvPr id="4" name="Group 3"/>
            <p:cNvGrpSpPr/>
            <p:nvPr/>
          </p:nvGrpSpPr>
          <p:grpSpPr>
            <a:xfrm>
              <a:off x="5410200" y="1721466"/>
              <a:ext cx="2926080" cy="3963222"/>
              <a:chOff x="5410200" y="1721466"/>
              <a:chExt cx="2926080" cy="396322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817995" y="4232423"/>
                <a:ext cx="0" cy="992124"/>
              </a:xfrm>
              <a:prstGeom prst="line">
                <a:avLst/>
              </a:prstGeom>
              <a:ln w="28575">
                <a:solidFill>
                  <a:srgbClr val="00A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314531" y="5223023"/>
                <a:ext cx="966651" cy="0"/>
              </a:xfrm>
              <a:prstGeom prst="line">
                <a:avLst/>
              </a:prstGeom>
              <a:ln w="28575">
                <a:solidFill>
                  <a:srgbClr val="3A9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6263640" y="5223023"/>
                <a:ext cx="1127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rgbClr val="FFFFFF"/>
                    </a:solidFill>
                    <a:effectLst>
                      <a:outerShdw blurRad="263525" dist="50800" dir="2700000" sx="101000" sy="101000" algn="tl" rotWithShape="0">
                        <a:prstClr val="black">
                          <a:alpha val="54000"/>
                        </a:prstClr>
                      </a:outerShdw>
                    </a:effectLst>
                    <a:latin typeface="Century Gothic" panose="020B0502020202020204" pitchFamily="34" charset="0"/>
                  </a:rPr>
                  <a:t>2012</a:t>
                </a:r>
              </a:p>
            </p:txBody>
          </p:sp>
          <p:sp>
            <p:nvSpPr>
              <p:cNvPr id="11" name="Flowchart: Connector 10"/>
              <p:cNvSpPr/>
              <p:nvPr/>
            </p:nvSpPr>
            <p:spPr>
              <a:xfrm>
                <a:off x="5410200" y="1721466"/>
                <a:ext cx="2926080" cy="2743200"/>
              </a:xfrm>
              <a:prstGeom prst="flowChartConnector">
                <a:avLst/>
              </a:prstGeom>
              <a:blipFill dpi="0"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0099FF"/>
                </a:solidFill>
              </a:ln>
              <a:effectLst>
                <a:outerShdw blurRad="263525" dist="50800" dir="2700000" sx="101000" sy="101000" algn="tl" rotWithShape="0">
                  <a:prstClr val="black">
                    <a:alpha val="5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8622" y="4566319"/>
              <a:ext cx="1672726" cy="496303"/>
            </a:xfrm>
            <a:prstGeom prst="rect">
              <a:avLst/>
            </a:prstGeom>
            <a:ln>
              <a:noFill/>
            </a:ln>
            <a:effectLst>
              <a:outerShdw blurRad="263525" dist="50800" dir="2700000" sx="101000" sy="101000" algn="tl" rotWithShape="0">
                <a:schemeClr val="tx1">
                  <a:alpha val="65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3925061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0" y="3429000"/>
            <a:ext cx="9372600" cy="228600"/>
          </a:xfrm>
          <a:prstGeom prst="flowChartProcess">
            <a:avLst/>
          </a:prstGeom>
          <a:gradFill flip="none" rotWithShape="1">
            <a:gsLst>
              <a:gs pos="23000">
                <a:srgbClr val="3A92FF"/>
              </a:gs>
              <a:gs pos="0">
                <a:srgbClr val="081422">
                  <a:alpha val="68000"/>
                </a:srgbClr>
              </a:gs>
              <a:gs pos="97000">
                <a:srgbClr val="010203">
                  <a:alpha val="68000"/>
                </a:srgbClr>
              </a:gs>
              <a:gs pos="70000">
                <a:srgbClr val="3A92FF"/>
              </a:gs>
            </a:gsLst>
            <a:lin ang="5400000" scaled="0"/>
            <a:tileRect/>
          </a:grad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990600" y="5256276"/>
            <a:ext cx="7086600" cy="0"/>
          </a:xfrm>
          <a:prstGeom prst="line">
            <a:avLst/>
          </a:prstGeom>
          <a:ln w="28575">
            <a:solidFill>
              <a:srgbClr val="3A92FF"/>
            </a:solidFill>
          </a:ln>
          <a:effectLst>
            <a:outerShdw blurRad="263525" dist="50800" dir="2700000" sx="101000" sy="101000" algn="tl" rotWithShape="0">
              <a:schemeClr val="tx1">
                <a:alpha val="54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57600" y="5983069"/>
            <a:ext cx="175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00ACF0"/>
                </a:solidFill>
                <a:effectLst>
                  <a:outerShdw blurRad="263525" dist="50800" dir="2700000" sx="101000" sy="101000" algn="tl" rotWithShape="0">
                    <a:prstClr val="black">
                      <a:alpha val="53000"/>
                    </a:prstClr>
                  </a:outerShdw>
                </a:effectLst>
                <a:latin typeface="Century Gothic" panose="020B0502020202020204" pitchFamily="34" charset="0"/>
              </a:rPr>
              <a:t>2013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838200" y="1971304"/>
            <a:ext cx="2971800" cy="2753096"/>
          </a:xfrm>
          <a:prstGeom prst="flowChartConnector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3A92FF"/>
            </a:solidFill>
          </a:ln>
          <a:effectLst>
            <a:outerShdw blurRad="263525" dist="50800" dir="2700000" sx="101000" sy="101000" algn="tl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47649" y="1984952"/>
            <a:ext cx="2935224" cy="2753096"/>
          </a:xfrm>
          <a:prstGeom prst="flowChartConnector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3A92FF"/>
            </a:solidFill>
          </a:ln>
          <a:effectLst>
            <a:outerShdw blurRad="263525" dist="50800" dir="2700000" sx="101000" sy="101000" algn="tl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541520" y="5256276"/>
            <a:ext cx="10564" cy="670018"/>
          </a:xfrm>
          <a:prstGeom prst="line">
            <a:avLst/>
          </a:prstGeom>
          <a:ln w="28575">
            <a:solidFill>
              <a:srgbClr val="3A92FF"/>
            </a:solidFill>
          </a:ln>
          <a:effectLst>
            <a:outerShdw blurRad="263525" dist="50800" dir="2700000" sx="101000" sy="101000" algn="tl" rotWithShape="0">
              <a:schemeClr val="tx1">
                <a:alpha val="54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ldickson\Pictures\TxPSBP logo 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563" y="234870"/>
            <a:ext cx="3208794" cy="9912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436" b="11706"/>
          <a:stretch/>
        </p:blipFill>
        <p:spPr>
          <a:xfrm>
            <a:off x="4683956" y="234870"/>
            <a:ext cx="3202285" cy="991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20403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0" y="3429000"/>
            <a:ext cx="9372600" cy="228600"/>
          </a:xfrm>
          <a:prstGeom prst="flowChartProcess">
            <a:avLst/>
          </a:prstGeom>
          <a:gradFill flip="none" rotWithShape="1">
            <a:gsLst>
              <a:gs pos="23000">
                <a:srgbClr val="3A92FF"/>
              </a:gs>
              <a:gs pos="0">
                <a:srgbClr val="163760">
                  <a:alpha val="67843"/>
                </a:srgbClr>
              </a:gs>
              <a:gs pos="97000">
                <a:srgbClr val="163760"/>
              </a:gs>
              <a:gs pos="70000">
                <a:srgbClr val="3A92FF"/>
              </a:gs>
            </a:gsLst>
            <a:lin ang="5400000" scaled="0"/>
            <a:tileRect/>
          </a:grad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990600" y="5256276"/>
            <a:ext cx="7086600" cy="0"/>
          </a:xfrm>
          <a:prstGeom prst="line">
            <a:avLst/>
          </a:prstGeom>
          <a:ln w="28575">
            <a:solidFill>
              <a:srgbClr val="3A9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57600" y="5983069"/>
            <a:ext cx="175309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FFFFFF"/>
                </a:solidFill>
                <a:latin typeface="Century Gothic" panose="020B0502020202020204" pitchFamily="34" charset="0"/>
              </a:rPr>
              <a:t>2014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541520" y="5256276"/>
            <a:ext cx="10564" cy="670018"/>
          </a:xfrm>
          <a:prstGeom prst="line">
            <a:avLst/>
          </a:prstGeom>
          <a:ln w="28575">
            <a:solidFill>
              <a:srgbClr val="3A9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92952" y="2667000"/>
            <a:ext cx="2734056" cy="1676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rgbClr val="3A92FF"/>
            </a:solidFill>
          </a:ln>
          <a:effectLst>
            <a:outerShdw blurRad="263525" dist="50800" dir="4440000" sx="101000" sy="101000" algn="tl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State and Local Implementation Grant Program (SLIGP)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02852" y="2667000"/>
            <a:ext cx="2734056" cy="1676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rgbClr val="3A92FF"/>
            </a:solidFill>
          </a:ln>
          <a:effectLst>
            <a:outerShdw blurRad="263525" dist="50800" dir="4440000" sx="101000" sy="101000" algn="tl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Targeted Outreach &amp; Education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12752" y="2695222"/>
            <a:ext cx="2731911" cy="1676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rgbClr val="3A92FF"/>
            </a:solidFill>
          </a:ln>
          <a:effectLst>
            <a:outerShdw blurRad="263525" dist="50800" dir="4440000" sx="101000" sy="101000" algn="tl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SMLA</a:t>
            </a:r>
            <a:endParaRPr lang="en-US" sz="24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48552" y="553156"/>
            <a:ext cx="4495800" cy="1219200"/>
            <a:chOff x="2324100" y="553156"/>
            <a:chExt cx="4495800" cy="1219200"/>
          </a:xfrm>
          <a:effectLst>
            <a:outerShdw blurRad="263525" dist="50800" dir="2700000" sx="101000" sy="101000" algn="tl" rotWithShape="0">
              <a:schemeClr val="tx1">
                <a:alpha val="54000"/>
              </a:schemeClr>
            </a:outerShdw>
          </a:effectLst>
        </p:grpSpPr>
        <p:sp>
          <p:nvSpPr>
            <p:cNvPr id="16" name="Rounded Rectangle 15"/>
            <p:cNvSpPr/>
            <p:nvPr/>
          </p:nvSpPr>
          <p:spPr>
            <a:xfrm>
              <a:off x="2324100" y="553156"/>
              <a:ext cx="4495800" cy="1219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A92FF"/>
              </a:solidFill>
            </a:ln>
            <a:effectLst>
              <a:outerShdw blurRad="165100" dist="50800" dir="2700000" algn="tl" rotWithShape="0">
                <a:srgbClr val="000000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 descr="C:\Users\ldickson\Pictures\TxPSBP logo ful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556" y="580452"/>
              <a:ext cx="4305300" cy="113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ight Arrow 1"/>
          <p:cNvSpPr/>
          <p:nvPr/>
        </p:nvSpPr>
        <p:spPr>
          <a:xfrm>
            <a:off x="5410695" y="6200954"/>
            <a:ext cx="1110343" cy="21056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3A92FF"/>
            </a:solidFill>
          </a:ln>
          <a:effectLst>
            <a:outerShdw blurRad="263525" dist="50800" dir="4440000" sx="101000" sy="101000" algn="tl" rotWithShape="0">
              <a:prstClr val="black">
                <a:alpha val="7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041619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10"/>
          <p:cNvSpPr/>
          <p:nvPr/>
        </p:nvSpPr>
        <p:spPr>
          <a:xfrm>
            <a:off x="1102996" y="2514126"/>
            <a:ext cx="2216109" cy="2163386"/>
          </a:xfrm>
          <a:prstGeom prst="flowChartConnector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47650" dist="76200" dir="900000" sx="101000" sy="101000" algn="tl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3978" y="2683565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1905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250825" dist="88900" dir="1080000" algn="tl" rotWithShape="0">
                    <a:srgbClr val="000000">
                      <a:alpha val="91000"/>
                    </a:srgbClr>
                  </a:outerShdw>
                </a:effectLst>
                <a:latin typeface="Britannic Bold" pitchFamily="34" charset="0"/>
              </a:rPr>
              <a:t>BIG-Net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392420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Broadband Interoperable Gateway Network</a:t>
            </a:r>
            <a:endParaRPr lang="en-US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2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10"/>
          <p:cNvSpPr/>
          <p:nvPr/>
        </p:nvSpPr>
        <p:spPr>
          <a:xfrm>
            <a:off x="229243" y="2635140"/>
            <a:ext cx="2216109" cy="2154242"/>
          </a:xfrm>
          <a:prstGeom prst="flowChartConnector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63525" dist="50800" dir="2700000" sx="101000" sy="101000" algn="tl" rotWithShape="0">
              <a:srgbClr val="000000">
                <a:alpha val="5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5955" y="1785986"/>
            <a:ext cx="62934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First fully licensed public safety LTE system in the nation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LTE core in College Station 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Pilot operation in Baytown, Texas and Port of Houston 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93 approved sites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6281"/>
            <a:ext cx="9132849" cy="1253720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51273" y="500973"/>
                <a:ext cx="8743072" cy="8856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Harris County Big-Net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5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868" y="2654036"/>
            <a:ext cx="78804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spcBef>
                <a:spcPts val="600"/>
              </a:spcBef>
              <a:spcAft>
                <a:spcPts val="1800"/>
              </a:spcAft>
              <a:buClr>
                <a:srgbClr val="00AFFF"/>
              </a:buClr>
              <a:buFont typeface="Arial"/>
              <a:buChar char="•"/>
              <a:defRPr sz="32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/>
              <a:t>Spectrum for Harris County build-out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/>
              <a:t>Deployable </a:t>
            </a:r>
            <a:r>
              <a:rPr lang="en-US" dirty="0" err="1"/>
              <a:t>eNodeB</a:t>
            </a:r>
            <a:r>
              <a:rPr lang="en-US" dirty="0"/>
              <a:t> 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dirty="0" smtClean="0"/>
              <a:t>Site </a:t>
            </a:r>
            <a:r>
              <a:rPr lang="en-US" dirty="0"/>
              <a:t>at College </a:t>
            </a:r>
            <a:r>
              <a:rPr lang="en-US" dirty="0" smtClean="0"/>
              <a:t>Station/Disaster </a:t>
            </a:r>
            <a:r>
              <a:rPr lang="en-US" dirty="0"/>
              <a:t>City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6281"/>
            <a:ext cx="9132849" cy="1253720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6" name="Group 5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8" name="Rectangle 7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1273" y="500973"/>
                <a:ext cx="8743072" cy="8856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Spectrum Management Lease Agreement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55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868" y="1618245"/>
            <a:ext cx="78804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SMLA signed in August 2014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Includes 5 Key Learning Conditions: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Core Transition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Data Analytics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Special Events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Extended Mode 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Training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6281"/>
            <a:ext cx="9132849" cy="1253720"/>
            <a:chOff x="0" y="16280"/>
            <a:chExt cx="9132849" cy="1461873"/>
          </a:xfrm>
          <a:solidFill>
            <a:schemeClr val="tx2">
              <a:lumMod val="75000"/>
            </a:schemeClr>
          </a:solidFill>
        </p:grpSpPr>
        <p:grpSp>
          <p:nvGrpSpPr>
            <p:cNvPr id="6" name="Group 5"/>
            <p:cNvGrpSpPr/>
            <p:nvPr/>
          </p:nvGrpSpPr>
          <p:grpSpPr>
            <a:xfrm>
              <a:off x="16282" y="16280"/>
              <a:ext cx="9116567" cy="1399152"/>
              <a:chOff x="16282" y="16280"/>
              <a:chExt cx="9116567" cy="1644293"/>
            </a:xfrm>
            <a:grpFill/>
          </p:grpSpPr>
          <p:sp>
            <p:nvSpPr>
              <p:cNvPr id="8" name="Rectangle 7"/>
              <p:cNvSpPr/>
              <p:nvPr/>
            </p:nvSpPr>
            <p:spPr>
              <a:xfrm>
                <a:off x="16282" y="16280"/>
                <a:ext cx="9116567" cy="1644293"/>
              </a:xfrm>
              <a:prstGeom prst="rect">
                <a:avLst/>
              </a:prstGeom>
              <a:grpFill/>
              <a:ln w="28575" cmpd="sng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1273" y="500973"/>
                <a:ext cx="8743072" cy="8856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/>
                    <a:cs typeface="Arial"/>
                  </a:rPr>
                  <a:t>Spectrum Management Lease Agreement</a:t>
                </a:r>
                <a:endParaRPr lang="en-US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0" y="1478153"/>
              <a:ext cx="9132849" cy="0"/>
            </a:xfrm>
            <a:prstGeom prst="line">
              <a:avLst/>
            </a:prstGeom>
            <a:grpFill/>
            <a:ln w="161925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10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18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686" t="5192" r="34882" b="9367"/>
          <a:stretch/>
        </p:blipFill>
        <p:spPr>
          <a:xfrm>
            <a:off x="0" y="16074"/>
            <a:ext cx="3437444" cy="6841925"/>
          </a:xfrm>
          <a:prstGeom prst="rect">
            <a:avLst/>
          </a:prstGeom>
          <a:ln>
            <a:noFill/>
          </a:ln>
          <a:effectLst>
            <a:outerShdw blurRad="247650" dist="508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30824" y="2294357"/>
            <a:ext cx="53407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Clr>
                <a:srgbClr val="00AFFF"/>
              </a:buClr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2013-2014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  <a:buClr>
                <a:srgbClr val="00AFFF"/>
              </a:buClr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Presented to over 5,000 stakeholders and interested parties through workshops, conference presentations and local meetings. </a:t>
            </a:r>
          </a:p>
        </p:txBody>
      </p:sp>
    </p:spTree>
    <p:extLst>
      <p:ext uri="{BB962C8B-B14F-4D97-AF65-F5344CB8AC3E}">
        <p14:creationId xmlns:p14="http://schemas.microsoft.com/office/powerpoint/2010/main" val="19530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3672" y="-30112"/>
            <a:ext cx="927767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 anchorCtr="0">
            <a:spAutoFit/>
          </a:bodyPr>
          <a:lstStyle>
            <a:defPPr>
              <a:defRPr lang="en-US"/>
            </a:defPPr>
            <a:lvl1pPr marL="457200">
              <a:defRPr sz="3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defRPr>
            </a:lvl1pPr>
          </a:lstStyle>
          <a:p>
            <a:pPr defTabSz="457200"/>
            <a:r>
              <a:rPr lang="en-US" sz="3600" dirty="0">
                <a:solidFill>
                  <a:srgbClr val="C3D69B"/>
                </a:solidFill>
              </a:rPr>
              <a:t>Regional Kickoff Meetings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3795" y="1387610"/>
            <a:ext cx="1878618" cy="4747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Completed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63795" y="2074168"/>
            <a:ext cx="1876859" cy="4700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Scheduled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6" y="954065"/>
            <a:ext cx="6060411" cy="5747360"/>
          </a:xfrm>
          <a:prstGeom prst="rect">
            <a:avLst/>
          </a:prstGeom>
          <a:noFill/>
          <a:ln>
            <a:noFill/>
          </a:ln>
          <a:effectLst>
            <a:outerShdw blurRad="247650" dist="61341" dir="2700000" algn="ctr" rotWithShape="0">
              <a:schemeClr val="tx1">
                <a:alpha val="7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3" y="-15680"/>
            <a:ext cx="9192767" cy="689457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7815" y="428984"/>
            <a:ext cx="8266662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cs typeface="Britannic Bold"/>
              </a:rPr>
              <a:t>How Far Have We Come?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8732" y="1516765"/>
            <a:ext cx="28935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urier"/>
                <a:cs typeface="Courier"/>
              </a:rPr>
              <a:t>1950s-1960s</a:t>
            </a:r>
            <a:endParaRPr lang="en-US" sz="3200" b="1" dirty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313" y="2382796"/>
            <a:ext cx="74894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74000"/>
              <a:buBlip>
                <a:blip r:embed="rId4"/>
              </a:buBlip>
            </a:pPr>
            <a:r>
              <a:rPr lang="en-US" sz="3200" dirty="0">
                <a:latin typeface="Courier"/>
                <a:cs typeface="Courier"/>
              </a:rPr>
              <a:t>Inter-city </a:t>
            </a:r>
            <a:r>
              <a:rPr lang="en-US" sz="3200" dirty="0" smtClean="0">
                <a:latin typeface="Courier"/>
                <a:cs typeface="Courier"/>
              </a:rPr>
              <a:t>Channels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74000"/>
              <a:buBlip>
                <a:blip r:embed="rId4"/>
              </a:buBlip>
            </a:pPr>
            <a:r>
              <a:rPr lang="en-US" sz="3200" dirty="0" smtClean="0">
                <a:latin typeface="Courier"/>
                <a:cs typeface="Courier"/>
              </a:rPr>
              <a:t>The amazing transistor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74000"/>
              <a:buBlip>
                <a:blip r:embed="rId4"/>
              </a:buBlip>
            </a:pPr>
            <a:r>
              <a:rPr lang="en-US" sz="3200" dirty="0" smtClean="0">
                <a:latin typeface="Courier"/>
                <a:cs typeface="Courier"/>
              </a:rPr>
              <a:t>Hand-held radios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74000"/>
              <a:buBlip>
                <a:blip r:embed="rId4"/>
              </a:buBlip>
            </a:pPr>
            <a:r>
              <a:rPr lang="en-US" sz="3200" dirty="0" smtClean="0">
                <a:latin typeface="Courier"/>
                <a:cs typeface="Courier"/>
              </a:rPr>
              <a:t>First portable based public safety radio systems </a:t>
            </a:r>
            <a:endParaRPr lang="en-US" sz="32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472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8</a:t>
            </a:r>
            <a:r>
              <a:rPr lang="en-US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Annual Strategic Planning Conference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4648200" cy="213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00200" y="4800606"/>
            <a:ext cx="6254044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November 4, 2014</a:t>
            </a:r>
          </a:p>
          <a:p>
            <a:r>
              <a:rPr lang="en-US" sz="28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Bastrop, TX</a:t>
            </a:r>
          </a:p>
        </p:txBody>
      </p:sp>
    </p:spTree>
    <p:extLst>
      <p:ext uri="{BB962C8B-B14F-4D97-AF65-F5344CB8AC3E}">
        <p14:creationId xmlns:p14="http://schemas.microsoft.com/office/powerpoint/2010/main" val="1156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_000012609571Big 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-17906" y="-11061"/>
            <a:ext cx="9174126" cy="686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2744928"/>
            <a:ext cx="5446889" cy="1587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1500000">
              <a:rot lat="21534000" lon="18714000" rev="21162000"/>
            </a:camera>
            <a:lightRig rig="threePt" dir="t"/>
          </a:scene3d>
          <a:sp3d z="50800"/>
        </p:spPr>
      </p:pic>
      <p:sp>
        <p:nvSpPr>
          <p:cNvPr id="6" name="Rectangle 5"/>
          <p:cNvSpPr/>
          <p:nvPr/>
        </p:nvSpPr>
        <p:spPr>
          <a:xfrm>
            <a:off x="1" y="5312164"/>
            <a:ext cx="9143999" cy="20679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Texas </a:t>
            </a:r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Interoperability </a:t>
            </a:r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&amp; </a:t>
            </a:r>
          </a:p>
          <a:p>
            <a:pPr algn="ctr"/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Broadband Update</a:t>
            </a:r>
          </a:p>
          <a:p>
            <a:pPr algn="ctr"/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 </a:t>
            </a:r>
            <a:endParaRPr lang="en-US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978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55" y1="5469" x2="8555" y2="57188"/>
                        <a14:backgroundMark x1="79063" y1="58177" x2="79063" y2="581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3817" y="-195360"/>
            <a:ext cx="10517511" cy="7303532"/>
          </a:xfrm>
          <a:prstGeom prst="rect">
            <a:avLst/>
          </a:prstGeom>
          <a:effectLst>
            <a:outerShdw blurRad="330200" dist="50800" dir="2700000" algn="tl" rotWithShape="0">
              <a:srgbClr val="000000">
                <a:alpha val="97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41908" y="276762"/>
            <a:ext cx="8498852" cy="5063117"/>
          </a:xfrm>
          <a:prstGeom prst="rect">
            <a:avLst/>
          </a:prstGeom>
          <a:solidFill>
            <a:schemeClr val="tx2">
              <a:lumMod val="50000"/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2001:  Texas Interagency Radio Work Group (IRWG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)</a:t>
            </a:r>
          </a:p>
          <a:p>
            <a:pPr algn="ctr"/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Formally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established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by the 77th Legislature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1613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55" y1="5469" x2="8555" y2="57188"/>
                        <a14:backgroundMark x1="79063" y1="58177" x2="79063" y2="581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3817" y="-195360"/>
            <a:ext cx="10517511" cy="7303532"/>
          </a:xfrm>
          <a:prstGeom prst="rect">
            <a:avLst/>
          </a:prstGeom>
          <a:effectLst>
            <a:outerShdw blurRad="330200" dist="50800" dir="2700000" algn="tl" rotWithShape="0">
              <a:srgbClr val="000000">
                <a:alpha val="97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41908" y="276762"/>
            <a:ext cx="8498852" cy="5063117"/>
          </a:xfrm>
          <a:prstGeom prst="rect">
            <a:avLst/>
          </a:prstGeom>
          <a:solidFill>
            <a:schemeClr val="tx2">
              <a:lumMod val="50000"/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2001:  Texas Interagency Radio Work Group (IRWG) Radio 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MOU</a:t>
            </a:r>
          </a:p>
          <a:p>
            <a:pPr algn="ctr"/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Department of Public Safety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Department of Transportation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Parks &amp; Wildlife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Alcoholic Beverage Commission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Department of Criminal Justice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Forest Service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Youth Commission</a:t>
            </a:r>
          </a:p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Texas Sheriff’s Association  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7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55" y1="5469" x2="8555" y2="57188"/>
                        <a14:backgroundMark x1="79063" y1="58177" x2="79063" y2="581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3817" y="-195360"/>
            <a:ext cx="10517511" cy="7303532"/>
          </a:xfrm>
          <a:prstGeom prst="rect">
            <a:avLst/>
          </a:prstGeom>
          <a:effectLst>
            <a:outerShdw blurRad="330200" dist="50800" dir="2700000" algn="tl" rotWithShape="0">
              <a:srgbClr val="000000">
                <a:alpha val="97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41908" y="276762"/>
            <a:ext cx="8498852" cy="5063117"/>
          </a:xfrm>
          <a:prstGeom prst="rect">
            <a:avLst/>
          </a:prstGeom>
          <a:solidFill>
            <a:schemeClr val="tx2">
              <a:lumMod val="50000"/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2003:  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Texas Immediate Interoperability Plan </a:t>
            </a:r>
          </a:p>
          <a:p>
            <a:pPr algn="ctr"/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Expanded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the initial MOU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signed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State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Agencies and the Sheriffs Association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94"/>
          <a:stretch/>
        </p:blipFill>
        <p:spPr>
          <a:xfrm>
            <a:off x="0" y="0"/>
            <a:ext cx="4361996" cy="6858000"/>
          </a:xfrm>
          <a:prstGeom prst="rect">
            <a:avLst/>
          </a:prstGeom>
          <a:effectLst>
            <a:outerShdw blurRad="358775" dist="50800" dir="720000" algn="tl" rotWithShape="0">
              <a:srgbClr val="000000">
                <a:alpha val="6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286130"/>
            <a:ext cx="4361996" cy="2923877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April 2005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- March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2014: 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Texas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Interoperability Channel Plans (TICP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)</a:t>
            </a:r>
          </a:p>
          <a:p>
            <a:pPr lvl="0" algn="ctr"/>
            <a:endParaRPr lang="en-US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1996" y="1902116"/>
            <a:ext cx="47820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2005 Original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TICP</a:t>
            </a:r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2014 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Current Texas Statewide Interoperability Channel Plan (TSICP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Incorporated a mobile satellite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talkgroup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and a statewide radio ID plan   </a:t>
            </a:r>
          </a:p>
          <a:p>
            <a:pPr lvl="0" algn="ctr">
              <a:spcBef>
                <a:spcPts val="600"/>
              </a:spcBef>
              <a:spcAft>
                <a:spcPts val="1800"/>
              </a:spcAft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4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12" y="82382"/>
            <a:ext cx="5361762" cy="6697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6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Custom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B22600"/>
      </a:hlink>
      <a:folHlink>
        <a:srgbClr val="666699"/>
      </a:folHlink>
    </a:clrScheme>
    <a:fontScheme name="Custom 2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17622</TotalTime>
  <Words>803</Words>
  <Application>Microsoft Macintosh PowerPoint</Application>
  <PresentationFormat>On-screen Show (4:3)</PresentationFormat>
  <Paragraphs>133</Paragraphs>
  <Slides>41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Office Theme</vt:lpstr>
      <vt:lpstr>5_Office Theme</vt:lpstr>
      <vt:lpstr>7_Office Theme</vt:lpstr>
      <vt:lpstr>Apex</vt:lpstr>
      <vt:lpstr>Pushpin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Peter’s Square: The Vatican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8th Annual Strategic Planning Conference</vt:lpstr>
      <vt:lpstr>PowerPoint Presentation</vt:lpstr>
    </vt:vector>
  </TitlesOfParts>
  <Company>Randy Dickson &amp;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DICKSON</dc:creator>
  <cp:lastModifiedBy>Robert Epper</cp:lastModifiedBy>
  <cp:revision>337</cp:revision>
  <dcterms:created xsi:type="dcterms:W3CDTF">2014-03-11T16:12:40Z</dcterms:created>
  <dcterms:modified xsi:type="dcterms:W3CDTF">2014-11-13T00:50:16Z</dcterms:modified>
</cp:coreProperties>
</file>