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notesMasterIdLst>
    <p:notesMasterId r:id="rId29"/>
  </p:notesMasterIdLst>
  <p:handoutMasterIdLst>
    <p:handoutMasterId r:id="rId30"/>
  </p:handoutMasterIdLst>
  <p:sldIdLst>
    <p:sldId id="256" r:id="rId4"/>
    <p:sldId id="257" r:id="rId5"/>
    <p:sldId id="258" r:id="rId6"/>
    <p:sldId id="284" r:id="rId7"/>
    <p:sldId id="259" r:id="rId8"/>
    <p:sldId id="269" r:id="rId9"/>
    <p:sldId id="268" r:id="rId10"/>
    <p:sldId id="262" r:id="rId11"/>
    <p:sldId id="276" r:id="rId12"/>
    <p:sldId id="285" r:id="rId13"/>
    <p:sldId id="274" r:id="rId14"/>
    <p:sldId id="275" r:id="rId15"/>
    <p:sldId id="273" r:id="rId16"/>
    <p:sldId id="277" r:id="rId17"/>
    <p:sldId id="278" r:id="rId18"/>
    <p:sldId id="279" r:id="rId19"/>
    <p:sldId id="280" r:id="rId20"/>
    <p:sldId id="281" r:id="rId21"/>
    <p:sldId id="271" r:id="rId22"/>
    <p:sldId id="270" r:id="rId23"/>
    <p:sldId id="266" r:id="rId24"/>
    <p:sldId id="287" r:id="rId25"/>
    <p:sldId id="288" r:id="rId26"/>
    <p:sldId id="286" r:id="rId27"/>
    <p:sldId id="27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1FD51E6-BF6D-994B-9E45-70937D7DEB02}">
          <p14:sldIdLst>
            <p14:sldId id="256"/>
            <p14:sldId id="257"/>
            <p14:sldId id="258"/>
            <p14:sldId id="284"/>
            <p14:sldId id="259"/>
            <p14:sldId id="269"/>
            <p14:sldId id="268"/>
            <p14:sldId id="262"/>
            <p14:sldId id="276"/>
            <p14:sldId id="285"/>
            <p14:sldId id="274"/>
            <p14:sldId id="275"/>
            <p14:sldId id="273"/>
            <p14:sldId id="277"/>
            <p14:sldId id="278"/>
            <p14:sldId id="279"/>
            <p14:sldId id="280"/>
            <p14:sldId id="281"/>
            <p14:sldId id="271"/>
            <p14:sldId id="270"/>
            <p14:sldId id="266"/>
            <p14:sldId id="287"/>
            <p14:sldId id="288"/>
            <p14:sldId id="286"/>
            <p14:sldId id="272"/>
          </p14:sldIdLst>
        </p14:section>
      </p14:sectionLst>
    </p:ext>
    <p:ext uri="{EFAFB233-063F-42B5-8137-9DF3F51BA10A}">
      <p15:sldGuideLst xmlns="" xmlns:p15="http://schemas.microsoft.com/office/powerpoint/2012/main">
        <p15:guide id="1" orient="horz" pos="2149">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0A21"/>
    <a:srgbClr val="EB99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15" autoAdjust="0"/>
  </p:normalViewPr>
  <p:slideViewPr>
    <p:cSldViewPr snapToGrid="0" snapToObjects="1" showGuides="1">
      <p:cViewPr>
        <p:scale>
          <a:sx n="88" d="100"/>
          <a:sy n="88" d="100"/>
        </p:scale>
        <p:origin x="-126" y="-108"/>
      </p:cViewPr>
      <p:guideLst>
        <p:guide orient="horz" pos="2149"/>
        <p:guide pos="287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64B24A-52C8-A64E-ACC7-D50B111AE0DA}" type="datetimeFigureOut">
              <a:rPr lang="en-US" smtClean="0"/>
              <a:t>9/15/2015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142C95-E424-274E-9360-154564DBC25A}" type="slidenum">
              <a:rPr lang="en-US" smtClean="0"/>
              <a:t>‹#›</a:t>
            </a:fld>
            <a:endParaRPr lang="en-US" dirty="0"/>
          </a:p>
        </p:txBody>
      </p:sp>
    </p:spTree>
    <p:extLst>
      <p:ext uri="{BB962C8B-B14F-4D97-AF65-F5344CB8AC3E}">
        <p14:creationId xmlns:p14="http://schemas.microsoft.com/office/powerpoint/2010/main" val="167877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0608C-28E9-0644-8236-157DC813F1E0}" type="datetimeFigureOut">
              <a:rPr lang="en-US" smtClean="0"/>
              <a:t>9/15/2015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AE15D1-6B7E-344A-8153-2CB73B275F7E}" type="slidenum">
              <a:rPr lang="en-US" smtClean="0"/>
              <a:t>‹#›</a:t>
            </a:fld>
            <a:endParaRPr lang="en-US" dirty="0"/>
          </a:p>
        </p:txBody>
      </p:sp>
    </p:spTree>
    <p:extLst>
      <p:ext uri="{BB962C8B-B14F-4D97-AF65-F5344CB8AC3E}">
        <p14:creationId xmlns:p14="http://schemas.microsoft.com/office/powerpoint/2010/main" val="232015020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97228" y="2068691"/>
            <a:ext cx="7189572" cy="1281113"/>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497228" y="3900788"/>
            <a:ext cx="7189572"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385925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2" name="Title 1"/>
          <p:cNvSpPr>
            <a:spLocks noGrp="1"/>
          </p:cNvSpPr>
          <p:nvPr>
            <p:ph type="ctrTitle"/>
          </p:nvPr>
        </p:nvSpPr>
        <p:spPr>
          <a:xfrm>
            <a:off x="1605216" y="2130425"/>
            <a:ext cx="7081584"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605216" y="3886200"/>
            <a:ext cx="708158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343975" y="6362904"/>
            <a:ext cx="546060" cy="365125"/>
          </a:xfrm>
        </p:spPr>
        <p:txBody>
          <a:bodyPr/>
          <a:lstStyle>
            <a:lvl1pPr algn="l">
              <a:defRPr>
                <a:solidFill>
                  <a:srgbClr val="FFFFFF"/>
                </a:solidFill>
              </a:defRPr>
            </a:lvl1pPr>
          </a:lstStyle>
          <a:p>
            <a:fld id="{72B28D19-2F09-C84D-AEEF-48F6C43FB5D1}" type="slidenum">
              <a:rPr lang="en-US" smtClean="0"/>
              <a:pPr/>
              <a:t>‹#›</a:t>
            </a:fld>
            <a:endParaRPr lang="en-US" dirty="0"/>
          </a:p>
        </p:txBody>
      </p:sp>
    </p:spTree>
    <p:extLst>
      <p:ext uri="{BB962C8B-B14F-4D97-AF65-F5344CB8AC3E}">
        <p14:creationId xmlns:p14="http://schemas.microsoft.com/office/powerpoint/2010/main" val="27672656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7" name="Picture 6" descr="NPSTC_Powerpoint Layouts 5.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562469" y="1979720"/>
            <a:ext cx="7297445" cy="1305018"/>
          </a:xfrm>
        </p:spPr>
        <p:txBody>
          <a:bodyPr anchor="ctr">
            <a:normAutofit/>
          </a:bodyPr>
          <a:lstStyle>
            <a:lvl1pPr algn="ctr">
              <a:defRPr sz="2800"/>
            </a:lvl1pPr>
          </a:lstStyle>
          <a:p>
            <a:r>
              <a:rPr lang="en-US" dirty="0" smtClean="0"/>
              <a:t>Click to edit Master title style</a:t>
            </a:r>
            <a:endParaRPr lang="en-US" dirty="0"/>
          </a:p>
        </p:txBody>
      </p:sp>
      <p:sp>
        <p:nvSpPr>
          <p:cNvPr id="3" name="Text Placeholder 2"/>
          <p:cNvSpPr>
            <a:spLocks noGrp="1"/>
          </p:cNvSpPr>
          <p:nvPr>
            <p:ph type="body" idx="1"/>
          </p:nvPr>
        </p:nvSpPr>
        <p:spPr>
          <a:xfrm>
            <a:off x="1278384" y="3764132"/>
            <a:ext cx="7865616" cy="1180299"/>
          </a:xfrm>
        </p:spPr>
        <p:txBody>
          <a:bodyPr>
            <a:normAutofit/>
          </a:bodyPr>
          <a:lstStyle>
            <a:lvl1pPr marL="0" indent="0" algn="ctr">
              <a:buNone/>
              <a:defRPr sz="1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8" name="TextBox 7"/>
          <p:cNvSpPr txBox="1"/>
          <p:nvPr userDrawn="1"/>
        </p:nvSpPr>
        <p:spPr>
          <a:xfrm>
            <a:off x="1490559" y="6313729"/>
            <a:ext cx="7196242" cy="415498"/>
          </a:xfrm>
          <a:prstGeom prst="rect">
            <a:avLst/>
          </a:prstGeom>
          <a:noFill/>
        </p:spPr>
        <p:txBody>
          <a:bodyPr wrap="square" lIns="0" tIns="0" bIns="0"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a:ea typeface="+mn-ea"/>
                <a:cs typeface="+mn-cs"/>
              </a:rPr>
              <a:t>NPSTC is a federation of organizations whose mission is to improve public safety communications </a:t>
            </a:r>
            <a:br>
              <a:rPr lang="en-US" sz="900" b="0" i="0" u="none" strike="noStrike" kern="1200" baseline="0" dirty="0" smtClean="0">
                <a:solidFill>
                  <a:schemeClr val="tx1"/>
                </a:solidFill>
                <a:latin typeface="Arial"/>
                <a:ea typeface="+mn-ea"/>
                <a:cs typeface="+mn-cs"/>
              </a:rPr>
            </a:br>
            <a:r>
              <a:rPr lang="en-US" sz="900" b="0" i="0" u="none" strike="noStrike" kern="1200" baseline="0" dirty="0" smtClean="0">
                <a:solidFill>
                  <a:schemeClr val="tx1"/>
                </a:solidFill>
                <a:latin typeface="Arial"/>
                <a:ea typeface="+mn-ea"/>
                <a:cs typeface="+mn-cs"/>
              </a:rPr>
              <a:t>and interoperability through collaborative leadership.</a:t>
            </a:r>
          </a:p>
          <a:p>
            <a:pPr algn="ctr"/>
            <a:endParaRPr lang="en-US" sz="900" baseline="0" dirty="0">
              <a:latin typeface="Arial"/>
            </a:endParaRPr>
          </a:p>
        </p:txBody>
      </p:sp>
      <p:sp>
        <p:nvSpPr>
          <p:cNvPr id="9" name="Slide Number Placeholder 5"/>
          <p:cNvSpPr>
            <a:spLocks noGrp="1"/>
          </p:cNvSpPr>
          <p:nvPr>
            <p:ph type="sldNum" sz="quarter" idx="4"/>
          </p:nvPr>
        </p:nvSpPr>
        <p:spPr>
          <a:xfrm>
            <a:off x="467453" y="6356350"/>
            <a:ext cx="573292" cy="365125"/>
          </a:xfrm>
          <a:prstGeom prst="rect">
            <a:avLst/>
          </a:prstGeom>
        </p:spPr>
        <p:txBody>
          <a:bodyPr vert="horz" lIns="91440" tIns="45720" rIns="91440" bIns="45720" rtlCol="0" anchor="ctr"/>
          <a:lstStyle>
            <a:lvl1pPr algn="l">
              <a:defRPr sz="900">
                <a:solidFill>
                  <a:schemeClr val="bg1"/>
                </a:solidFill>
                <a:latin typeface="Arial"/>
                <a:cs typeface="Arial"/>
              </a:defRPr>
            </a:lvl1pPr>
          </a:lstStyle>
          <a:p>
            <a:fld id="{B13EEC7F-7671-1C4C-BD4C-5EC692AA33DB}" type="slidenum">
              <a:rPr lang="en-US" smtClean="0"/>
              <a:pPr/>
              <a:t>‹#›</a:t>
            </a:fld>
            <a:endParaRPr lang="en-US" dirty="0"/>
          </a:p>
        </p:txBody>
      </p:sp>
    </p:spTree>
    <p:extLst>
      <p:ext uri="{BB962C8B-B14F-4D97-AF65-F5344CB8AC3E}">
        <p14:creationId xmlns:p14="http://schemas.microsoft.com/office/powerpoint/2010/main" val="82356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89240" y="164515"/>
            <a:ext cx="6522183" cy="978926"/>
          </a:xfrm>
        </p:spPr>
        <p:txBody>
          <a:bodyPr/>
          <a:lstStyle>
            <a:lvl1pPr>
              <a:defRPr sz="2600"/>
            </a:lvl1pPr>
          </a:lstStyle>
          <a:p>
            <a:r>
              <a:rPr lang="en-US" dirty="0" smtClean="0"/>
              <a:t/>
            </a:r>
            <a:br>
              <a:rPr lang="en-US" dirty="0" smtClean="0"/>
            </a:br>
            <a:r>
              <a:rPr lang="en-US" dirty="0" smtClean="0"/>
              <a:t>Click to edit Master title style</a:t>
            </a:r>
            <a:endParaRPr lang="en-US" dirty="0"/>
          </a:p>
        </p:txBody>
      </p:sp>
      <p:sp>
        <p:nvSpPr>
          <p:cNvPr id="3" name="Subtitle 2"/>
          <p:cNvSpPr>
            <a:spLocks noGrp="1"/>
          </p:cNvSpPr>
          <p:nvPr>
            <p:ph type="subTitle" idx="1" hasCustomPrompt="1"/>
          </p:nvPr>
        </p:nvSpPr>
        <p:spPr>
          <a:xfrm>
            <a:off x="1389240" y="1372739"/>
            <a:ext cx="7316787" cy="4906504"/>
          </a:xfrm>
        </p:spPr>
        <p:txBody>
          <a:bodyPr/>
          <a:lstStyle>
            <a:lvl1pPr marL="334963" indent="-334963" algn="l">
              <a:buFont typeface="Arial"/>
              <a:buChar char="•"/>
              <a:defRPr sz="2400" b="0" i="0">
                <a:solidFill>
                  <a:schemeClr val="tx1"/>
                </a:solidFill>
              </a:defRPr>
            </a:lvl1pPr>
            <a:lvl2pPr marL="457200" indent="0" algn="ctr">
              <a:buNone/>
              <a:defRPr>
                <a:solidFill>
                  <a:schemeClr val="tx1">
                    <a:tint val="75000"/>
                  </a:schemeClr>
                </a:solidFill>
              </a:defRPr>
            </a:lvl2pPr>
            <a:lvl3pPr marL="744538" indent="-292100" algn="l">
              <a:buFont typeface="Lucida Grande"/>
              <a:buChar char="—"/>
              <a:defRPr sz="1800" b="0" i="0">
                <a:solidFill>
                  <a:schemeClr val="tx1"/>
                </a:solidFill>
              </a:defRPr>
            </a:lvl3pPr>
            <a:lvl4pPr marL="744538" indent="-292100" algn="l">
              <a:buFont typeface="Lucida Grande"/>
              <a:buChar char="—"/>
              <a:defRPr sz="1800" b="0" i="0">
                <a:solidFill>
                  <a:schemeClr val="tx1"/>
                </a:solidFill>
              </a:defRPr>
            </a:lvl4pPr>
            <a:lvl5pPr marL="744538" indent="-292100" algn="l">
              <a:buFont typeface="Lucida Grande"/>
              <a:buChar char="—"/>
              <a:defRPr sz="1800" b="0" i="0">
                <a:solidFill>
                  <a:schemeClr val="tx1"/>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text styles</a:t>
            </a:r>
          </a:p>
          <a:p>
            <a:pPr lvl="2"/>
            <a:r>
              <a:rPr lang="en-US" dirty="0" smtClean="0"/>
              <a:t>Bullet</a:t>
            </a:r>
          </a:p>
          <a:p>
            <a:pPr lvl="3"/>
            <a:r>
              <a:rPr lang="en-US" dirty="0" smtClean="0"/>
              <a:t>Bullet</a:t>
            </a:r>
          </a:p>
          <a:p>
            <a:pPr lvl="4"/>
            <a:r>
              <a:rPr lang="en-US" dirty="0" smtClean="0"/>
              <a:t>Bullet</a:t>
            </a:r>
            <a:endParaRPr lang="en-US" dirty="0"/>
          </a:p>
        </p:txBody>
      </p:sp>
      <p:sp>
        <p:nvSpPr>
          <p:cNvPr id="6" name="Slide Number Placeholder 5"/>
          <p:cNvSpPr>
            <a:spLocks noGrp="1"/>
          </p:cNvSpPr>
          <p:nvPr>
            <p:ph type="sldNum" sz="quarter" idx="12"/>
          </p:nvPr>
        </p:nvSpPr>
        <p:spPr/>
        <p:txBody>
          <a:bodyPr/>
          <a:lstStyle/>
          <a:p>
            <a:fld id="{8FD0AE77-BD58-924B-B88A-864CECC0E5BB}" type="slidenum">
              <a:rPr lang="en-US" smtClean="0"/>
              <a:t>‹#›</a:t>
            </a:fld>
            <a:endParaRPr lang="en-US" dirty="0" smtClean="0"/>
          </a:p>
        </p:txBody>
      </p:sp>
    </p:spTree>
    <p:extLst>
      <p:ext uri="{BB962C8B-B14F-4D97-AF65-F5344CB8AC3E}">
        <p14:creationId xmlns:p14="http://schemas.microsoft.com/office/powerpoint/2010/main" val="238960018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idx="1"/>
          </p:nvPr>
        </p:nvSpPr>
        <p:spPr/>
        <p:txBody>
          <a:bodyPr/>
          <a:lstStyle/>
          <a:p>
            <a:pPr lvl="0"/>
            <a:endParaRPr lang="en-US" dirty="0"/>
          </a:p>
        </p:txBody>
      </p:sp>
      <p:sp>
        <p:nvSpPr>
          <p:cNvPr id="6" name="Slide Number Placeholder 5"/>
          <p:cNvSpPr>
            <a:spLocks noGrp="1"/>
          </p:cNvSpPr>
          <p:nvPr>
            <p:ph type="sldNum" sz="quarter" idx="12"/>
          </p:nvPr>
        </p:nvSpPr>
        <p:spPr/>
        <p:txBody>
          <a:bodyPr/>
          <a:lstStyle/>
          <a:p>
            <a:fld id="{17272355-F3BB-024F-AD33-5777A50EBE71}" type="slidenum">
              <a:rPr lang="en-US" smtClean="0"/>
              <a:t>‹#›</a:t>
            </a:fld>
            <a:endParaRPr lang="en-US" dirty="0" smtClean="0"/>
          </a:p>
        </p:txBody>
      </p:sp>
    </p:spTree>
    <p:extLst>
      <p:ext uri="{BB962C8B-B14F-4D97-AF65-F5344CB8AC3E}">
        <p14:creationId xmlns:p14="http://schemas.microsoft.com/office/powerpoint/2010/main" val="411453822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8" name="Rectangle 7"/>
          <p:cNvSpPr/>
          <p:nvPr userDrawn="1"/>
        </p:nvSpPr>
        <p:spPr>
          <a:xfrm>
            <a:off x="4004220" y="1639296"/>
            <a:ext cx="4692172" cy="4542936"/>
          </a:xfrm>
          <a:prstGeom prst="rect">
            <a:avLst/>
          </a:prstGeom>
          <a:gradFill flip="none" rotWithShape="1">
            <a:gsLst>
              <a:gs pos="0">
                <a:srgbClr val="EB9930">
                  <a:alpha val="50000"/>
                </a:srgbClr>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1375899" y="1639296"/>
            <a:ext cx="2628321" cy="4542936"/>
          </a:xfrm>
          <a:prstGeom prst="rect">
            <a:avLst/>
          </a:prstGeom>
          <a:solidFill>
            <a:srgbClr val="EB993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3" name="Text Placeholder 2"/>
          <p:cNvSpPr>
            <a:spLocks noGrp="1"/>
          </p:cNvSpPr>
          <p:nvPr>
            <p:ph type="body" idx="1"/>
          </p:nvPr>
        </p:nvSpPr>
        <p:spPr>
          <a:xfrm>
            <a:off x="1375900" y="155136"/>
            <a:ext cx="7320492" cy="1008994"/>
          </a:xfrm>
        </p:spPr>
        <p:txBody>
          <a:bodyPr anchor="t" anchorCtr="0"/>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US" dirty="0" smtClean="0"/>
          </a:p>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871ED5B1-8C00-CC40-873C-EACB2A1ED593}" type="slidenum">
              <a:rPr lang="en-US" smtClean="0"/>
              <a:t>‹#›</a:t>
            </a:fld>
            <a:endParaRPr lang="en-US" dirty="0" smtClean="0"/>
          </a:p>
        </p:txBody>
      </p:sp>
      <p:sp>
        <p:nvSpPr>
          <p:cNvPr id="4" name="Rectangle 3"/>
          <p:cNvSpPr/>
          <p:nvPr userDrawn="1"/>
        </p:nvSpPr>
        <p:spPr>
          <a:xfrm>
            <a:off x="1375899" y="1305237"/>
            <a:ext cx="2628321" cy="334060"/>
          </a:xfrm>
          <a:prstGeom prst="rect">
            <a:avLst/>
          </a:prstGeom>
          <a:solidFill>
            <a:srgbClr val="870A2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70A21"/>
              </a:solidFill>
            </a:endParaRPr>
          </a:p>
        </p:txBody>
      </p:sp>
      <p:sp>
        <p:nvSpPr>
          <p:cNvPr id="9" name="Rectangle 8"/>
          <p:cNvSpPr/>
          <p:nvPr userDrawn="1"/>
        </p:nvSpPr>
        <p:spPr>
          <a:xfrm>
            <a:off x="4004220" y="1305237"/>
            <a:ext cx="4692172" cy="334060"/>
          </a:xfrm>
          <a:prstGeom prst="rect">
            <a:avLst/>
          </a:prstGeom>
          <a:solidFill>
            <a:srgbClr val="870A2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B9930"/>
              </a:solidFill>
            </a:endParaRPr>
          </a:p>
        </p:txBody>
      </p:sp>
      <p:cxnSp>
        <p:nvCxnSpPr>
          <p:cNvPr id="10" name="Straight Connector 9"/>
          <p:cNvCxnSpPr/>
          <p:nvPr userDrawn="1"/>
        </p:nvCxnSpPr>
        <p:spPr>
          <a:xfrm>
            <a:off x="4004220" y="1305236"/>
            <a:ext cx="0" cy="506995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1375899" y="1704573"/>
            <a:ext cx="7320493" cy="4559504"/>
          </a:xfrm>
          <a:noFill/>
        </p:spPr>
        <p:txBody>
          <a:bodyPr lIns="91440" anchor="t">
            <a:normAutofit/>
          </a:bodyPr>
          <a:lstStyle>
            <a:lvl1pPr algn="l">
              <a:lnSpc>
                <a:spcPct val="150000"/>
              </a:lnSpc>
              <a:tabLst>
                <a:tab pos="2743200" algn="l"/>
              </a:tabLst>
              <a:defRPr sz="1200" b="1" cap="none"/>
            </a:lvl1pPr>
          </a:lstStyle>
          <a:p>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br>
              <a:rPr lang="en-US" dirty="0" smtClean="0"/>
            </a:br>
            <a:r>
              <a:rPr lang="en-US" dirty="0" smtClean="0"/>
              <a:t>Click to edit Master title style	Click to edit Master title style</a:t>
            </a:r>
            <a:endParaRPr lang="en-US" dirty="0"/>
          </a:p>
        </p:txBody>
      </p:sp>
      <p:sp>
        <p:nvSpPr>
          <p:cNvPr id="15" name="Text Placeholder 14"/>
          <p:cNvSpPr>
            <a:spLocks noGrp="1"/>
          </p:cNvSpPr>
          <p:nvPr>
            <p:ph type="body" sz="quarter" idx="13"/>
          </p:nvPr>
        </p:nvSpPr>
        <p:spPr>
          <a:xfrm>
            <a:off x="1376363" y="1348837"/>
            <a:ext cx="2627312" cy="355736"/>
          </a:xfrm>
        </p:spPr>
        <p:txBody>
          <a:bodyPr lIns="91440"/>
          <a:lstStyle>
            <a:lvl1pPr>
              <a:defRPr sz="1400">
                <a:solidFill>
                  <a:schemeClr val="bg1"/>
                </a:solidFill>
              </a:defRPr>
            </a:lvl1pPr>
          </a:lstStyle>
          <a:p>
            <a:pPr lvl="0"/>
            <a:r>
              <a:rPr lang="en-US" dirty="0" smtClean="0"/>
              <a:t>Click to edit</a:t>
            </a:r>
            <a:endParaRPr lang="en-US" dirty="0"/>
          </a:p>
        </p:txBody>
      </p:sp>
      <p:sp>
        <p:nvSpPr>
          <p:cNvPr id="16" name="Text Placeholder 14"/>
          <p:cNvSpPr>
            <a:spLocks noGrp="1"/>
          </p:cNvSpPr>
          <p:nvPr>
            <p:ph type="body" sz="quarter" idx="14"/>
          </p:nvPr>
        </p:nvSpPr>
        <p:spPr>
          <a:xfrm>
            <a:off x="4110060" y="1348837"/>
            <a:ext cx="2627312" cy="355736"/>
          </a:xfrm>
        </p:spPr>
        <p:txBody>
          <a:bodyPr lIns="91440"/>
          <a:lstStyle>
            <a:lvl1pPr>
              <a:defRPr sz="1400">
                <a:solidFill>
                  <a:schemeClr val="bg1"/>
                </a:solidFill>
              </a:defRPr>
            </a:lvl1pPr>
          </a:lstStyle>
          <a:p>
            <a:pPr lvl="0"/>
            <a:r>
              <a:rPr lang="en-US" dirty="0" smtClean="0"/>
              <a:t>Click to edit</a:t>
            </a:r>
            <a:endParaRPr lang="en-US" dirty="0"/>
          </a:p>
        </p:txBody>
      </p:sp>
    </p:spTree>
    <p:extLst>
      <p:ext uri="{BB962C8B-B14F-4D97-AF65-F5344CB8AC3E}">
        <p14:creationId xmlns:p14="http://schemas.microsoft.com/office/powerpoint/2010/main" val="38393664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7" name="Picture 6" descr="NPSTC_Powerpoint Layouts 5.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562469" y="1979720"/>
            <a:ext cx="7297445" cy="1305018"/>
          </a:xfrm>
        </p:spPr>
        <p:txBody>
          <a:bodyPr anchor="ctr">
            <a:normAutofit/>
          </a:bodyPr>
          <a:lstStyle>
            <a:lvl1pPr algn="ctr">
              <a:defRPr sz="2800"/>
            </a:lvl1pPr>
          </a:lstStyle>
          <a:p>
            <a:r>
              <a:rPr lang="en-US" dirty="0" smtClean="0"/>
              <a:t>Click to edit Master title style</a:t>
            </a:r>
            <a:endParaRPr lang="en-US" dirty="0"/>
          </a:p>
        </p:txBody>
      </p:sp>
      <p:sp>
        <p:nvSpPr>
          <p:cNvPr id="3" name="Text Placeholder 2"/>
          <p:cNvSpPr>
            <a:spLocks noGrp="1"/>
          </p:cNvSpPr>
          <p:nvPr>
            <p:ph type="body" idx="1"/>
          </p:nvPr>
        </p:nvSpPr>
        <p:spPr>
          <a:xfrm>
            <a:off x="1278384" y="3764132"/>
            <a:ext cx="7865616" cy="1180299"/>
          </a:xfrm>
        </p:spPr>
        <p:txBody>
          <a:bodyPr>
            <a:normAutofit/>
          </a:bodyPr>
          <a:lstStyle>
            <a:lvl1pPr marL="0" indent="0" algn="ctr">
              <a:buNone/>
              <a:defRPr sz="1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8" name="TextBox 7"/>
          <p:cNvSpPr txBox="1"/>
          <p:nvPr userDrawn="1"/>
        </p:nvSpPr>
        <p:spPr>
          <a:xfrm>
            <a:off x="1490559" y="6313729"/>
            <a:ext cx="7196242" cy="415498"/>
          </a:xfrm>
          <a:prstGeom prst="rect">
            <a:avLst/>
          </a:prstGeom>
          <a:noFill/>
        </p:spPr>
        <p:txBody>
          <a:bodyPr wrap="square" lIns="0" tIns="0" bIns="0"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a:ea typeface="+mn-ea"/>
                <a:cs typeface="+mn-cs"/>
              </a:rPr>
              <a:t>NPSTC is a federation of organizations whose mission is to improve public safety communications </a:t>
            </a:r>
            <a:br>
              <a:rPr lang="en-US" sz="900" b="0" i="0" u="none" strike="noStrike" kern="1200" baseline="0" dirty="0" smtClean="0">
                <a:solidFill>
                  <a:schemeClr val="tx1"/>
                </a:solidFill>
                <a:latin typeface="Arial"/>
                <a:ea typeface="+mn-ea"/>
                <a:cs typeface="+mn-cs"/>
              </a:rPr>
            </a:br>
            <a:r>
              <a:rPr lang="en-US" sz="900" b="0" i="0" u="none" strike="noStrike" kern="1200" baseline="0" dirty="0" smtClean="0">
                <a:solidFill>
                  <a:schemeClr val="tx1"/>
                </a:solidFill>
                <a:latin typeface="Arial"/>
                <a:ea typeface="+mn-ea"/>
                <a:cs typeface="+mn-cs"/>
              </a:rPr>
              <a:t>and interoperability through collaborative leadership.</a:t>
            </a:r>
          </a:p>
          <a:p>
            <a:pPr algn="ctr"/>
            <a:endParaRPr lang="en-US" sz="900" baseline="0" dirty="0">
              <a:latin typeface="Arial"/>
            </a:endParaRPr>
          </a:p>
        </p:txBody>
      </p:sp>
      <p:sp>
        <p:nvSpPr>
          <p:cNvPr id="9" name="Slide Number Placeholder 5"/>
          <p:cNvSpPr>
            <a:spLocks noGrp="1"/>
          </p:cNvSpPr>
          <p:nvPr>
            <p:ph type="sldNum" sz="quarter" idx="4"/>
          </p:nvPr>
        </p:nvSpPr>
        <p:spPr>
          <a:xfrm>
            <a:off x="467453" y="6356350"/>
            <a:ext cx="573292" cy="365125"/>
          </a:xfrm>
          <a:prstGeom prst="rect">
            <a:avLst/>
          </a:prstGeom>
        </p:spPr>
        <p:txBody>
          <a:bodyPr vert="horz" lIns="91440" tIns="45720" rIns="91440" bIns="45720" rtlCol="0" anchor="ctr"/>
          <a:lstStyle>
            <a:lvl1pPr algn="l">
              <a:defRPr sz="900">
                <a:solidFill>
                  <a:schemeClr val="bg1"/>
                </a:solidFill>
                <a:latin typeface="Arial"/>
                <a:cs typeface="Arial"/>
              </a:defRPr>
            </a:lvl1pPr>
          </a:lstStyle>
          <a:p>
            <a:fld id="{B13EEC7F-7671-1C4C-BD4C-5EC692AA33DB}" type="slidenum">
              <a:rPr lang="en-US" smtClean="0"/>
              <a:pPr/>
              <a:t>‹#›</a:t>
            </a:fld>
            <a:endParaRPr lang="en-US" dirty="0"/>
          </a:p>
        </p:txBody>
      </p:sp>
    </p:spTree>
    <p:extLst>
      <p:ext uri="{BB962C8B-B14F-4D97-AF65-F5344CB8AC3E}">
        <p14:creationId xmlns:p14="http://schemas.microsoft.com/office/powerpoint/2010/main" val="25859967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jp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NPSTC_Powerpoint Layouts 4.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506763" y="2091384"/>
            <a:ext cx="7180036" cy="1320153"/>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06764" y="3902002"/>
            <a:ext cx="7180035" cy="1828800"/>
          </a:xfrm>
          <a:prstGeom prst="rect">
            <a:avLst/>
          </a:prstGeom>
        </p:spPr>
        <p:txBody>
          <a:bodyPr vert="horz" lIns="0" tIns="0" rIns="0" bIns="0" rtlCol="0">
            <a:noAutofit/>
          </a:bodyPr>
          <a:lstStyle/>
          <a:p>
            <a:pPr lvl="0"/>
            <a:r>
              <a:rPr lang="en-US" dirty="0" smtClean="0"/>
              <a:t>Click to edit Master text styles</a:t>
            </a:r>
          </a:p>
        </p:txBody>
      </p:sp>
      <p:sp>
        <p:nvSpPr>
          <p:cNvPr id="10" name="TextBox 9"/>
          <p:cNvSpPr txBox="1"/>
          <p:nvPr userDrawn="1"/>
        </p:nvSpPr>
        <p:spPr>
          <a:xfrm>
            <a:off x="1506764" y="5873561"/>
            <a:ext cx="7180035" cy="784830"/>
          </a:xfrm>
          <a:prstGeom prst="rect">
            <a:avLst/>
          </a:prstGeom>
          <a:noFill/>
        </p:spPr>
        <p:txBody>
          <a:bodyPr wrap="square"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bg1"/>
                </a:solidFill>
                <a:latin typeface="Arial"/>
                <a:ea typeface="+mn-ea"/>
                <a:cs typeface="+mn-cs"/>
              </a:rPr>
              <a:t>The member organizations of the National Public Safety Telecommunications Council are grateful to the Department of Homeland Security’s Science and Technology Directorate, Office for Interoperability and Compatibility (OIC) and the National Protection and Programs Directorate, Office of Emergency Communications (OEC) Points of view or opinions expressed are those of the originators </a:t>
            </a:r>
            <a:br>
              <a:rPr lang="en-US" sz="900" b="0" i="0" u="none" strike="noStrike" kern="1200" baseline="0" dirty="0" smtClean="0">
                <a:solidFill>
                  <a:schemeClr val="bg1"/>
                </a:solidFill>
                <a:latin typeface="Arial"/>
                <a:ea typeface="+mn-ea"/>
                <a:cs typeface="+mn-cs"/>
              </a:rPr>
            </a:br>
            <a:r>
              <a:rPr lang="en-US" sz="900" b="0" i="0" u="none" strike="noStrike" kern="1200" baseline="0" dirty="0" smtClean="0">
                <a:solidFill>
                  <a:schemeClr val="bg1"/>
                </a:solidFill>
                <a:latin typeface="Arial"/>
                <a:ea typeface="+mn-ea"/>
                <a:cs typeface="+mn-cs"/>
              </a:rPr>
              <a:t>and do not necessarily represent the official position or policies of the U.S. Department of Homeland Security.</a:t>
            </a:r>
          </a:p>
          <a:p>
            <a:pPr algn="ctr"/>
            <a:endParaRPr lang="en-US" sz="900" b="0" baseline="0" dirty="0">
              <a:solidFill>
                <a:schemeClr val="bg1"/>
              </a:solidFill>
              <a:latin typeface="Arial"/>
            </a:endParaRPr>
          </a:p>
        </p:txBody>
      </p:sp>
    </p:spTree>
    <p:extLst>
      <p:ext uri="{BB962C8B-B14F-4D97-AF65-F5344CB8AC3E}">
        <p14:creationId xmlns:p14="http://schemas.microsoft.com/office/powerpoint/2010/main" val="476192265"/>
      </p:ext>
    </p:extLst>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hf hdr="0" ftr="0" dt="0"/>
  <p:txStyles>
    <p:titleStyle>
      <a:lvl1pPr algn="ctr" defTabSz="457200" rtl="0" eaLnBrk="1" latinLnBrk="0" hangingPunct="1">
        <a:spcBef>
          <a:spcPct val="0"/>
        </a:spcBef>
        <a:buNone/>
        <a:defRPr sz="2800" b="1" i="0" kern="1200" baseline="0">
          <a:solidFill>
            <a:schemeClr val="tx1"/>
          </a:solidFill>
          <a:latin typeface="Arial"/>
          <a:ea typeface="+mj-ea"/>
          <a:cs typeface="Arial"/>
        </a:defRPr>
      </a:lvl1pPr>
    </p:titleStyle>
    <p:bodyStyle>
      <a:lvl1pPr marL="0" indent="0" algn="ctr" defTabSz="457200" rtl="0" eaLnBrk="1" latinLnBrk="0" hangingPunct="1">
        <a:spcBef>
          <a:spcPct val="20000"/>
        </a:spcBef>
        <a:buFontTx/>
        <a:buNone/>
        <a:defRPr sz="1800" b="1" i="0" kern="1200" baseline="0">
          <a:solidFill>
            <a:schemeClr val="bg1"/>
          </a:solidFill>
          <a:latin typeface="Arial"/>
          <a:ea typeface="+mn-ea"/>
          <a:cs typeface="+mn-cs"/>
        </a:defRPr>
      </a:lvl1pPr>
      <a:lvl2pPr marL="457200" indent="0" algn="ctr" defTabSz="457200" rtl="0" eaLnBrk="1" latinLnBrk="0" hangingPunct="1">
        <a:spcBef>
          <a:spcPct val="20000"/>
        </a:spcBef>
        <a:buFontTx/>
        <a:buNone/>
        <a:defRPr sz="1800" b="1" i="0" kern="1200" baseline="0">
          <a:solidFill>
            <a:schemeClr val="bg1"/>
          </a:solidFill>
          <a:latin typeface="Arial"/>
          <a:ea typeface="+mn-ea"/>
          <a:cs typeface="+mn-cs"/>
        </a:defRPr>
      </a:lvl2pPr>
      <a:lvl3pPr marL="914400" indent="0" algn="ctr" defTabSz="457200" rtl="0" eaLnBrk="1" latinLnBrk="0" hangingPunct="1">
        <a:spcBef>
          <a:spcPct val="20000"/>
        </a:spcBef>
        <a:buFontTx/>
        <a:buNone/>
        <a:defRPr sz="1800" b="1" i="0" kern="1200" baseline="0">
          <a:solidFill>
            <a:schemeClr val="bg1"/>
          </a:solidFill>
          <a:latin typeface="Arial"/>
          <a:ea typeface="+mn-ea"/>
          <a:cs typeface="+mn-cs"/>
        </a:defRPr>
      </a:lvl3pPr>
      <a:lvl4pPr marL="1371600" indent="0" algn="ctr" defTabSz="457200" rtl="0" eaLnBrk="1" latinLnBrk="0" hangingPunct="1">
        <a:spcBef>
          <a:spcPct val="20000"/>
        </a:spcBef>
        <a:buFontTx/>
        <a:buNone/>
        <a:defRPr sz="1800" b="1" i="0" kern="1200" baseline="0">
          <a:solidFill>
            <a:schemeClr val="bg1"/>
          </a:solidFill>
          <a:latin typeface="Arial"/>
          <a:ea typeface="+mn-ea"/>
          <a:cs typeface="+mn-cs"/>
        </a:defRPr>
      </a:lvl4pPr>
      <a:lvl5pPr marL="1828800" indent="0" algn="ctr" defTabSz="457200" rtl="0" eaLnBrk="1" latinLnBrk="0" hangingPunct="1">
        <a:spcBef>
          <a:spcPct val="20000"/>
        </a:spcBef>
        <a:buFontTx/>
        <a:buNone/>
        <a:defRPr sz="1800" b="1" i="0" kern="1200" baseline="0">
          <a:solidFill>
            <a:schemeClr val="bg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NPSTC_Powerpoint Layouts 5.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490559" y="2073746"/>
            <a:ext cx="7196242" cy="114300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490560" y="3908555"/>
            <a:ext cx="7196241" cy="1091909"/>
          </a:xfrm>
          <a:prstGeom prst="rect">
            <a:avLst/>
          </a:prstGeom>
        </p:spPr>
        <p:txBody>
          <a:bodyPr vert="horz" lIns="0" tIns="0" rIns="91440" bIns="0"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467453" y="6356350"/>
            <a:ext cx="573292" cy="365125"/>
          </a:xfrm>
          <a:prstGeom prst="rect">
            <a:avLst/>
          </a:prstGeom>
        </p:spPr>
        <p:txBody>
          <a:bodyPr vert="horz" lIns="91440" tIns="45720" rIns="91440" bIns="45720" rtlCol="0" anchor="ctr"/>
          <a:lstStyle>
            <a:lvl1pPr algn="l">
              <a:defRPr sz="900">
                <a:solidFill>
                  <a:schemeClr val="bg1"/>
                </a:solidFill>
                <a:latin typeface="Arial"/>
                <a:cs typeface="Arial"/>
              </a:defRPr>
            </a:lvl1pPr>
          </a:lstStyle>
          <a:p>
            <a:fld id="{B13EEC7F-7671-1C4C-BD4C-5EC692AA33DB}" type="slidenum">
              <a:rPr lang="en-US" smtClean="0"/>
              <a:pPr/>
              <a:t>‹#›</a:t>
            </a:fld>
            <a:endParaRPr lang="en-US" dirty="0"/>
          </a:p>
        </p:txBody>
      </p:sp>
      <p:sp>
        <p:nvSpPr>
          <p:cNvPr id="7" name="TextBox 6"/>
          <p:cNvSpPr txBox="1"/>
          <p:nvPr userDrawn="1"/>
        </p:nvSpPr>
        <p:spPr>
          <a:xfrm>
            <a:off x="1490559" y="6313729"/>
            <a:ext cx="7196242" cy="415498"/>
          </a:xfrm>
          <a:prstGeom prst="rect">
            <a:avLst/>
          </a:prstGeom>
          <a:noFill/>
        </p:spPr>
        <p:txBody>
          <a:bodyPr wrap="square" lIns="0" tIns="0" bIns="0"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a:ea typeface="+mn-ea"/>
                <a:cs typeface="+mn-cs"/>
              </a:rPr>
              <a:t>NPSTC is a federation of organizations whose mission is to improve public safety communications </a:t>
            </a:r>
            <a:br>
              <a:rPr lang="en-US" sz="900" b="0" i="0" u="none" strike="noStrike" kern="1200" baseline="0" dirty="0" smtClean="0">
                <a:solidFill>
                  <a:schemeClr val="tx1"/>
                </a:solidFill>
                <a:latin typeface="Arial"/>
                <a:ea typeface="+mn-ea"/>
                <a:cs typeface="+mn-cs"/>
              </a:rPr>
            </a:br>
            <a:r>
              <a:rPr lang="en-US" sz="900" b="0" i="0" u="none" strike="noStrike" kern="1200" baseline="0" dirty="0" smtClean="0">
                <a:solidFill>
                  <a:schemeClr val="tx1"/>
                </a:solidFill>
                <a:latin typeface="Arial"/>
                <a:ea typeface="+mn-ea"/>
                <a:cs typeface="+mn-cs"/>
              </a:rPr>
              <a:t>and interoperability through collaborative leadership.</a:t>
            </a:r>
          </a:p>
          <a:p>
            <a:pPr algn="ctr"/>
            <a:endParaRPr lang="en-US" sz="900" baseline="0" dirty="0">
              <a:latin typeface="Arial"/>
            </a:endParaRPr>
          </a:p>
        </p:txBody>
      </p:sp>
    </p:spTree>
    <p:extLst>
      <p:ext uri="{BB962C8B-B14F-4D97-AF65-F5344CB8AC3E}">
        <p14:creationId xmlns:p14="http://schemas.microsoft.com/office/powerpoint/2010/main" val="1321483569"/>
      </p:ext>
    </p:extLst>
  </p:cSld>
  <p:clrMap bg1="lt1" tx1="dk1" bg2="lt2" tx2="dk2" accent1="accent1" accent2="accent2" accent3="accent3" accent4="accent4" accent5="accent5" accent6="accent6" hlink="hlink" folHlink="folHlink"/>
  <p:sldLayoutIdLst>
    <p:sldLayoutId id="2147483651" r:id="rId1"/>
    <p:sldLayoutId id="2147483657" r:id="rId2"/>
  </p:sldLayoutIdLst>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hf hdr="0" ftr="0" dt="0"/>
  <p:txStyles>
    <p:titleStyle>
      <a:lvl1pPr algn="ctr" defTabSz="457200" rtl="0" eaLnBrk="1" latinLnBrk="0" hangingPunct="1">
        <a:spcBef>
          <a:spcPct val="0"/>
        </a:spcBef>
        <a:buNone/>
        <a:defRPr sz="2800" b="1" kern="1200" baseline="0">
          <a:solidFill>
            <a:schemeClr val="tx1"/>
          </a:solidFill>
          <a:latin typeface="Arial"/>
          <a:ea typeface="+mj-ea"/>
          <a:cs typeface="Arial"/>
        </a:defRPr>
      </a:lvl1pPr>
    </p:titleStyle>
    <p:bodyStyle>
      <a:lvl1pPr marL="0" indent="0" algn="ctr" defTabSz="457200" rtl="0" eaLnBrk="1" latinLnBrk="0" hangingPunct="1">
        <a:spcBef>
          <a:spcPct val="20000"/>
        </a:spcBef>
        <a:buFontTx/>
        <a:buNone/>
        <a:defRPr sz="1800" b="1" kern="1200" baseline="0">
          <a:solidFill>
            <a:schemeClr val="tx1"/>
          </a:solidFill>
          <a:latin typeface="Arial"/>
          <a:ea typeface="+mn-ea"/>
          <a:cs typeface="Arial"/>
        </a:defRPr>
      </a:lvl1pPr>
      <a:lvl2pPr marL="457200" indent="0" algn="ctr" defTabSz="457200" rtl="0" eaLnBrk="1" latinLnBrk="0" hangingPunct="1">
        <a:spcBef>
          <a:spcPct val="20000"/>
        </a:spcBef>
        <a:buFontTx/>
        <a:buNone/>
        <a:defRPr sz="1800" b="1" kern="1200">
          <a:solidFill>
            <a:schemeClr val="tx1"/>
          </a:solidFill>
          <a:latin typeface="Arial"/>
          <a:ea typeface="+mn-ea"/>
          <a:cs typeface="Arial"/>
        </a:defRPr>
      </a:lvl2pPr>
      <a:lvl3pPr marL="914400" indent="0" algn="ctr" defTabSz="457200" rtl="0" eaLnBrk="1" latinLnBrk="0" hangingPunct="1">
        <a:spcBef>
          <a:spcPct val="20000"/>
        </a:spcBef>
        <a:buFontTx/>
        <a:buNone/>
        <a:defRPr sz="1800" b="1" kern="1200">
          <a:solidFill>
            <a:schemeClr val="tx1"/>
          </a:solidFill>
          <a:latin typeface="Arial"/>
          <a:ea typeface="+mn-ea"/>
          <a:cs typeface="Arial"/>
        </a:defRPr>
      </a:lvl3pPr>
      <a:lvl4pPr marL="1371600" indent="0" algn="ctr" defTabSz="457200" rtl="0" eaLnBrk="1" latinLnBrk="0" hangingPunct="1">
        <a:spcBef>
          <a:spcPct val="20000"/>
        </a:spcBef>
        <a:buFontTx/>
        <a:buNone/>
        <a:defRPr sz="1800" b="1" kern="1200">
          <a:solidFill>
            <a:schemeClr val="tx1"/>
          </a:solidFill>
          <a:latin typeface="Arial"/>
          <a:ea typeface="+mn-ea"/>
          <a:cs typeface="Arial"/>
        </a:defRPr>
      </a:lvl4pPr>
      <a:lvl5pPr marL="1828800" indent="0" algn="ctr" defTabSz="457200" rtl="0" eaLnBrk="1" latinLnBrk="0" hangingPunct="1">
        <a:spcBef>
          <a:spcPct val="20000"/>
        </a:spcBef>
        <a:buFontTx/>
        <a:buNone/>
        <a:defRPr sz="1800" b="1"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PSTC_Powerpoint Layouts 3.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378015" y="167563"/>
            <a:ext cx="6515768" cy="961289"/>
          </a:xfrm>
          <a:prstGeom prst="rect">
            <a:avLst/>
          </a:prstGeom>
        </p:spPr>
        <p:txBody>
          <a:bodyPr vert="horz" lIns="0" tIns="0" rIns="0" bIns="0" rtlCol="0" anchor="t" anchorCtr="0">
            <a:normAutofit/>
          </a:bodyPr>
          <a:lstStyle/>
          <a:p>
            <a:r>
              <a:rPr lang="en-US" dirty="0" smtClean="0"/>
              <a:t/>
            </a:r>
            <a:br>
              <a:rPr lang="en-US" dirty="0" smtClean="0"/>
            </a:br>
            <a:r>
              <a:rPr lang="en-US" dirty="0" smtClean="0"/>
              <a:t>Click to edit Master title style</a:t>
            </a:r>
            <a:endParaRPr lang="en-US" dirty="0"/>
          </a:p>
        </p:txBody>
      </p:sp>
      <p:sp>
        <p:nvSpPr>
          <p:cNvPr id="3" name="Text Placeholder 2"/>
          <p:cNvSpPr>
            <a:spLocks noGrp="1"/>
          </p:cNvSpPr>
          <p:nvPr>
            <p:ph type="body" idx="1"/>
          </p:nvPr>
        </p:nvSpPr>
        <p:spPr>
          <a:xfrm>
            <a:off x="1378015" y="1381576"/>
            <a:ext cx="7308783" cy="4525963"/>
          </a:xfrm>
          <a:prstGeom prst="rect">
            <a:avLst/>
          </a:prstGeom>
        </p:spPr>
        <p:txBody>
          <a:bodyPr vert="horz" lIns="0" tIns="0" rIns="0" bIns="0" rtlCol="0">
            <a:noAutofit/>
          </a:bodyPr>
          <a:lstStyle/>
          <a:p>
            <a:pPr lvl="0"/>
            <a:r>
              <a:rPr lang="en-US" dirty="0" smtClean="0"/>
              <a:t>Click to edit Master text styles</a:t>
            </a:r>
          </a:p>
          <a:p>
            <a:pPr lvl="3"/>
            <a:r>
              <a:rPr lang="en-US" dirty="0" smtClean="0"/>
              <a:t>Bullet</a:t>
            </a:r>
          </a:p>
          <a:p>
            <a:pPr lvl="3"/>
            <a:r>
              <a:rPr lang="en-US" dirty="0" smtClean="0"/>
              <a:t>Bullet</a:t>
            </a:r>
          </a:p>
        </p:txBody>
      </p:sp>
      <p:sp>
        <p:nvSpPr>
          <p:cNvPr id="6" name="Slide Number Placeholder 5"/>
          <p:cNvSpPr>
            <a:spLocks noGrp="1"/>
          </p:cNvSpPr>
          <p:nvPr>
            <p:ph type="sldNum" sz="quarter" idx="4"/>
          </p:nvPr>
        </p:nvSpPr>
        <p:spPr>
          <a:xfrm>
            <a:off x="457200" y="6375186"/>
            <a:ext cx="920815" cy="365125"/>
          </a:xfrm>
          <a:prstGeom prst="rect">
            <a:avLst/>
          </a:prstGeom>
        </p:spPr>
        <p:txBody>
          <a:bodyPr vert="horz" lIns="91440" tIns="45720" rIns="91440" bIns="45720" rtlCol="0" anchor="ctr"/>
          <a:lstStyle>
            <a:lvl1pPr algn="l">
              <a:defRPr sz="900" b="1" baseline="0">
                <a:solidFill>
                  <a:schemeClr val="tx1"/>
                </a:solidFill>
                <a:latin typeface="Arial"/>
              </a:defRPr>
            </a:lvl1pPr>
          </a:lstStyle>
          <a:p>
            <a:fld id="{30D3AE63-73E3-9349-A083-69103399FE14}" type="slidenum">
              <a:rPr lang="en-US" smtClean="0"/>
              <a:t>‹#›</a:t>
            </a:fld>
            <a:endParaRPr lang="en-US" dirty="0"/>
          </a:p>
        </p:txBody>
      </p:sp>
    </p:spTree>
    <p:extLst>
      <p:ext uri="{BB962C8B-B14F-4D97-AF65-F5344CB8AC3E}">
        <p14:creationId xmlns:p14="http://schemas.microsoft.com/office/powerpoint/2010/main" val="4290868122"/>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hf hdr="0" ftr="0" dt="0"/>
  <p:txStyles>
    <p:titleStyle>
      <a:lvl1pPr algn="l" defTabSz="457200" rtl="0" eaLnBrk="1" latinLnBrk="0" hangingPunct="1">
        <a:spcBef>
          <a:spcPct val="0"/>
        </a:spcBef>
        <a:buNone/>
        <a:tabLst/>
        <a:defRPr sz="2800" b="1" i="0" kern="1200" baseline="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2400" b="0" kern="1200">
          <a:solidFill>
            <a:schemeClr val="tx1"/>
          </a:solidFill>
          <a:latin typeface="Arial"/>
          <a:ea typeface="+mn-ea"/>
          <a:cs typeface="Arial"/>
        </a:defRPr>
      </a:lvl1pPr>
      <a:lvl2pPr marL="0" indent="-457200" algn="l" defTabSz="457200" rtl="0" eaLnBrk="1" latinLnBrk="0" hangingPunct="1">
        <a:spcBef>
          <a:spcPct val="20000"/>
        </a:spcBef>
        <a:buClr>
          <a:schemeClr val="tx1"/>
        </a:buClr>
        <a:buFont typeface="Lucida Grande"/>
        <a:buChar char="—"/>
        <a:defRPr sz="1800" kern="1200">
          <a:solidFill>
            <a:schemeClr val="tx1"/>
          </a:solidFill>
          <a:latin typeface="Arial"/>
          <a:ea typeface="+mn-ea"/>
          <a:cs typeface="Arial"/>
        </a:defRPr>
      </a:lvl2pPr>
      <a:lvl3pPr marL="0" indent="-342900" algn="l" defTabSz="457200" rtl="0" eaLnBrk="1" latinLnBrk="0" hangingPunct="1">
        <a:lnSpc>
          <a:spcPct val="100000"/>
        </a:lnSpc>
        <a:spcBef>
          <a:spcPct val="20000"/>
        </a:spcBef>
        <a:spcAft>
          <a:spcPts val="600"/>
        </a:spcAft>
        <a:buClr>
          <a:schemeClr val="tx1"/>
        </a:buClr>
        <a:buFont typeface="Lucida Grande"/>
        <a:buChar char="—"/>
        <a:defRPr sz="1800" b="0" kern="1200">
          <a:solidFill>
            <a:schemeClr val="tx1"/>
          </a:solidFill>
          <a:latin typeface="Arial"/>
          <a:ea typeface="+mn-ea"/>
          <a:cs typeface="Arial"/>
        </a:defRPr>
      </a:lvl3pPr>
      <a:lvl4pPr marL="803275" indent="-350838" algn="l" defTabSz="457200" rtl="0" eaLnBrk="1" latinLnBrk="0" hangingPunct="1">
        <a:lnSpc>
          <a:spcPct val="100000"/>
        </a:lnSpc>
        <a:spcBef>
          <a:spcPct val="20000"/>
        </a:spcBef>
        <a:spcAft>
          <a:spcPts val="600"/>
        </a:spcAft>
        <a:buClr>
          <a:schemeClr val="tx1"/>
        </a:buClr>
        <a:buFont typeface="Lucida Grande"/>
        <a:buChar char="—"/>
        <a:defRPr sz="1800" kern="1200">
          <a:solidFill>
            <a:schemeClr val="tx1"/>
          </a:solidFill>
          <a:latin typeface="Arial"/>
          <a:ea typeface="+mn-ea"/>
          <a:cs typeface="Arial"/>
        </a:defRPr>
      </a:lvl4pPr>
      <a:lvl5pPr marL="0" indent="-342900" algn="l" defTabSz="457200" rtl="0" eaLnBrk="1" latinLnBrk="0" hangingPunct="1">
        <a:lnSpc>
          <a:spcPct val="100000"/>
        </a:lnSpc>
        <a:spcBef>
          <a:spcPct val="20000"/>
        </a:spcBef>
        <a:spcAft>
          <a:spcPts val="600"/>
        </a:spcAft>
        <a:buClr>
          <a:schemeClr val="tx1"/>
        </a:buClr>
        <a:buFont typeface="Lucida Grande"/>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support@npstc.org" TargetMode="External"/><Relationship Id="rId2" Type="http://schemas.openxmlformats.org/officeDocument/2006/relationships/hyperlink" Target="mailto:attend@npstc.or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Full NPSTC Meeting</a:t>
            </a:r>
            <a:endParaRPr lang="en-US" dirty="0"/>
          </a:p>
        </p:txBody>
      </p:sp>
      <p:sp>
        <p:nvSpPr>
          <p:cNvPr id="3" name="Subtitle 2"/>
          <p:cNvSpPr>
            <a:spLocks noGrp="1"/>
          </p:cNvSpPr>
          <p:nvPr>
            <p:ph type="subTitle" idx="1"/>
          </p:nvPr>
        </p:nvSpPr>
        <p:spPr/>
        <p:txBody>
          <a:bodyPr/>
          <a:lstStyle/>
          <a:p>
            <a:r>
              <a:rPr lang="en-US" dirty="0" smtClean="0"/>
              <a:t>Conference Call</a:t>
            </a:r>
          </a:p>
          <a:p>
            <a:r>
              <a:rPr lang="en-US" dirty="0" smtClean="0"/>
              <a:t>September 15, 2015 | 1:00 pm – 3:00 pm ET</a:t>
            </a:r>
          </a:p>
          <a:p>
            <a:r>
              <a:rPr lang="en-US" dirty="0"/>
              <a:t>Call In: (510) 227-1018 | Conference ID: </a:t>
            </a:r>
            <a:r>
              <a:rPr lang="en-US" dirty="0" smtClean="0"/>
              <a:t>192 7086</a:t>
            </a:r>
            <a:r>
              <a:rPr lang="en-US" dirty="0"/>
              <a:t>#</a:t>
            </a:r>
          </a:p>
          <a:p>
            <a:r>
              <a:rPr lang="en-US" i="1" dirty="0"/>
              <a:t>Webinar </a:t>
            </a:r>
            <a:r>
              <a:rPr lang="en-US" i="1" dirty="0" smtClean="0"/>
              <a:t>Access: </a:t>
            </a:r>
            <a:r>
              <a:rPr lang="en-US" u="sng" dirty="0"/>
              <a:t>https://join.me/npstcsupport1</a:t>
            </a:r>
            <a:r>
              <a:rPr lang="en-US" dirty="0"/>
              <a:t> </a:t>
            </a:r>
            <a:endParaRPr lang="en-US" dirty="0" smtClean="0"/>
          </a:p>
          <a:p>
            <a:r>
              <a:rPr lang="en-US" dirty="0" smtClean="0"/>
              <a:t>Press *6 to mute your phone.</a:t>
            </a:r>
            <a:endParaRPr lang="en-US" dirty="0"/>
          </a:p>
        </p:txBody>
      </p:sp>
    </p:spTree>
    <p:extLst>
      <p:ext uri="{BB962C8B-B14F-4D97-AF65-F5344CB8AC3E}">
        <p14:creationId xmlns:p14="http://schemas.microsoft.com/office/powerpoint/2010/main" val="255563762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NPSTC Organization Chart</a:t>
            </a:r>
            <a:endParaRPr lang="en-US" dirty="0"/>
          </a:p>
        </p:txBody>
      </p:sp>
      <p:sp>
        <p:nvSpPr>
          <p:cNvPr id="4" name="Slide Number Placeholder 3"/>
          <p:cNvSpPr>
            <a:spLocks noGrp="1"/>
          </p:cNvSpPr>
          <p:nvPr>
            <p:ph type="sldNum" sz="quarter" idx="12"/>
          </p:nvPr>
        </p:nvSpPr>
        <p:spPr/>
        <p:txBody>
          <a:bodyPr/>
          <a:lstStyle/>
          <a:p>
            <a:fld id="{8FD0AE77-BD58-924B-B88A-864CECC0E5BB}" type="slidenum">
              <a:rPr lang="en-US" smtClean="0"/>
              <a:t>10</a:t>
            </a:fld>
            <a:endParaRPr lang="en-US" dirty="0" smtClean="0"/>
          </a:p>
        </p:txBody>
      </p:sp>
      <p:pic>
        <p:nvPicPr>
          <p:cNvPr id="5" name="Picture 4" descr="NPSTC_Org_Chart_15042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016" y="1143441"/>
            <a:ext cx="6422646" cy="5231745"/>
          </a:xfrm>
          <a:prstGeom prst="rect">
            <a:avLst/>
          </a:prstGeom>
        </p:spPr>
      </p:pic>
    </p:spTree>
    <p:extLst>
      <p:ext uri="{BB962C8B-B14F-4D97-AF65-F5344CB8AC3E}">
        <p14:creationId xmlns:p14="http://schemas.microsoft.com/office/powerpoint/2010/main" val="18891579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Technology and Broadband Discussion</a:t>
            </a:r>
            <a:endParaRPr lang="en-US" dirty="0"/>
          </a:p>
        </p:txBody>
      </p:sp>
      <p:sp>
        <p:nvSpPr>
          <p:cNvPr id="3" name="Subtitle 2"/>
          <p:cNvSpPr>
            <a:spLocks noGrp="1"/>
          </p:cNvSpPr>
          <p:nvPr>
            <p:ph type="subTitle" idx="1"/>
          </p:nvPr>
        </p:nvSpPr>
        <p:spPr>
          <a:xfrm>
            <a:off x="1216326" y="1372739"/>
            <a:ext cx="7489702" cy="4906504"/>
          </a:xfrm>
        </p:spPr>
        <p:txBody>
          <a:bodyPr/>
          <a:lstStyle/>
          <a:p>
            <a:r>
              <a:rPr lang="en-US" dirty="0" smtClean="0"/>
              <a:t>Future NPSTC Broadband Work – </a:t>
            </a:r>
            <a:r>
              <a:rPr lang="en-US" dirty="0"/>
              <a:t>Tom </a:t>
            </a:r>
            <a:r>
              <a:rPr lang="en-US" dirty="0" smtClean="0"/>
              <a:t>Sorley</a:t>
            </a:r>
          </a:p>
          <a:p>
            <a:pPr marL="804863" indent="-339725">
              <a:buFont typeface="Lucida Grande"/>
              <a:buChar char="–"/>
            </a:pPr>
            <a:r>
              <a:rPr lang="en-US" sz="2000" dirty="0"/>
              <a:t>Broadband </a:t>
            </a:r>
            <a:r>
              <a:rPr lang="en-US" sz="2000" dirty="0" smtClean="0"/>
              <a:t>Emerging </a:t>
            </a:r>
            <a:r>
              <a:rPr lang="en-US" sz="2000" dirty="0"/>
              <a:t>Technologies</a:t>
            </a:r>
          </a:p>
          <a:p>
            <a:pPr marL="804863" indent="-339725">
              <a:buFont typeface="Lucida Grande"/>
              <a:buChar char="–"/>
            </a:pPr>
            <a:r>
              <a:rPr lang="en-US" sz="2000" dirty="0"/>
              <a:t>LMR to LTE Migration</a:t>
            </a:r>
          </a:p>
          <a:p>
            <a:pPr marL="804863" indent="-339725">
              <a:buFont typeface="Lucida Grande"/>
              <a:buChar char="–"/>
            </a:pPr>
            <a:r>
              <a:rPr lang="en-US" sz="2000" dirty="0"/>
              <a:t>3rd Generation Partnership Project (3GPP</a:t>
            </a:r>
            <a:r>
              <a:rPr lang="en-US" sz="2000" dirty="0" smtClean="0"/>
              <a:t>) Mission </a:t>
            </a:r>
            <a:r>
              <a:rPr lang="en-US" sz="2000" dirty="0"/>
              <a:t>Critical Voice Standards</a:t>
            </a:r>
          </a:p>
          <a:p>
            <a:pPr marL="804863" indent="-339725">
              <a:buFont typeface="Lucida Grande"/>
              <a:buChar char="–"/>
            </a:pPr>
            <a:r>
              <a:rPr lang="en-US" sz="2000" dirty="0" smtClean="0"/>
              <a:t>Devices/User Equipment</a:t>
            </a:r>
          </a:p>
          <a:p>
            <a:pPr marL="804863" indent="-339725">
              <a:buFont typeface="Lucida Grande"/>
              <a:buChar char="–"/>
            </a:pPr>
            <a:r>
              <a:rPr lang="en-US" sz="2000" dirty="0" smtClean="0"/>
              <a:t>Sensors and Analytics</a:t>
            </a:r>
          </a:p>
          <a:p>
            <a:pPr marL="804863" indent="-339725">
              <a:buFont typeface="Lucida Grande"/>
              <a:buChar char="–"/>
            </a:pPr>
            <a:r>
              <a:rPr lang="en-US" sz="2000" dirty="0" smtClean="0"/>
              <a:t>Broadband Messaging and Telephony</a:t>
            </a:r>
          </a:p>
          <a:p>
            <a:pPr marL="804863" indent="-339725">
              <a:buFont typeface="Lucida Grande"/>
              <a:buChar char="–"/>
            </a:pPr>
            <a:r>
              <a:rPr lang="en-US" sz="2000" dirty="0" smtClean="0"/>
              <a:t>Public Safety Video</a:t>
            </a:r>
          </a:p>
          <a:p>
            <a:pPr marL="804863" indent="-339725">
              <a:buFont typeface="Lucida Grande"/>
              <a:buChar char="–"/>
            </a:pPr>
            <a:r>
              <a:rPr lang="en-US" sz="2000" dirty="0" err="1" smtClean="0"/>
              <a:t>FirstNet</a:t>
            </a:r>
            <a:r>
              <a:rPr lang="en-US" sz="2000" dirty="0" smtClean="0"/>
              <a:t> Rural Implementation Issues</a:t>
            </a:r>
          </a:p>
          <a:p>
            <a:pPr marL="804863" indent="-339725">
              <a:buFont typeface="Lucida Grande"/>
              <a:buChar char="–"/>
            </a:pPr>
            <a:r>
              <a:rPr lang="en-US" sz="2000" dirty="0" err="1" smtClean="0"/>
              <a:t>FirstNet</a:t>
            </a:r>
            <a:r>
              <a:rPr lang="en-US" sz="2000" dirty="0" smtClean="0"/>
              <a:t> Status Web Page</a:t>
            </a:r>
          </a:p>
        </p:txBody>
      </p:sp>
      <p:sp>
        <p:nvSpPr>
          <p:cNvPr id="4" name="Slide Number Placeholder 3"/>
          <p:cNvSpPr>
            <a:spLocks noGrp="1"/>
          </p:cNvSpPr>
          <p:nvPr>
            <p:ph type="sldNum" sz="quarter" idx="12"/>
          </p:nvPr>
        </p:nvSpPr>
        <p:spPr/>
        <p:txBody>
          <a:bodyPr/>
          <a:lstStyle/>
          <a:p>
            <a:fld id="{8FD0AE77-BD58-924B-B88A-864CECC0E5BB}" type="slidenum">
              <a:rPr lang="en-US" smtClean="0"/>
              <a:t>11</a:t>
            </a:fld>
            <a:endParaRPr lang="en-US" dirty="0" smtClean="0"/>
          </a:p>
        </p:txBody>
      </p:sp>
    </p:spTree>
    <p:extLst>
      <p:ext uri="{BB962C8B-B14F-4D97-AF65-F5344CB8AC3E}">
        <p14:creationId xmlns:p14="http://schemas.microsoft.com/office/powerpoint/2010/main" val="17959579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Technology and Broadband Discussion</a:t>
            </a:r>
            <a:endParaRPr lang="en-US" dirty="0"/>
          </a:p>
        </p:txBody>
      </p:sp>
      <p:sp>
        <p:nvSpPr>
          <p:cNvPr id="3" name="Subtitle 2"/>
          <p:cNvSpPr>
            <a:spLocks noGrp="1"/>
          </p:cNvSpPr>
          <p:nvPr>
            <p:ph type="subTitle" idx="1"/>
          </p:nvPr>
        </p:nvSpPr>
        <p:spPr>
          <a:xfrm>
            <a:off x="1216326" y="1372739"/>
            <a:ext cx="7489702" cy="4906504"/>
          </a:xfrm>
        </p:spPr>
        <p:txBody>
          <a:bodyPr/>
          <a:lstStyle/>
          <a:p>
            <a:r>
              <a:rPr lang="en-US" dirty="0" smtClean="0"/>
              <a:t>Future Technology Work – </a:t>
            </a:r>
            <a:r>
              <a:rPr lang="en-US" dirty="0"/>
              <a:t>Tom </a:t>
            </a:r>
            <a:r>
              <a:rPr lang="en-US" dirty="0" smtClean="0"/>
              <a:t>Sorley</a:t>
            </a:r>
          </a:p>
          <a:p>
            <a:pPr marL="804863" indent="-339725">
              <a:buFont typeface="Lucida Grande"/>
              <a:buChar char="–"/>
            </a:pPr>
            <a:r>
              <a:rPr lang="en-US" sz="2000" dirty="0" smtClean="0"/>
              <a:t>Drones</a:t>
            </a:r>
            <a:r>
              <a:rPr lang="en-US" sz="2000" b="1" dirty="0" smtClean="0"/>
              <a:t> </a:t>
            </a:r>
            <a:r>
              <a:rPr lang="en-US" sz="2000" dirty="0" smtClean="0"/>
              <a:t>and Unmanned Aerial Vehicles (UAV’s)</a:t>
            </a:r>
          </a:p>
          <a:p>
            <a:pPr marL="804863" indent="-339725">
              <a:buFont typeface="Lucida Grande"/>
              <a:buChar char="–"/>
            </a:pPr>
            <a:r>
              <a:rPr lang="en-US" sz="2000" dirty="0" smtClean="0"/>
              <a:t>Need working group to consolidate law enforcement, fire and Emergency Medical Services (EMS) issues and monitor evolving standards and rules on government, commercial and hobby use</a:t>
            </a:r>
          </a:p>
          <a:p>
            <a:r>
              <a:rPr lang="en-US" dirty="0" smtClean="0"/>
              <a:t>Action Requested</a:t>
            </a:r>
            <a:endParaRPr lang="en-US" dirty="0"/>
          </a:p>
          <a:p>
            <a:pPr marL="804863" indent="-339725">
              <a:buFont typeface="Lucida Grande"/>
              <a:buChar char="–"/>
            </a:pPr>
            <a:r>
              <a:rPr lang="en-US" sz="2000" i="1" dirty="0" smtClean="0"/>
              <a:t>Vote to Create: </a:t>
            </a:r>
          </a:p>
          <a:p>
            <a:pPr marL="1252538" indent="-342900"/>
            <a:r>
              <a:rPr lang="en-US" sz="1800" dirty="0" smtClean="0"/>
              <a:t>Broadband Emerging Technologies Working Group</a:t>
            </a:r>
          </a:p>
          <a:p>
            <a:pPr marL="1252538" indent="-342900"/>
            <a:r>
              <a:rPr lang="en-US" sz="1800" dirty="0" smtClean="0"/>
              <a:t>LMR to LTE Migration Working Group</a:t>
            </a:r>
          </a:p>
          <a:p>
            <a:pPr marL="1252538" indent="-342900"/>
            <a:r>
              <a:rPr lang="en-US" sz="1800" dirty="0" smtClean="0"/>
              <a:t>Drone/UAV Working Group</a:t>
            </a:r>
          </a:p>
          <a:p>
            <a:pPr marL="804863" indent="-339725">
              <a:buFont typeface="Lucida Grande"/>
              <a:buChar char="–"/>
            </a:pPr>
            <a:r>
              <a:rPr lang="en-US" sz="2000" i="1" dirty="0" smtClean="0"/>
              <a:t>Vote to close</a:t>
            </a:r>
            <a:r>
              <a:rPr lang="en-US" sz="2000" dirty="0" smtClean="0"/>
              <a:t>: </a:t>
            </a:r>
          </a:p>
          <a:p>
            <a:pPr marL="1252538" indent="-342900"/>
            <a:r>
              <a:rPr lang="en-US" sz="1800" dirty="0" err="1" smtClean="0"/>
              <a:t>PQoS</a:t>
            </a:r>
            <a:r>
              <a:rPr lang="en-US" sz="1800" dirty="0" smtClean="0"/>
              <a:t> Working Group</a:t>
            </a:r>
          </a:p>
        </p:txBody>
      </p:sp>
      <p:sp>
        <p:nvSpPr>
          <p:cNvPr id="4" name="Slide Number Placeholder 3"/>
          <p:cNvSpPr>
            <a:spLocks noGrp="1"/>
          </p:cNvSpPr>
          <p:nvPr>
            <p:ph type="sldNum" sz="quarter" idx="12"/>
          </p:nvPr>
        </p:nvSpPr>
        <p:spPr/>
        <p:txBody>
          <a:bodyPr/>
          <a:lstStyle/>
          <a:p>
            <a:fld id="{8FD0AE77-BD58-924B-B88A-864CECC0E5BB}" type="slidenum">
              <a:rPr lang="en-US" smtClean="0"/>
              <a:t>12</a:t>
            </a:fld>
            <a:endParaRPr lang="en-US" dirty="0" smtClean="0"/>
          </a:p>
        </p:txBody>
      </p:sp>
    </p:spTree>
    <p:extLst>
      <p:ext uri="{BB962C8B-B14F-4D97-AF65-F5344CB8AC3E}">
        <p14:creationId xmlns:p14="http://schemas.microsoft.com/office/powerpoint/2010/main" val="46594261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Interoperability Discussion</a:t>
            </a:r>
            <a:endParaRPr lang="en-US" dirty="0"/>
          </a:p>
        </p:txBody>
      </p:sp>
      <p:sp>
        <p:nvSpPr>
          <p:cNvPr id="3" name="Text Placeholder 2"/>
          <p:cNvSpPr>
            <a:spLocks noGrp="1"/>
          </p:cNvSpPr>
          <p:nvPr>
            <p:ph type="body" idx="1"/>
          </p:nvPr>
        </p:nvSpPr>
        <p:spPr/>
        <p:txBody>
          <a:bodyPr/>
          <a:lstStyle/>
          <a:p>
            <a:r>
              <a:rPr lang="en-US" dirty="0"/>
              <a:t>John Lenihan, </a:t>
            </a:r>
            <a:r>
              <a:rPr lang="en-US" dirty="0" smtClean="0"/>
              <a:t>Chair | </a:t>
            </a:r>
            <a:r>
              <a:rPr lang="en-US" dirty="0"/>
              <a:t>Don Root, Vice Chair</a:t>
            </a:r>
          </a:p>
          <a:p>
            <a:endParaRPr lang="en-US" dirty="0"/>
          </a:p>
        </p:txBody>
      </p:sp>
    </p:spTree>
    <p:extLst>
      <p:ext uri="{BB962C8B-B14F-4D97-AF65-F5344CB8AC3E}">
        <p14:creationId xmlns:p14="http://schemas.microsoft.com/office/powerpoint/2010/main" val="15271554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Interoperability Discussion</a:t>
            </a:r>
            <a:endParaRPr lang="en-US" dirty="0"/>
          </a:p>
        </p:txBody>
      </p:sp>
      <p:sp>
        <p:nvSpPr>
          <p:cNvPr id="3" name="Subtitle 2"/>
          <p:cNvSpPr>
            <a:spLocks noGrp="1"/>
          </p:cNvSpPr>
          <p:nvPr>
            <p:ph type="subTitle" idx="1"/>
          </p:nvPr>
        </p:nvSpPr>
        <p:spPr/>
        <p:txBody>
          <a:bodyPr/>
          <a:lstStyle/>
          <a:p>
            <a:r>
              <a:rPr lang="en-US" dirty="0"/>
              <a:t>Emergency Medical Services – Paul Patrick, </a:t>
            </a:r>
            <a:r>
              <a:rPr lang="en-US" dirty="0" smtClean="0"/>
              <a:t>Chair</a:t>
            </a:r>
          </a:p>
          <a:p>
            <a:pPr marL="804863" indent="-339725">
              <a:buFont typeface="Lucida Grande"/>
              <a:buChar char="–"/>
            </a:pPr>
            <a:r>
              <a:rPr lang="en-US" sz="2000" dirty="0" smtClean="0"/>
              <a:t>EMS Telemedicine </a:t>
            </a:r>
            <a:r>
              <a:rPr lang="en-US" sz="2000" dirty="0"/>
              <a:t>R</a:t>
            </a:r>
            <a:r>
              <a:rPr lang="en-US" sz="2000" dirty="0" smtClean="0"/>
              <a:t>eport Update</a:t>
            </a:r>
          </a:p>
          <a:p>
            <a:pPr marL="804863" indent="-339725">
              <a:buFont typeface="Lucida Grande"/>
              <a:buChar char="–"/>
            </a:pPr>
            <a:r>
              <a:rPr lang="en-US" sz="2000" dirty="0" smtClean="0"/>
              <a:t>Continue to compile comments and feedback</a:t>
            </a:r>
          </a:p>
          <a:p>
            <a:pPr marL="804863" indent="-339725">
              <a:buFont typeface="Lucida Grande"/>
              <a:buChar char="–"/>
            </a:pPr>
            <a:r>
              <a:rPr lang="en-US" sz="2000" dirty="0" smtClean="0"/>
              <a:t>Assessing survey results by urban, suburban and rural; as well as by EMS, hospital and physician</a:t>
            </a:r>
          </a:p>
          <a:p>
            <a:pPr marL="804863" indent="-339725">
              <a:buFont typeface="Lucida Grande"/>
              <a:buChar char="–"/>
            </a:pPr>
            <a:r>
              <a:rPr lang="en-US" sz="2000" dirty="0"/>
              <a:t>F</a:t>
            </a:r>
            <a:r>
              <a:rPr lang="en-US" sz="2000" dirty="0" smtClean="0"/>
              <a:t>inal Report anticipated to Governing Board for approval 4</a:t>
            </a:r>
            <a:r>
              <a:rPr lang="en-US" sz="2000" baseline="30000" dirty="0" smtClean="0"/>
              <a:t>th</a:t>
            </a:r>
            <a:r>
              <a:rPr lang="en-US" sz="2000" dirty="0" smtClean="0"/>
              <a:t> quarter 2015</a:t>
            </a:r>
          </a:p>
          <a:p>
            <a:pPr marL="804863" indent="-339725">
              <a:buFont typeface="Lucida Grande"/>
              <a:buChar char="–"/>
            </a:pPr>
            <a:r>
              <a:rPr lang="en-US" sz="2000" dirty="0" smtClean="0"/>
              <a:t>Presentation by Dr. David </a:t>
            </a:r>
            <a:r>
              <a:rPr lang="en-US" sz="2000" dirty="0" err="1" smtClean="0"/>
              <a:t>Persee</a:t>
            </a:r>
            <a:r>
              <a:rPr lang="en-US" sz="2000" dirty="0" smtClean="0"/>
              <a:t>, Houston Fire Department (HFD) on video consultation between HFD paramedics and physicians</a:t>
            </a:r>
          </a:p>
          <a:p>
            <a:pPr marL="804863" indent="-339725">
              <a:buFont typeface="Lucida Grande"/>
              <a:buChar char="–"/>
            </a:pPr>
            <a:r>
              <a:rPr lang="en-US" sz="2000" dirty="0" smtClean="0"/>
              <a:t>EMS Working Group is working with Video Technology Advisory Group (VTAG) on video issues</a:t>
            </a: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fld id="{8FD0AE77-BD58-924B-B88A-864CECC0E5BB}" type="slidenum">
              <a:rPr lang="en-US" smtClean="0"/>
              <a:t>14</a:t>
            </a:fld>
            <a:endParaRPr lang="en-US" dirty="0" smtClean="0"/>
          </a:p>
        </p:txBody>
      </p:sp>
    </p:spTree>
    <p:extLst>
      <p:ext uri="{BB962C8B-B14F-4D97-AF65-F5344CB8AC3E}">
        <p14:creationId xmlns:p14="http://schemas.microsoft.com/office/powerpoint/2010/main" val="38483696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Interoperability </a:t>
            </a:r>
            <a:r>
              <a:rPr lang="en-US" dirty="0"/>
              <a:t>Discussion</a:t>
            </a:r>
          </a:p>
        </p:txBody>
      </p:sp>
      <p:sp>
        <p:nvSpPr>
          <p:cNvPr id="3" name="Subtitle 2"/>
          <p:cNvSpPr>
            <a:spLocks noGrp="1"/>
          </p:cNvSpPr>
          <p:nvPr>
            <p:ph type="subTitle" idx="1"/>
          </p:nvPr>
        </p:nvSpPr>
        <p:spPr>
          <a:xfrm>
            <a:off x="1037728" y="1143441"/>
            <a:ext cx="7668300" cy="5135802"/>
          </a:xfrm>
        </p:spPr>
        <p:txBody>
          <a:bodyPr/>
          <a:lstStyle/>
          <a:p>
            <a:r>
              <a:rPr lang="en-US" dirty="0" smtClean="0"/>
              <a:t>700 </a:t>
            </a:r>
            <a:r>
              <a:rPr lang="en-US" dirty="0"/>
              <a:t>MHz Deployable Trunked Systems Task Force – David Buchanan, </a:t>
            </a:r>
            <a:r>
              <a:rPr lang="en-US" dirty="0" smtClean="0"/>
              <a:t>Chair</a:t>
            </a:r>
          </a:p>
          <a:p>
            <a:pPr marL="804863" indent="-339725">
              <a:buFont typeface="Lucida Grande"/>
              <a:buChar char="–"/>
            </a:pPr>
            <a:r>
              <a:rPr lang="en-US" sz="2000" dirty="0" smtClean="0"/>
              <a:t>Joint project between NPSTC and National Regional Planning Council (NRPC)</a:t>
            </a:r>
          </a:p>
          <a:p>
            <a:pPr marL="804863" indent="-339725">
              <a:buFont typeface="Lucida Grande"/>
              <a:buChar char="–"/>
            </a:pPr>
            <a:r>
              <a:rPr lang="en-US" sz="2000" dirty="0" smtClean="0"/>
              <a:t>Goal to provide process for outside resources to easily access deployable trunked radio systems</a:t>
            </a:r>
          </a:p>
          <a:p>
            <a:pPr marL="804863" indent="-339725">
              <a:buFont typeface="Lucida Grande"/>
              <a:buChar char="–"/>
            </a:pPr>
            <a:r>
              <a:rPr lang="en-US" sz="2000" dirty="0" smtClean="0"/>
              <a:t>Final report ready for review and approval</a:t>
            </a:r>
            <a:endParaRPr lang="en-US" sz="2000" dirty="0"/>
          </a:p>
          <a:p>
            <a:endParaRPr lang="en-US" dirty="0"/>
          </a:p>
        </p:txBody>
      </p:sp>
      <p:sp>
        <p:nvSpPr>
          <p:cNvPr id="4" name="Slide Number Placeholder 3"/>
          <p:cNvSpPr>
            <a:spLocks noGrp="1"/>
          </p:cNvSpPr>
          <p:nvPr>
            <p:ph type="sldNum" sz="quarter" idx="12"/>
          </p:nvPr>
        </p:nvSpPr>
        <p:spPr/>
        <p:txBody>
          <a:bodyPr/>
          <a:lstStyle/>
          <a:p>
            <a:fld id="{8FD0AE77-BD58-924B-B88A-864CECC0E5BB}" type="slidenum">
              <a:rPr lang="en-US" smtClean="0"/>
              <a:t>15</a:t>
            </a:fld>
            <a:endParaRPr lang="en-US" dirty="0" smtClean="0"/>
          </a:p>
        </p:txBody>
      </p:sp>
    </p:spTree>
    <p:extLst>
      <p:ext uri="{BB962C8B-B14F-4D97-AF65-F5344CB8AC3E}">
        <p14:creationId xmlns:p14="http://schemas.microsoft.com/office/powerpoint/2010/main" val="31199977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Interoperability </a:t>
            </a:r>
            <a:r>
              <a:rPr lang="en-US" dirty="0"/>
              <a:t>Discussion</a:t>
            </a:r>
          </a:p>
        </p:txBody>
      </p:sp>
      <p:sp>
        <p:nvSpPr>
          <p:cNvPr id="3" name="Subtitle 2"/>
          <p:cNvSpPr>
            <a:spLocks noGrp="1"/>
          </p:cNvSpPr>
          <p:nvPr>
            <p:ph type="subTitle" idx="1"/>
          </p:nvPr>
        </p:nvSpPr>
        <p:spPr>
          <a:xfrm>
            <a:off x="1002028" y="1122119"/>
            <a:ext cx="7501136" cy="5002447"/>
          </a:xfrm>
        </p:spPr>
        <p:txBody>
          <a:bodyPr/>
          <a:lstStyle/>
          <a:p>
            <a:r>
              <a:rPr lang="en-US" dirty="0" smtClean="0"/>
              <a:t>700 </a:t>
            </a:r>
            <a:r>
              <a:rPr lang="en-US" dirty="0"/>
              <a:t>MHz Deployable Trunked Systems Task </a:t>
            </a:r>
            <a:r>
              <a:rPr lang="en-US" dirty="0" smtClean="0"/>
              <a:t>Force</a:t>
            </a:r>
          </a:p>
          <a:p>
            <a:pPr marL="808038" indent="-342900">
              <a:buFont typeface="Lucida Grande"/>
              <a:buChar char="–"/>
            </a:pPr>
            <a:r>
              <a:rPr lang="en-US" sz="2000" dirty="0" smtClean="0"/>
              <a:t>Report Highlights</a:t>
            </a:r>
          </a:p>
          <a:p>
            <a:pPr marL="1254125" indent="-401638"/>
            <a:r>
              <a:rPr lang="en-US" sz="1800" dirty="0" smtClean="0"/>
              <a:t>Six channels authorized for nationwide interoperable trunked radio systems</a:t>
            </a:r>
          </a:p>
          <a:p>
            <a:pPr marL="1254125" indent="-401638"/>
            <a:r>
              <a:rPr lang="en-US" sz="1800" dirty="0" smtClean="0"/>
              <a:t>RPC’s must modify their Regional Plan by October 30</a:t>
            </a:r>
            <a:r>
              <a:rPr lang="en-US" sz="1800" baseline="30000" dirty="0" smtClean="0"/>
              <a:t>th</a:t>
            </a:r>
            <a:r>
              <a:rPr lang="en-US" sz="1800" dirty="0" smtClean="0"/>
              <a:t> to incorporate channels (no requirement to do so; T-Band areas have unique priorities)</a:t>
            </a:r>
          </a:p>
          <a:p>
            <a:pPr marL="1254125" indent="-401638"/>
            <a:r>
              <a:rPr lang="en-US" sz="1800" dirty="0" smtClean="0"/>
              <a:t>Management of System ID via assignment of a Manufacturing ID and selection of a common </a:t>
            </a:r>
            <a:r>
              <a:rPr lang="en-US" sz="1800" dirty="0"/>
              <a:t>Wide Area Communications </a:t>
            </a:r>
            <a:r>
              <a:rPr lang="en-US" sz="1800" dirty="0" smtClean="0"/>
              <a:t>Network (WACN) ID; coordinated by NRPC</a:t>
            </a:r>
          </a:p>
        </p:txBody>
      </p:sp>
      <p:sp>
        <p:nvSpPr>
          <p:cNvPr id="4" name="Slide Number Placeholder 3"/>
          <p:cNvSpPr>
            <a:spLocks noGrp="1"/>
          </p:cNvSpPr>
          <p:nvPr>
            <p:ph type="sldNum" sz="quarter" idx="12"/>
          </p:nvPr>
        </p:nvSpPr>
        <p:spPr/>
        <p:txBody>
          <a:bodyPr/>
          <a:lstStyle/>
          <a:p>
            <a:fld id="{8FD0AE77-BD58-924B-B88A-864CECC0E5BB}" type="slidenum">
              <a:rPr lang="en-US" smtClean="0"/>
              <a:t>16</a:t>
            </a:fld>
            <a:endParaRPr lang="en-US" dirty="0" smtClean="0"/>
          </a:p>
        </p:txBody>
      </p:sp>
    </p:spTree>
    <p:extLst>
      <p:ext uri="{BB962C8B-B14F-4D97-AF65-F5344CB8AC3E}">
        <p14:creationId xmlns:p14="http://schemas.microsoft.com/office/powerpoint/2010/main" val="24036030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Interoperability </a:t>
            </a:r>
            <a:r>
              <a:rPr lang="en-US" dirty="0"/>
              <a:t>Discussion</a:t>
            </a:r>
          </a:p>
        </p:txBody>
      </p:sp>
      <p:sp>
        <p:nvSpPr>
          <p:cNvPr id="3" name="Subtitle 2"/>
          <p:cNvSpPr>
            <a:spLocks noGrp="1"/>
          </p:cNvSpPr>
          <p:nvPr>
            <p:ph type="subTitle" idx="1"/>
          </p:nvPr>
        </p:nvSpPr>
        <p:spPr>
          <a:xfrm>
            <a:off x="1156913" y="1143441"/>
            <a:ext cx="7316787" cy="4906504"/>
          </a:xfrm>
        </p:spPr>
        <p:txBody>
          <a:bodyPr/>
          <a:lstStyle/>
          <a:p>
            <a:r>
              <a:rPr lang="en-US" dirty="0" smtClean="0"/>
              <a:t>700 </a:t>
            </a:r>
            <a:r>
              <a:rPr lang="en-US" dirty="0"/>
              <a:t>MHz Deployable Trunked Systems Task </a:t>
            </a:r>
            <a:r>
              <a:rPr lang="en-US" dirty="0" smtClean="0"/>
              <a:t>Force</a:t>
            </a:r>
          </a:p>
          <a:p>
            <a:pPr marL="804863" indent="-339725">
              <a:buFont typeface="Lucida Grande"/>
              <a:buChar char="–"/>
            </a:pPr>
            <a:r>
              <a:rPr lang="en-US" sz="2000" dirty="0" smtClean="0"/>
              <a:t>Report Highlights, continued</a:t>
            </a:r>
          </a:p>
          <a:p>
            <a:pPr marL="1254125" indent="-339725"/>
            <a:r>
              <a:rPr lang="en-US" sz="1800" dirty="0"/>
              <a:t>Management of Subscriber IDs via </a:t>
            </a:r>
            <a:r>
              <a:rPr lang="en-US" sz="1800" dirty="0" smtClean="0"/>
              <a:t>set </a:t>
            </a:r>
            <a:r>
              <a:rPr lang="en-US" sz="1800" dirty="0"/>
              <a:t>of recommended best practices to allow intra-WACN roaming and use </a:t>
            </a:r>
            <a:r>
              <a:rPr lang="en-US" sz="1800" dirty="0" smtClean="0"/>
              <a:t>of </a:t>
            </a:r>
            <a:r>
              <a:rPr lang="en-US" sz="1800" dirty="0"/>
              <a:t>dedicated range of subscriber </a:t>
            </a:r>
            <a:r>
              <a:rPr lang="en-US" sz="1800" dirty="0" smtClean="0"/>
              <a:t>IDs</a:t>
            </a:r>
            <a:endParaRPr lang="en-US" sz="1800" dirty="0"/>
          </a:p>
          <a:p>
            <a:pPr marL="1254125" indent="-339725"/>
            <a:r>
              <a:rPr lang="en-US" sz="1800" dirty="0"/>
              <a:t>P</a:t>
            </a:r>
            <a:r>
              <a:rPr lang="en-US" sz="1800" dirty="0" smtClean="0"/>
              <a:t>rogram administered via </a:t>
            </a:r>
            <a:r>
              <a:rPr lang="en-US" sz="1800" dirty="0"/>
              <a:t>NRPC using CAPRAD to request, assign and track assigned System </a:t>
            </a:r>
            <a:r>
              <a:rPr lang="en-US" sz="1800" dirty="0" smtClean="0"/>
              <a:t>IDs</a:t>
            </a:r>
            <a:endParaRPr lang="en-US" sz="1800" dirty="0"/>
          </a:p>
          <a:p>
            <a:pPr marL="1254125" indent="-339725"/>
            <a:r>
              <a:rPr lang="en-US" sz="1800" dirty="0"/>
              <a:t>Talk Group Zones, Talk Group Names, and Talk Group ID’s </a:t>
            </a:r>
            <a:r>
              <a:rPr lang="en-US" sz="1800" dirty="0" smtClean="0"/>
              <a:t>identified </a:t>
            </a:r>
            <a:r>
              <a:rPr lang="en-US" sz="1800" dirty="0"/>
              <a:t>to promote </a:t>
            </a:r>
            <a:r>
              <a:rPr lang="en-US" sz="1800" dirty="0" smtClean="0"/>
              <a:t>interoperability</a:t>
            </a:r>
          </a:p>
          <a:p>
            <a:pPr marL="804863" indent="-339725">
              <a:buFont typeface="Lucida Grande"/>
              <a:buChar char="–"/>
            </a:pPr>
            <a:r>
              <a:rPr lang="en-US" sz="2000" dirty="0" smtClean="0"/>
              <a:t>Final issues</a:t>
            </a:r>
          </a:p>
          <a:p>
            <a:pPr marL="1254125" indent="-339725"/>
            <a:r>
              <a:rPr lang="en-US" sz="1800" dirty="0" smtClean="0"/>
              <a:t>Assignment of </a:t>
            </a:r>
            <a:r>
              <a:rPr lang="en-US" sz="1800" smtClean="0"/>
              <a:t>Network Access Code, </a:t>
            </a:r>
            <a:r>
              <a:rPr lang="en-US" sz="1800" dirty="0" smtClean="0"/>
              <a:t>$293</a:t>
            </a:r>
          </a:p>
          <a:p>
            <a:pPr marL="1254125" indent="-339725"/>
            <a:r>
              <a:rPr lang="en-US" sz="1800" dirty="0" err="1" smtClean="0"/>
              <a:t>Talkgroup</a:t>
            </a:r>
            <a:r>
              <a:rPr lang="en-US" sz="1800" dirty="0" smtClean="0"/>
              <a:t> Zone and Naming Convention</a:t>
            </a:r>
          </a:p>
          <a:p>
            <a:pPr marL="808038" indent="-342900">
              <a:buFont typeface="Lucida Grande"/>
              <a:buChar char="–"/>
            </a:pPr>
            <a:r>
              <a:rPr lang="en-US" sz="2000" dirty="0" smtClean="0"/>
              <a:t>Questions/Comments from the Governing Board</a:t>
            </a:r>
            <a:endParaRPr lang="en-US" sz="2000" dirty="0"/>
          </a:p>
          <a:p>
            <a:pPr marL="914400" indent="0">
              <a:buNone/>
            </a:pPr>
            <a:endParaRPr lang="en-US" sz="1800" dirty="0" smtClean="0"/>
          </a:p>
        </p:txBody>
      </p:sp>
      <p:sp>
        <p:nvSpPr>
          <p:cNvPr id="4" name="Slide Number Placeholder 3"/>
          <p:cNvSpPr>
            <a:spLocks noGrp="1"/>
          </p:cNvSpPr>
          <p:nvPr>
            <p:ph type="sldNum" sz="quarter" idx="12"/>
          </p:nvPr>
        </p:nvSpPr>
        <p:spPr/>
        <p:txBody>
          <a:bodyPr/>
          <a:lstStyle/>
          <a:p>
            <a:fld id="{8FD0AE77-BD58-924B-B88A-864CECC0E5BB}" type="slidenum">
              <a:rPr lang="en-US" smtClean="0"/>
              <a:t>17</a:t>
            </a:fld>
            <a:endParaRPr lang="en-US" dirty="0" smtClean="0"/>
          </a:p>
        </p:txBody>
      </p:sp>
    </p:spTree>
    <p:extLst>
      <p:ext uri="{BB962C8B-B14F-4D97-AF65-F5344CB8AC3E}">
        <p14:creationId xmlns:p14="http://schemas.microsoft.com/office/powerpoint/2010/main" val="8762729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Interoperability </a:t>
            </a:r>
            <a:r>
              <a:rPr lang="en-US" dirty="0"/>
              <a:t>Discussion</a:t>
            </a:r>
          </a:p>
        </p:txBody>
      </p:sp>
      <p:sp>
        <p:nvSpPr>
          <p:cNvPr id="3" name="Subtitle 2"/>
          <p:cNvSpPr>
            <a:spLocks noGrp="1"/>
          </p:cNvSpPr>
          <p:nvPr>
            <p:ph type="subTitle" idx="1"/>
          </p:nvPr>
        </p:nvSpPr>
        <p:spPr>
          <a:xfrm>
            <a:off x="924586" y="1143440"/>
            <a:ext cx="7811774" cy="5596871"/>
          </a:xfrm>
        </p:spPr>
        <p:txBody>
          <a:bodyPr/>
          <a:lstStyle/>
          <a:p>
            <a:r>
              <a:rPr lang="en-US" dirty="0" smtClean="0"/>
              <a:t>700 </a:t>
            </a:r>
            <a:r>
              <a:rPr lang="en-US" dirty="0"/>
              <a:t>MHz Deployable Trunked Systems Task </a:t>
            </a:r>
            <a:r>
              <a:rPr lang="en-US" dirty="0" smtClean="0"/>
              <a:t>Force</a:t>
            </a:r>
          </a:p>
          <a:p>
            <a:pPr marL="804863" indent="-339725">
              <a:buFont typeface="Lucida Grande"/>
              <a:buChar char="–"/>
            </a:pPr>
            <a:r>
              <a:rPr lang="en-US" sz="2000" dirty="0" smtClean="0"/>
              <a:t>Requested Action</a:t>
            </a:r>
          </a:p>
          <a:p>
            <a:pPr marL="1254125" indent="-339725"/>
            <a:r>
              <a:rPr lang="en-US" sz="1800" dirty="0" smtClean="0"/>
              <a:t>Approval of “700 MHz Deployable Trunked Solutions,  A Report by NPSTC and the NRPC,” with recommended edits</a:t>
            </a:r>
          </a:p>
          <a:p>
            <a:pPr marL="1252538" indent="-342900"/>
            <a:r>
              <a:rPr lang="en-US" sz="1800" dirty="0" smtClean="0"/>
              <a:t>Authorize NPSTC Executive </a:t>
            </a:r>
            <a:r>
              <a:rPr lang="en-US" sz="1800" dirty="0"/>
              <a:t>Director to </a:t>
            </a:r>
            <a:r>
              <a:rPr lang="en-US" sz="1800" dirty="0" smtClean="0"/>
              <a:t>send </a:t>
            </a:r>
            <a:r>
              <a:rPr lang="en-US" sz="1800" dirty="0"/>
              <a:t>letter to Telecommunications Industry </a:t>
            </a:r>
            <a:r>
              <a:rPr lang="en-US" sz="1800" dirty="0" smtClean="0"/>
              <a:t>Association (TIA) </a:t>
            </a:r>
            <a:r>
              <a:rPr lang="en-US" sz="1800" dirty="0"/>
              <a:t>supporting </a:t>
            </a:r>
            <a:r>
              <a:rPr lang="en-US" sz="1800" dirty="0" smtClean="0"/>
              <a:t>NRPC </a:t>
            </a:r>
            <a:r>
              <a:rPr lang="en-US" sz="1800" dirty="0"/>
              <a:t>request </a:t>
            </a:r>
            <a:r>
              <a:rPr lang="en-US" sz="1800" dirty="0" smtClean="0"/>
              <a:t>to </a:t>
            </a:r>
            <a:r>
              <a:rPr lang="en-US" sz="1800" dirty="0"/>
              <a:t>be issued </a:t>
            </a:r>
            <a:r>
              <a:rPr lang="en-US" sz="1800" dirty="0" smtClean="0"/>
              <a:t>appropriate </a:t>
            </a:r>
            <a:r>
              <a:rPr lang="en-US" sz="1800" dirty="0"/>
              <a:t>ID’s to manage </a:t>
            </a:r>
            <a:r>
              <a:rPr lang="en-US" sz="1800" dirty="0" smtClean="0"/>
              <a:t>process</a:t>
            </a:r>
          </a:p>
          <a:p>
            <a:pPr marL="1252538" indent="-342900"/>
            <a:r>
              <a:rPr lang="en-US" sz="1800" dirty="0"/>
              <a:t>Authorize </a:t>
            </a:r>
            <a:r>
              <a:rPr lang="en-US" sz="1800" dirty="0" smtClean="0"/>
              <a:t>NSPTC Chair </a:t>
            </a:r>
            <a:r>
              <a:rPr lang="en-US" sz="1800" dirty="0"/>
              <a:t>or Executive Director to submit </a:t>
            </a:r>
            <a:r>
              <a:rPr lang="en-US" sz="1800" dirty="0" smtClean="0"/>
              <a:t>final </a:t>
            </a:r>
            <a:r>
              <a:rPr lang="en-US" sz="1800" dirty="0"/>
              <a:t>report to </a:t>
            </a:r>
            <a:r>
              <a:rPr lang="en-US" sz="1800" dirty="0" smtClean="0"/>
              <a:t>FCC </a:t>
            </a:r>
            <a:r>
              <a:rPr lang="en-US" sz="1800" dirty="0"/>
              <a:t>for information, following </a:t>
            </a:r>
            <a:r>
              <a:rPr lang="en-US" sz="1800" dirty="0" smtClean="0"/>
              <a:t>NRPC approval</a:t>
            </a:r>
          </a:p>
        </p:txBody>
      </p:sp>
      <p:sp>
        <p:nvSpPr>
          <p:cNvPr id="4" name="Slide Number Placeholder 3"/>
          <p:cNvSpPr>
            <a:spLocks noGrp="1"/>
          </p:cNvSpPr>
          <p:nvPr>
            <p:ph type="sldNum" sz="quarter" idx="12"/>
          </p:nvPr>
        </p:nvSpPr>
        <p:spPr/>
        <p:txBody>
          <a:bodyPr/>
          <a:lstStyle/>
          <a:p>
            <a:fld id="{8FD0AE77-BD58-924B-B88A-864CECC0E5BB}" type="slidenum">
              <a:rPr lang="en-US" smtClean="0"/>
              <a:t>18</a:t>
            </a:fld>
            <a:endParaRPr lang="en-US" dirty="0" smtClean="0"/>
          </a:p>
        </p:txBody>
      </p:sp>
    </p:spTree>
    <p:extLst>
      <p:ext uri="{BB962C8B-B14F-4D97-AF65-F5344CB8AC3E}">
        <p14:creationId xmlns:p14="http://schemas.microsoft.com/office/powerpoint/2010/main" val="23055682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Partners Update </a:t>
            </a:r>
            <a:r>
              <a:rPr lang="en-US" b="0" i="1" dirty="0" smtClean="0"/>
              <a:t>(continued)</a:t>
            </a:r>
            <a:endParaRPr lang="en-US" b="0" i="1" dirty="0"/>
          </a:p>
        </p:txBody>
      </p:sp>
      <p:sp>
        <p:nvSpPr>
          <p:cNvPr id="3" name="Text Placeholder 2"/>
          <p:cNvSpPr>
            <a:spLocks noGrp="1"/>
          </p:cNvSpPr>
          <p:nvPr>
            <p:ph type="body" idx="1"/>
          </p:nvPr>
        </p:nvSpPr>
        <p:spPr/>
        <p:txBody>
          <a:bodyPr/>
          <a:lstStyle/>
          <a:p>
            <a:r>
              <a:rPr lang="en-US" dirty="0"/>
              <a:t>Federal Communications Commission (FCC) – </a:t>
            </a:r>
            <a:r>
              <a:rPr lang="en-US" dirty="0" smtClean="0"/>
              <a:t>David Furth, </a:t>
            </a:r>
            <a:r>
              <a:rPr lang="en-US" smtClean="0"/>
              <a:t>Bureau Chief, </a:t>
            </a:r>
            <a:r>
              <a:rPr lang="en-US" dirty="0"/>
              <a:t>Public Safety Homeland Security Bureau (PSHSB</a:t>
            </a:r>
            <a:r>
              <a:rPr lang="en-US" dirty="0" smtClean="0"/>
              <a:t>)</a:t>
            </a:r>
            <a:endParaRPr lang="en-US" dirty="0"/>
          </a:p>
        </p:txBody>
      </p:sp>
    </p:spTree>
    <p:extLst>
      <p:ext uri="{BB962C8B-B14F-4D97-AF65-F5344CB8AC3E}">
        <p14:creationId xmlns:p14="http://schemas.microsoft.com/office/powerpoint/2010/main" val="18128187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and Opening</a:t>
            </a:r>
            <a:endParaRPr lang="en-US" dirty="0"/>
          </a:p>
        </p:txBody>
      </p:sp>
      <p:sp>
        <p:nvSpPr>
          <p:cNvPr id="3" name="Subtitle 2"/>
          <p:cNvSpPr>
            <a:spLocks noGrp="1"/>
          </p:cNvSpPr>
          <p:nvPr>
            <p:ph type="subTitle" idx="1"/>
          </p:nvPr>
        </p:nvSpPr>
        <p:spPr/>
        <p:txBody>
          <a:bodyPr/>
          <a:lstStyle/>
          <a:p>
            <a:r>
              <a:rPr lang="en-US" dirty="0" smtClean="0"/>
              <a:t>Paul Patrick, </a:t>
            </a:r>
            <a:r>
              <a:rPr lang="en-US" b="0" dirty="0" smtClean="0"/>
              <a:t>2</a:t>
            </a:r>
            <a:r>
              <a:rPr lang="en-US" b="0" baseline="30000" dirty="0" smtClean="0"/>
              <a:t>nd</a:t>
            </a:r>
            <a:r>
              <a:rPr lang="en-US" b="0" dirty="0" smtClean="0"/>
              <a:t> </a:t>
            </a:r>
            <a:r>
              <a:rPr lang="en-US" b="0" i="1" dirty="0" smtClean="0"/>
              <a:t>Vice</a:t>
            </a:r>
            <a:r>
              <a:rPr lang="en-US" dirty="0" smtClean="0"/>
              <a:t> </a:t>
            </a:r>
            <a:r>
              <a:rPr lang="en-US" b="0" i="1" dirty="0" smtClean="0"/>
              <a:t>Chair</a:t>
            </a:r>
            <a:endParaRPr lang="en-US" b="0" i="1" dirty="0"/>
          </a:p>
        </p:txBody>
      </p:sp>
      <p:sp>
        <p:nvSpPr>
          <p:cNvPr id="7" name="Slide Number Placeholder 6"/>
          <p:cNvSpPr>
            <a:spLocks noGrp="1"/>
          </p:cNvSpPr>
          <p:nvPr>
            <p:ph type="sldNum" sz="quarter" idx="12"/>
          </p:nvPr>
        </p:nvSpPr>
        <p:spPr/>
        <p:txBody>
          <a:bodyPr/>
          <a:lstStyle/>
          <a:p>
            <a:fld id="{B13EEC7F-7671-1C4C-BD4C-5EC692AA33DB}" type="slidenum">
              <a:rPr lang="en-US" smtClean="0"/>
              <a:pPr/>
              <a:t>2</a:t>
            </a:fld>
            <a:endParaRPr lang="en-US" dirty="0"/>
          </a:p>
        </p:txBody>
      </p:sp>
    </p:spTree>
    <p:extLst>
      <p:ext uri="{BB962C8B-B14F-4D97-AF65-F5344CB8AC3E}">
        <p14:creationId xmlns:p14="http://schemas.microsoft.com/office/powerpoint/2010/main" val="31182444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Discussion</a:t>
            </a:r>
            <a:endParaRPr lang="en-US" dirty="0"/>
          </a:p>
        </p:txBody>
      </p:sp>
      <p:sp>
        <p:nvSpPr>
          <p:cNvPr id="3" name="Text Placeholder 2"/>
          <p:cNvSpPr>
            <a:spLocks noGrp="1"/>
          </p:cNvSpPr>
          <p:nvPr>
            <p:ph type="body" idx="1"/>
          </p:nvPr>
        </p:nvSpPr>
        <p:spPr/>
        <p:txBody>
          <a:bodyPr/>
          <a:lstStyle/>
          <a:p>
            <a:r>
              <a:rPr lang="en-US" dirty="0"/>
              <a:t>David Buchanan, </a:t>
            </a:r>
            <a:r>
              <a:rPr lang="en-US" dirty="0" smtClean="0"/>
              <a:t>Chair | </a:t>
            </a:r>
            <a:r>
              <a:rPr lang="en-US" dirty="0"/>
              <a:t>Stu Overby, Vice Chair</a:t>
            </a:r>
          </a:p>
          <a:p>
            <a:endParaRPr lang="en-US" dirty="0"/>
          </a:p>
        </p:txBody>
      </p:sp>
    </p:spTree>
    <p:extLst>
      <p:ext uri="{BB962C8B-B14F-4D97-AF65-F5344CB8AC3E}">
        <p14:creationId xmlns:p14="http://schemas.microsoft.com/office/powerpoint/2010/main" val="42133326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Spectrum Management Discussion</a:t>
            </a:r>
            <a:endParaRPr lang="en-US" dirty="0"/>
          </a:p>
        </p:txBody>
      </p:sp>
      <p:sp>
        <p:nvSpPr>
          <p:cNvPr id="3" name="Subtitle 2"/>
          <p:cNvSpPr>
            <a:spLocks noGrp="1"/>
          </p:cNvSpPr>
          <p:nvPr>
            <p:ph type="subTitle" idx="1"/>
          </p:nvPr>
        </p:nvSpPr>
        <p:spPr/>
        <p:txBody>
          <a:bodyPr/>
          <a:lstStyle/>
          <a:p>
            <a:r>
              <a:rPr lang="en-US" dirty="0"/>
              <a:t>4.9 National Plan Update – David </a:t>
            </a:r>
            <a:r>
              <a:rPr lang="en-US" dirty="0" smtClean="0"/>
              <a:t>Buchanan</a:t>
            </a:r>
          </a:p>
          <a:p>
            <a:pPr marL="804863" indent="-339725">
              <a:buFont typeface="Lucida Grande"/>
              <a:buChar char="–"/>
            </a:pPr>
            <a:r>
              <a:rPr lang="en-US" sz="2000" dirty="0" smtClean="0"/>
              <a:t>NPSTC and APCO worked together on 4.9 GHz Report</a:t>
            </a:r>
            <a:endParaRPr lang="en-US" sz="2000" dirty="0"/>
          </a:p>
          <a:p>
            <a:pPr marL="804863" indent="-339725">
              <a:buFont typeface="Lucida Grande"/>
              <a:buChar char="–"/>
            </a:pPr>
            <a:r>
              <a:rPr lang="en-US" sz="2000" dirty="0" smtClean="0"/>
              <a:t>FCC indicated that action is likely before end of 2015 and another Notice of Proposed Rulemaking (NPRM) will likely be issued</a:t>
            </a:r>
          </a:p>
          <a:p>
            <a:pPr>
              <a:buFontTx/>
              <a:buChar char="-"/>
            </a:pPr>
            <a:endParaRPr lang="en-US" dirty="0"/>
          </a:p>
          <a:p>
            <a:endParaRPr lang="en-US" dirty="0"/>
          </a:p>
        </p:txBody>
      </p:sp>
      <p:sp>
        <p:nvSpPr>
          <p:cNvPr id="4" name="Slide Number Placeholder 3"/>
          <p:cNvSpPr>
            <a:spLocks noGrp="1"/>
          </p:cNvSpPr>
          <p:nvPr>
            <p:ph type="sldNum" sz="quarter" idx="12"/>
          </p:nvPr>
        </p:nvSpPr>
        <p:spPr/>
        <p:txBody>
          <a:bodyPr/>
          <a:lstStyle/>
          <a:p>
            <a:fld id="{8FD0AE77-BD58-924B-B88A-864CECC0E5BB}" type="slidenum">
              <a:rPr lang="en-US" smtClean="0"/>
              <a:t>21</a:t>
            </a:fld>
            <a:endParaRPr lang="en-US" dirty="0" smtClean="0"/>
          </a:p>
        </p:txBody>
      </p:sp>
    </p:spTree>
    <p:extLst>
      <p:ext uri="{BB962C8B-B14F-4D97-AF65-F5344CB8AC3E}">
        <p14:creationId xmlns:p14="http://schemas.microsoft.com/office/powerpoint/2010/main" val="8345453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2834" y="164515"/>
            <a:ext cx="6798590" cy="978926"/>
          </a:xfrm>
        </p:spPr>
        <p:txBody>
          <a:bodyPr anchor="ctr"/>
          <a:lstStyle/>
          <a:p>
            <a:r>
              <a:rPr lang="en-US" dirty="0"/>
              <a:t>Filings Completed YTD in </a:t>
            </a:r>
            <a:r>
              <a:rPr lang="en-US" dirty="0" smtClean="0"/>
              <a:t>2015</a:t>
            </a:r>
            <a:endParaRPr lang="en-US" b="0" dirty="0"/>
          </a:p>
        </p:txBody>
      </p:sp>
      <p:sp>
        <p:nvSpPr>
          <p:cNvPr id="4" name="Slide Number Placeholder 3"/>
          <p:cNvSpPr>
            <a:spLocks noGrp="1"/>
          </p:cNvSpPr>
          <p:nvPr>
            <p:ph type="sldNum" sz="quarter" idx="12"/>
          </p:nvPr>
        </p:nvSpPr>
        <p:spPr/>
        <p:txBody>
          <a:bodyPr/>
          <a:lstStyle/>
          <a:p>
            <a:fld id="{8FD0AE77-BD58-924B-B88A-864CECC0E5BB}" type="slidenum">
              <a:rPr lang="en-US" smtClean="0"/>
              <a:t>22</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633978812"/>
              </p:ext>
            </p:extLst>
          </p:nvPr>
        </p:nvGraphicFramePr>
        <p:xfrm>
          <a:off x="1112834" y="1162444"/>
          <a:ext cx="7558348" cy="4965696"/>
        </p:xfrm>
        <a:graphic>
          <a:graphicData uri="http://schemas.openxmlformats.org/drawingml/2006/table">
            <a:tbl>
              <a:tblPr firstRow="1" bandRow="1">
                <a:tableStyleId>{5C22544A-7EE6-4342-B048-85BDC9FD1C3A}</a:tableStyleId>
              </a:tblPr>
              <a:tblGrid>
                <a:gridCol w="1326930"/>
                <a:gridCol w="3643199"/>
                <a:gridCol w="2588219"/>
              </a:tblGrid>
              <a:tr h="339095">
                <a:tc>
                  <a:txBody>
                    <a:bodyPr/>
                    <a:lstStyle/>
                    <a:p>
                      <a:r>
                        <a:rPr lang="en-US" dirty="0" smtClean="0"/>
                        <a:t>Date</a:t>
                      </a:r>
                      <a:r>
                        <a:rPr lang="en-US" baseline="0" dirty="0" smtClean="0"/>
                        <a:t> Filed</a:t>
                      </a:r>
                      <a:endParaRPr lang="en-US" dirty="0"/>
                    </a:p>
                  </a:txBody>
                  <a:tcPr>
                    <a:solidFill>
                      <a:srgbClr val="800000">
                        <a:alpha val="45000"/>
                      </a:srgbClr>
                    </a:solidFill>
                  </a:tcPr>
                </a:tc>
                <a:tc>
                  <a:txBody>
                    <a:bodyPr/>
                    <a:lstStyle/>
                    <a:p>
                      <a:r>
                        <a:rPr lang="en-US" dirty="0" smtClean="0"/>
                        <a:t>Topic</a:t>
                      </a:r>
                      <a:endParaRPr lang="en-US" dirty="0"/>
                    </a:p>
                  </a:txBody>
                  <a:tcPr>
                    <a:solidFill>
                      <a:srgbClr val="800000">
                        <a:alpha val="45000"/>
                      </a:srgbClr>
                    </a:solidFill>
                  </a:tcPr>
                </a:tc>
                <a:tc>
                  <a:txBody>
                    <a:bodyPr/>
                    <a:lstStyle/>
                    <a:p>
                      <a:r>
                        <a:rPr lang="en-US" dirty="0" smtClean="0"/>
                        <a:t>Type of Filing</a:t>
                      </a:r>
                      <a:endParaRPr lang="en-US" dirty="0"/>
                    </a:p>
                  </a:txBody>
                  <a:tcPr>
                    <a:solidFill>
                      <a:srgbClr val="800000">
                        <a:alpha val="45000"/>
                      </a:srgbClr>
                    </a:solidFill>
                  </a:tcPr>
                </a:tc>
              </a:tr>
              <a:tr h="593416">
                <a:tc>
                  <a:txBody>
                    <a:bodyPr/>
                    <a:lstStyle/>
                    <a:p>
                      <a:r>
                        <a:rPr lang="en-US" dirty="0" smtClean="0"/>
                        <a:t>Sept. 9</a:t>
                      </a:r>
                      <a:endParaRPr lang="en-US" dirty="0"/>
                    </a:p>
                  </a:txBody>
                  <a:tcPr>
                    <a:solidFill>
                      <a:srgbClr val="800000">
                        <a:alpha val="15000"/>
                      </a:srgbClr>
                    </a:solidFill>
                  </a:tcPr>
                </a:tc>
                <a:tc>
                  <a:txBody>
                    <a:bodyPr/>
                    <a:lstStyle/>
                    <a:p>
                      <a:r>
                        <a:rPr lang="en-US" dirty="0" err="1" smtClean="0"/>
                        <a:t>LightSquared</a:t>
                      </a:r>
                      <a:endParaRPr lang="en-US" dirty="0"/>
                    </a:p>
                  </a:txBody>
                  <a:tcPr>
                    <a:solidFill>
                      <a:srgbClr val="800000">
                        <a:alpha val="15000"/>
                      </a:srgbClr>
                    </a:solidFill>
                  </a:tcPr>
                </a:tc>
                <a:tc>
                  <a:txBody>
                    <a:bodyPr/>
                    <a:lstStyle/>
                    <a:p>
                      <a:r>
                        <a:rPr lang="en-US" dirty="0" smtClean="0"/>
                        <a:t>Ex parte re test plan to FCC</a:t>
                      </a:r>
                      <a:endParaRPr lang="en-US" dirty="0"/>
                    </a:p>
                  </a:txBody>
                  <a:tcPr>
                    <a:solidFill>
                      <a:srgbClr val="800000">
                        <a:alpha val="15000"/>
                      </a:srgbClr>
                    </a:solidFill>
                  </a:tcPr>
                </a:tc>
              </a:tr>
              <a:tr h="593416">
                <a:tc>
                  <a:txBody>
                    <a:bodyPr/>
                    <a:lstStyle/>
                    <a:p>
                      <a:r>
                        <a:rPr lang="en-US" dirty="0" smtClean="0"/>
                        <a:t>Sept.</a:t>
                      </a:r>
                      <a:r>
                        <a:rPr lang="en-US" baseline="0" dirty="0" smtClean="0"/>
                        <a:t> 9</a:t>
                      </a:r>
                      <a:endParaRPr lang="en-US" dirty="0"/>
                    </a:p>
                  </a:txBody>
                  <a:tcPr>
                    <a:solidFill>
                      <a:srgbClr val="800000">
                        <a:alpha val="15000"/>
                      </a:srgbClr>
                    </a:solidFill>
                  </a:tcPr>
                </a:tc>
                <a:tc>
                  <a:txBody>
                    <a:bodyPr/>
                    <a:lstStyle/>
                    <a:p>
                      <a:r>
                        <a:rPr lang="en-US" dirty="0" smtClean="0"/>
                        <a:t>800 MHz band</a:t>
                      </a:r>
                      <a:r>
                        <a:rPr lang="en-US" baseline="0" dirty="0" smtClean="0"/>
                        <a:t> Interstitials</a:t>
                      </a:r>
                      <a:endParaRPr lang="en-US" dirty="0"/>
                    </a:p>
                  </a:txBody>
                  <a:tcPr>
                    <a:solidFill>
                      <a:srgbClr val="800000">
                        <a:alpha val="15000"/>
                      </a:srgbClr>
                    </a:solidFill>
                  </a:tcPr>
                </a:tc>
                <a:tc>
                  <a:txBody>
                    <a:bodyPr/>
                    <a:lstStyle/>
                    <a:p>
                      <a:r>
                        <a:rPr lang="en-US" dirty="0" smtClean="0"/>
                        <a:t>Comments on LMCC protocol</a:t>
                      </a:r>
                      <a:endParaRPr lang="en-US" dirty="0"/>
                    </a:p>
                  </a:txBody>
                  <a:tcPr>
                    <a:solidFill>
                      <a:srgbClr val="800000">
                        <a:alpha val="15000"/>
                      </a:srgbClr>
                    </a:solidFill>
                  </a:tcPr>
                </a:tc>
              </a:tr>
              <a:tr h="339095">
                <a:tc>
                  <a:txBody>
                    <a:bodyPr/>
                    <a:lstStyle/>
                    <a:p>
                      <a:r>
                        <a:rPr lang="en-US" dirty="0" smtClean="0"/>
                        <a:t>July 29</a:t>
                      </a:r>
                      <a:endParaRPr lang="en-US" dirty="0"/>
                    </a:p>
                  </a:txBody>
                  <a:tcPr>
                    <a:solidFill>
                      <a:srgbClr val="800000">
                        <a:alpha val="15000"/>
                      </a:srgbClr>
                    </a:solidFill>
                  </a:tcPr>
                </a:tc>
                <a:tc>
                  <a:txBody>
                    <a:bodyPr/>
                    <a:lstStyle/>
                    <a:p>
                      <a:r>
                        <a:rPr lang="en-US" dirty="0" err="1" smtClean="0"/>
                        <a:t>LightSquared</a:t>
                      </a:r>
                      <a:r>
                        <a:rPr lang="en-US" dirty="0" smtClean="0"/>
                        <a:t>/GPS</a:t>
                      </a:r>
                      <a:endParaRPr lang="en-US" dirty="0"/>
                    </a:p>
                  </a:txBody>
                  <a:tcPr>
                    <a:solidFill>
                      <a:srgbClr val="800000">
                        <a:alpha val="15000"/>
                      </a:srgbClr>
                    </a:solidFill>
                  </a:tcPr>
                </a:tc>
                <a:tc>
                  <a:txBody>
                    <a:bodyPr/>
                    <a:lstStyle/>
                    <a:p>
                      <a:r>
                        <a:rPr lang="en-US" dirty="0" smtClean="0"/>
                        <a:t>Letter to FCC</a:t>
                      </a:r>
                      <a:endParaRPr lang="en-US" dirty="0"/>
                    </a:p>
                  </a:txBody>
                  <a:tcPr>
                    <a:solidFill>
                      <a:srgbClr val="800000">
                        <a:alpha val="15000"/>
                      </a:srgbClr>
                    </a:solidFill>
                  </a:tcPr>
                </a:tc>
              </a:tr>
              <a:tr h="339095">
                <a:tc>
                  <a:txBody>
                    <a:bodyPr/>
                    <a:lstStyle/>
                    <a:p>
                      <a:r>
                        <a:rPr lang="en-US" dirty="0" smtClean="0"/>
                        <a:t>July</a:t>
                      </a:r>
                      <a:r>
                        <a:rPr lang="en-US" baseline="0" dirty="0" smtClean="0"/>
                        <a:t> 27</a:t>
                      </a:r>
                      <a:endParaRPr lang="en-US" dirty="0"/>
                    </a:p>
                  </a:txBody>
                  <a:tcPr>
                    <a:solidFill>
                      <a:srgbClr val="800000">
                        <a:alpha val="15000"/>
                      </a:srgbClr>
                    </a:solidFill>
                  </a:tcPr>
                </a:tc>
                <a:tc>
                  <a:txBody>
                    <a:bodyPr/>
                    <a:lstStyle/>
                    <a:p>
                      <a:r>
                        <a:rPr lang="en-US" dirty="0" err="1" smtClean="0"/>
                        <a:t>FirstNet</a:t>
                      </a:r>
                      <a:r>
                        <a:rPr lang="en-US" baseline="0" dirty="0" smtClean="0"/>
                        <a:t> Draft RFP</a:t>
                      </a:r>
                      <a:endParaRPr lang="en-US" dirty="0"/>
                    </a:p>
                  </a:txBody>
                  <a:tcPr>
                    <a:solidFill>
                      <a:srgbClr val="800000">
                        <a:alpha val="15000"/>
                      </a:srgbClr>
                    </a:solidFill>
                  </a:tcPr>
                </a:tc>
                <a:tc>
                  <a:txBody>
                    <a:bodyPr/>
                    <a:lstStyle/>
                    <a:p>
                      <a:r>
                        <a:rPr lang="en-US" dirty="0" smtClean="0"/>
                        <a:t>Comments to </a:t>
                      </a:r>
                      <a:r>
                        <a:rPr lang="en-US" dirty="0" err="1" smtClean="0"/>
                        <a:t>FirstNet</a:t>
                      </a:r>
                      <a:endParaRPr lang="en-US" dirty="0"/>
                    </a:p>
                  </a:txBody>
                  <a:tcPr>
                    <a:solidFill>
                      <a:srgbClr val="800000">
                        <a:alpha val="15000"/>
                      </a:srgbClr>
                    </a:solidFill>
                  </a:tcPr>
                </a:tc>
              </a:tr>
              <a:tr h="339095">
                <a:tc>
                  <a:txBody>
                    <a:bodyPr/>
                    <a:lstStyle/>
                    <a:p>
                      <a:r>
                        <a:rPr lang="en-US" dirty="0" smtClean="0"/>
                        <a:t>July 13</a:t>
                      </a:r>
                      <a:endParaRPr lang="en-US" dirty="0"/>
                    </a:p>
                  </a:txBody>
                  <a:tcPr>
                    <a:solidFill>
                      <a:srgbClr val="800000">
                        <a:alpha val="15000"/>
                      </a:srgbClr>
                    </a:solidFill>
                  </a:tcPr>
                </a:tc>
                <a:tc>
                  <a:txBody>
                    <a:bodyPr/>
                    <a:lstStyle/>
                    <a:p>
                      <a:r>
                        <a:rPr lang="en-US" dirty="0" smtClean="0"/>
                        <a:t>Interference Dispute</a:t>
                      </a:r>
                      <a:r>
                        <a:rPr lang="en-US" baseline="0" dirty="0" smtClean="0"/>
                        <a:t> Resolution</a:t>
                      </a:r>
                      <a:endParaRPr lang="en-US" dirty="0"/>
                    </a:p>
                  </a:txBody>
                  <a:tcPr>
                    <a:solidFill>
                      <a:srgbClr val="800000">
                        <a:alpha val="15000"/>
                      </a:srgbClr>
                    </a:solidFill>
                  </a:tcPr>
                </a:tc>
                <a:tc>
                  <a:txBody>
                    <a:bodyPr/>
                    <a:lstStyle/>
                    <a:p>
                      <a:r>
                        <a:rPr lang="en-US" dirty="0" smtClean="0"/>
                        <a:t>Comments to FCC</a:t>
                      </a:r>
                      <a:endParaRPr lang="en-US" dirty="0"/>
                    </a:p>
                  </a:txBody>
                  <a:tcPr>
                    <a:solidFill>
                      <a:srgbClr val="800000">
                        <a:alpha val="15000"/>
                      </a:srgbClr>
                    </a:solidFill>
                  </a:tcPr>
                </a:tc>
              </a:tr>
              <a:tr h="562608">
                <a:tc>
                  <a:txBody>
                    <a:bodyPr/>
                    <a:lstStyle/>
                    <a:p>
                      <a:r>
                        <a:rPr lang="en-US" dirty="0" smtClean="0"/>
                        <a:t>July 6</a:t>
                      </a:r>
                      <a:endParaRPr lang="en-US" dirty="0"/>
                    </a:p>
                  </a:txBody>
                  <a:tcPr>
                    <a:solidFill>
                      <a:srgbClr val="800000">
                        <a:alpha val="15000"/>
                      </a:srgbClr>
                    </a:solidFill>
                  </a:tcPr>
                </a:tc>
                <a:tc>
                  <a:txBody>
                    <a:bodyPr/>
                    <a:lstStyle/>
                    <a:p>
                      <a:r>
                        <a:rPr lang="en-US" dirty="0" smtClean="0"/>
                        <a:t>Rules on Public Safety Airborne Use</a:t>
                      </a:r>
                      <a:endParaRPr lang="en-US" dirty="0"/>
                    </a:p>
                  </a:txBody>
                  <a:tcPr>
                    <a:solidFill>
                      <a:srgbClr val="800000">
                        <a:alpha val="15000"/>
                      </a:srgbClr>
                    </a:solidFill>
                  </a:tcPr>
                </a:tc>
                <a:tc>
                  <a:txBody>
                    <a:bodyPr/>
                    <a:lstStyle/>
                    <a:p>
                      <a:r>
                        <a:rPr lang="en-US" dirty="0" smtClean="0"/>
                        <a:t>Ex Parte to FCC</a:t>
                      </a:r>
                      <a:endParaRPr lang="en-US" dirty="0"/>
                    </a:p>
                  </a:txBody>
                  <a:tcPr>
                    <a:solidFill>
                      <a:srgbClr val="800000">
                        <a:alpha val="15000"/>
                      </a:srgbClr>
                    </a:solidFill>
                  </a:tcPr>
                </a:tc>
              </a:tr>
              <a:tr h="339095">
                <a:tc>
                  <a:txBody>
                    <a:bodyPr/>
                    <a:lstStyle/>
                    <a:p>
                      <a:r>
                        <a:rPr lang="en-US" dirty="0" smtClean="0"/>
                        <a:t>July 1</a:t>
                      </a:r>
                      <a:endParaRPr lang="en-US" dirty="0"/>
                    </a:p>
                  </a:txBody>
                  <a:tcPr>
                    <a:solidFill>
                      <a:srgbClr val="800000">
                        <a:alpha val="15000"/>
                      </a:srgbClr>
                    </a:solidFill>
                  </a:tcPr>
                </a:tc>
                <a:tc>
                  <a:txBody>
                    <a:bodyPr/>
                    <a:lstStyle/>
                    <a:p>
                      <a:r>
                        <a:rPr lang="en-US" dirty="0" smtClean="0"/>
                        <a:t>AT&amp;T</a:t>
                      </a:r>
                      <a:r>
                        <a:rPr lang="en-US" baseline="0" dirty="0" smtClean="0"/>
                        <a:t> Waiver Request - Kansas</a:t>
                      </a:r>
                      <a:endParaRPr lang="en-US" dirty="0"/>
                    </a:p>
                  </a:txBody>
                  <a:tcPr>
                    <a:solidFill>
                      <a:srgbClr val="800000">
                        <a:alpha val="15000"/>
                      </a:srgbClr>
                    </a:solidFill>
                  </a:tcPr>
                </a:tc>
                <a:tc>
                  <a:txBody>
                    <a:bodyPr/>
                    <a:lstStyle/>
                    <a:p>
                      <a:r>
                        <a:rPr lang="en-US" dirty="0" smtClean="0"/>
                        <a:t>Comments to FCC</a:t>
                      </a:r>
                      <a:endParaRPr lang="en-US" dirty="0"/>
                    </a:p>
                  </a:txBody>
                  <a:tcPr>
                    <a:solidFill>
                      <a:srgbClr val="800000">
                        <a:alpha val="15000"/>
                      </a:srgbClr>
                    </a:solidFill>
                  </a:tcPr>
                </a:tc>
              </a:tr>
              <a:tr h="339095">
                <a:tc>
                  <a:txBody>
                    <a:bodyPr/>
                    <a:lstStyle/>
                    <a:p>
                      <a:r>
                        <a:rPr lang="en-US" dirty="0" smtClean="0"/>
                        <a:t>July 1</a:t>
                      </a:r>
                      <a:endParaRPr lang="en-US" dirty="0"/>
                    </a:p>
                  </a:txBody>
                  <a:tcPr>
                    <a:solidFill>
                      <a:srgbClr val="800000">
                        <a:alpha val="15000"/>
                      </a:srgbClr>
                    </a:solidFill>
                  </a:tcPr>
                </a:tc>
                <a:tc>
                  <a:txBody>
                    <a:bodyPr/>
                    <a:lstStyle/>
                    <a:p>
                      <a:r>
                        <a:rPr lang="en-US" dirty="0" smtClean="0"/>
                        <a:t>RF Interference from Lighting</a:t>
                      </a:r>
                      <a:endParaRPr lang="en-US" dirty="0"/>
                    </a:p>
                  </a:txBody>
                  <a:tcPr>
                    <a:solidFill>
                      <a:srgbClr val="800000">
                        <a:alpha val="15000"/>
                      </a:srgbClr>
                    </a:solidFill>
                  </a:tcPr>
                </a:tc>
                <a:tc>
                  <a:txBody>
                    <a:bodyPr/>
                    <a:lstStyle/>
                    <a:p>
                      <a:r>
                        <a:rPr lang="en-US" dirty="0" smtClean="0"/>
                        <a:t>Letter/Report to FCC</a:t>
                      </a:r>
                      <a:endParaRPr lang="en-US" dirty="0"/>
                    </a:p>
                  </a:txBody>
                  <a:tcPr>
                    <a:solidFill>
                      <a:srgbClr val="800000">
                        <a:alpha val="15000"/>
                      </a:srgbClr>
                    </a:solidFill>
                  </a:tcPr>
                </a:tc>
              </a:tr>
              <a:tr h="339095">
                <a:tc>
                  <a:txBody>
                    <a:bodyPr/>
                    <a:lstStyle/>
                    <a:p>
                      <a:r>
                        <a:rPr lang="en-US" dirty="0" smtClean="0"/>
                        <a:t>June 19</a:t>
                      </a:r>
                      <a:endParaRPr lang="en-US" dirty="0"/>
                    </a:p>
                  </a:txBody>
                  <a:tcPr>
                    <a:solidFill>
                      <a:srgbClr val="800000">
                        <a:alpha val="15000"/>
                      </a:srgbClr>
                    </a:solidFill>
                  </a:tcPr>
                </a:tc>
                <a:tc>
                  <a:txBody>
                    <a:bodyPr/>
                    <a:lstStyle/>
                    <a:p>
                      <a:r>
                        <a:rPr lang="en-US" dirty="0" smtClean="0"/>
                        <a:t>Waiver Request-Ultra</a:t>
                      </a:r>
                      <a:r>
                        <a:rPr lang="en-US" baseline="0" dirty="0" smtClean="0"/>
                        <a:t> Wideband </a:t>
                      </a:r>
                      <a:endParaRPr lang="en-US" dirty="0"/>
                    </a:p>
                  </a:txBody>
                  <a:tcPr>
                    <a:solidFill>
                      <a:srgbClr val="800000">
                        <a:alpha val="15000"/>
                      </a:srgbClr>
                    </a:solidFill>
                  </a:tcPr>
                </a:tc>
                <a:tc>
                  <a:txBody>
                    <a:bodyPr/>
                    <a:lstStyle/>
                    <a:p>
                      <a:r>
                        <a:rPr lang="en-US" dirty="0" smtClean="0"/>
                        <a:t>Comments to FCC</a:t>
                      </a:r>
                      <a:endParaRPr lang="en-US" dirty="0"/>
                    </a:p>
                  </a:txBody>
                  <a:tcPr>
                    <a:solidFill>
                      <a:srgbClr val="800000">
                        <a:alpha val="15000"/>
                      </a:srgbClr>
                    </a:solidFill>
                  </a:tcPr>
                </a:tc>
              </a:tr>
              <a:tr h="562608">
                <a:tc>
                  <a:txBody>
                    <a:bodyPr/>
                    <a:lstStyle/>
                    <a:p>
                      <a:r>
                        <a:rPr lang="en-US" dirty="0" smtClean="0"/>
                        <a:t>June 4</a:t>
                      </a:r>
                      <a:endParaRPr lang="en-US" dirty="0"/>
                    </a:p>
                  </a:txBody>
                  <a:tcPr>
                    <a:solidFill>
                      <a:srgbClr val="800000">
                        <a:alpha val="15000"/>
                      </a:srgbClr>
                    </a:solidFill>
                  </a:tcPr>
                </a:tc>
                <a:tc>
                  <a:txBody>
                    <a:bodyPr/>
                    <a:lstStyle/>
                    <a:p>
                      <a:r>
                        <a:rPr lang="en-US" dirty="0" err="1" smtClean="0"/>
                        <a:t>FirstNet</a:t>
                      </a:r>
                      <a:r>
                        <a:rPr lang="en-US" dirty="0" smtClean="0"/>
                        <a:t> Third Notice re PS</a:t>
                      </a:r>
                      <a:r>
                        <a:rPr lang="en-US" baseline="0" dirty="0" smtClean="0"/>
                        <a:t> Definition</a:t>
                      </a:r>
                      <a:endParaRPr lang="en-US" dirty="0"/>
                    </a:p>
                  </a:txBody>
                  <a:tcPr>
                    <a:solidFill>
                      <a:srgbClr val="800000">
                        <a:alpha val="15000"/>
                      </a:srgbClr>
                    </a:solidFill>
                  </a:tcPr>
                </a:tc>
                <a:tc>
                  <a:txBody>
                    <a:bodyPr/>
                    <a:lstStyle/>
                    <a:p>
                      <a:r>
                        <a:rPr lang="en-US" dirty="0" smtClean="0"/>
                        <a:t>Comments to </a:t>
                      </a:r>
                      <a:r>
                        <a:rPr lang="en-US" dirty="0" err="1" smtClean="0"/>
                        <a:t>FirstNet</a:t>
                      </a:r>
                      <a:endParaRPr lang="en-US" dirty="0"/>
                    </a:p>
                  </a:txBody>
                  <a:tcPr>
                    <a:solidFill>
                      <a:srgbClr val="800000">
                        <a:alpha val="15000"/>
                      </a:srgbClr>
                    </a:solidFill>
                  </a:tcPr>
                </a:tc>
              </a:tr>
            </a:tbl>
          </a:graphicData>
        </a:graphic>
      </p:graphicFrame>
    </p:spTree>
    <p:extLst>
      <p:ext uri="{BB962C8B-B14F-4D97-AF65-F5344CB8AC3E}">
        <p14:creationId xmlns:p14="http://schemas.microsoft.com/office/powerpoint/2010/main" val="15374896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FD0AE77-BD58-924B-B88A-864CECC0E5BB}" type="slidenum">
              <a:rPr lang="en-US" smtClean="0"/>
              <a:t>23</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843057426"/>
              </p:ext>
            </p:extLst>
          </p:nvPr>
        </p:nvGraphicFramePr>
        <p:xfrm>
          <a:off x="873945" y="1193349"/>
          <a:ext cx="7906812" cy="4396157"/>
        </p:xfrm>
        <a:graphic>
          <a:graphicData uri="http://schemas.openxmlformats.org/drawingml/2006/table">
            <a:tbl>
              <a:tblPr firstRow="1" bandRow="1">
                <a:tableStyleId>{5C22544A-7EE6-4342-B048-85BDC9FD1C3A}</a:tableStyleId>
              </a:tblPr>
              <a:tblGrid>
                <a:gridCol w="1443601"/>
                <a:gridCol w="3963525"/>
                <a:gridCol w="2499686"/>
              </a:tblGrid>
              <a:tr h="400149">
                <a:tc>
                  <a:txBody>
                    <a:bodyPr/>
                    <a:lstStyle/>
                    <a:p>
                      <a:r>
                        <a:rPr lang="en-US" dirty="0" smtClean="0"/>
                        <a:t>Date</a:t>
                      </a:r>
                      <a:r>
                        <a:rPr lang="en-US" baseline="0" dirty="0" smtClean="0"/>
                        <a:t> Filed</a:t>
                      </a:r>
                      <a:endParaRPr lang="en-US" dirty="0"/>
                    </a:p>
                  </a:txBody>
                  <a:tcPr>
                    <a:solidFill>
                      <a:srgbClr val="870A21">
                        <a:alpha val="50000"/>
                      </a:srgbClr>
                    </a:solidFill>
                  </a:tcPr>
                </a:tc>
                <a:tc>
                  <a:txBody>
                    <a:bodyPr/>
                    <a:lstStyle/>
                    <a:p>
                      <a:r>
                        <a:rPr lang="en-US" dirty="0" smtClean="0"/>
                        <a:t>Topic</a:t>
                      </a:r>
                      <a:endParaRPr lang="en-US" dirty="0"/>
                    </a:p>
                  </a:txBody>
                  <a:tcPr>
                    <a:solidFill>
                      <a:srgbClr val="870A21">
                        <a:alpha val="50000"/>
                      </a:srgbClr>
                    </a:solidFill>
                  </a:tcPr>
                </a:tc>
                <a:tc>
                  <a:txBody>
                    <a:bodyPr/>
                    <a:lstStyle/>
                    <a:p>
                      <a:r>
                        <a:rPr lang="en-US" dirty="0" smtClean="0"/>
                        <a:t>Type of Filing</a:t>
                      </a:r>
                      <a:endParaRPr lang="en-US" dirty="0"/>
                    </a:p>
                  </a:txBody>
                  <a:tcPr>
                    <a:solidFill>
                      <a:srgbClr val="870A21">
                        <a:alpha val="50000"/>
                      </a:srgbClr>
                    </a:solidFill>
                  </a:tcPr>
                </a:tc>
              </a:tr>
              <a:tr h="400149">
                <a:tc>
                  <a:txBody>
                    <a:bodyPr/>
                    <a:lstStyle/>
                    <a:p>
                      <a:r>
                        <a:rPr lang="en-US" dirty="0" smtClean="0"/>
                        <a:t>June 8</a:t>
                      </a:r>
                      <a:endParaRPr lang="en-US" dirty="0"/>
                    </a:p>
                  </a:txBody>
                  <a:tcPr>
                    <a:solidFill>
                      <a:srgbClr val="800000">
                        <a:alpha val="15000"/>
                      </a:srgbClr>
                    </a:solidFill>
                  </a:tcPr>
                </a:tc>
                <a:tc>
                  <a:txBody>
                    <a:bodyPr/>
                    <a:lstStyle/>
                    <a:p>
                      <a:r>
                        <a:rPr lang="en-US" dirty="0" smtClean="0"/>
                        <a:t>800 MHz band Interstitials</a:t>
                      </a:r>
                      <a:endParaRPr lang="en-US" dirty="0"/>
                    </a:p>
                  </a:txBody>
                  <a:tcPr>
                    <a:solidFill>
                      <a:srgbClr val="800000">
                        <a:alpha val="15000"/>
                      </a:srgbClr>
                    </a:solidFill>
                  </a:tcPr>
                </a:tc>
                <a:tc>
                  <a:txBody>
                    <a:bodyPr/>
                    <a:lstStyle/>
                    <a:p>
                      <a:r>
                        <a:rPr lang="en-US" dirty="0" smtClean="0"/>
                        <a:t>Ex Parte</a:t>
                      </a:r>
                      <a:r>
                        <a:rPr lang="en-US" baseline="0" dirty="0" smtClean="0"/>
                        <a:t> to FCC</a:t>
                      </a:r>
                      <a:endParaRPr lang="en-US" dirty="0"/>
                    </a:p>
                  </a:txBody>
                  <a:tcPr>
                    <a:solidFill>
                      <a:srgbClr val="800000">
                        <a:alpha val="15000"/>
                      </a:srgbClr>
                    </a:solidFill>
                  </a:tcPr>
                </a:tc>
              </a:tr>
              <a:tr h="400149">
                <a:tc>
                  <a:txBody>
                    <a:bodyPr/>
                    <a:lstStyle/>
                    <a:p>
                      <a:r>
                        <a:rPr lang="en-US" dirty="0" smtClean="0"/>
                        <a:t>May 28</a:t>
                      </a:r>
                      <a:endParaRPr lang="en-US" dirty="0"/>
                    </a:p>
                  </a:txBody>
                  <a:tcPr>
                    <a:solidFill>
                      <a:srgbClr val="800000">
                        <a:alpha val="15000"/>
                      </a:srgb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TIA Recon re P25 CAP at 700 MHz</a:t>
                      </a:r>
                    </a:p>
                  </a:txBody>
                  <a:tcPr>
                    <a:solidFill>
                      <a:srgbClr val="800000">
                        <a:alpha val="15000"/>
                      </a:srgbClr>
                    </a:solidFill>
                  </a:tcPr>
                </a:tc>
                <a:tc>
                  <a:txBody>
                    <a:bodyPr/>
                    <a:lstStyle/>
                    <a:p>
                      <a:r>
                        <a:rPr lang="en-US" dirty="0" smtClean="0"/>
                        <a:t>Ex Parte to FCC</a:t>
                      </a:r>
                      <a:endParaRPr lang="en-US" dirty="0"/>
                    </a:p>
                  </a:txBody>
                  <a:tcPr>
                    <a:solidFill>
                      <a:srgbClr val="800000">
                        <a:alpha val="15000"/>
                      </a:srgbClr>
                    </a:solidFill>
                  </a:tcPr>
                </a:tc>
              </a:tr>
              <a:tr h="400149">
                <a:tc>
                  <a:txBody>
                    <a:bodyPr/>
                    <a:lstStyle/>
                    <a:p>
                      <a:r>
                        <a:rPr lang="en-US" dirty="0" smtClean="0"/>
                        <a:t>May 11</a:t>
                      </a:r>
                      <a:endParaRPr lang="en-US" dirty="0"/>
                    </a:p>
                  </a:txBody>
                  <a:tcPr>
                    <a:solidFill>
                      <a:srgbClr val="800000">
                        <a:alpha val="15000"/>
                      </a:srgbClr>
                    </a:solidFill>
                  </a:tcPr>
                </a:tc>
                <a:tc>
                  <a:txBody>
                    <a:bodyPr/>
                    <a:lstStyle/>
                    <a:p>
                      <a:r>
                        <a:rPr lang="en-US" dirty="0" smtClean="0"/>
                        <a:t>800 MHz Interstitials</a:t>
                      </a:r>
                      <a:endParaRPr lang="en-US" dirty="0"/>
                    </a:p>
                  </a:txBody>
                  <a:tcPr>
                    <a:solidFill>
                      <a:srgbClr val="800000">
                        <a:alpha val="15000"/>
                      </a:srgbClr>
                    </a:solidFill>
                  </a:tcPr>
                </a:tc>
                <a:tc>
                  <a:txBody>
                    <a:bodyPr/>
                    <a:lstStyle/>
                    <a:p>
                      <a:r>
                        <a:rPr lang="en-US" dirty="0" smtClean="0"/>
                        <a:t>Comments to FCC</a:t>
                      </a:r>
                      <a:endParaRPr lang="en-US" dirty="0"/>
                    </a:p>
                  </a:txBody>
                  <a:tcPr>
                    <a:solidFill>
                      <a:srgbClr val="800000">
                        <a:alpha val="15000"/>
                      </a:srgbClr>
                    </a:solidFill>
                  </a:tcPr>
                </a:tc>
              </a:tr>
              <a:tr h="400149">
                <a:tc>
                  <a:txBody>
                    <a:bodyPr/>
                    <a:lstStyle/>
                    <a:p>
                      <a:r>
                        <a:rPr lang="en-US" dirty="0" smtClean="0"/>
                        <a:t>April 30</a:t>
                      </a:r>
                      <a:endParaRPr lang="en-US" dirty="0"/>
                    </a:p>
                  </a:txBody>
                  <a:tcPr>
                    <a:solidFill>
                      <a:srgbClr val="800000">
                        <a:alpha val="15000"/>
                      </a:srgb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AT&amp;T</a:t>
                      </a:r>
                      <a:r>
                        <a:rPr lang="en-US" baseline="0" dirty="0" smtClean="0"/>
                        <a:t> Waiver Request - Missouri</a:t>
                      </a:r>
                      <a:endParaRPr lang="en-US" dirty="0" smtClean="0"/>
                    </a:p>
                  </a:txBody>
                  <a:tcPr>
                    <a:solidFill>
                      <a:srgbClr val="800000">
                        <a:alpha val="15000"/>
                      </a:srgbClr>
                    </a:solidFill>
                  </a:tcPr>
                </a:tc>
                <a:tc>
                  <a:txBody>
                    <a:bodyPr/>
                    <a:lstStyle/>
                    <a:p>
                      <a:r>
                        <a:rPr lang="en-US" dirty="0" smtClean="0"/>
                        <a:t>Comments to FCC</a:t>
                      </a:r>
                      <a:endParaRPr lang="en-US" dirty="0"/>
                    </a:p>
                  </a:txBody>
                  <a:tcPr>
                    <a:solidFill>
                      <a:srgbClr val="800000">
                        <a:alpha val="15000"/>
                      </a:srgbClr>
                    </a:solidFill>
                  </a:tcPr>
                </a:tc>
              </a:tr>
              <a:tr h="400149">
                <a:tc>
                  <a:txBody>
                    <a:bodyPr/>
                    <a:lstStyle/>
                    <a:p>
                      <a:r>
                        <a:rPr lang="en-US" dirty="0" smtClean="0"/>
                        <a:t>April 28</a:t>
                      </a:r>
                      <a:endParaRPr lang="en-US" dirty="0"/>
                    </a:p>
                  </a:txBody>
                  <a:tcPr>
                    <a:solidFill>
                      <a:srgbClr val="800000">
                        <a:alpha val="15000"/>
                      </a:srgbClr>
                    </a:solidFill>
                  </a:tcPr>
                </a:tc>
                <a:tc>
                  <a:txBody>
                    <a:bodyPr/>
                    <a:lstStyle/>
                    <a:p>
                      <a:r>
                        <a:rPr lang="en-US" dirty="0" err="1" smtClean="0"/>
                        <a:t>FirstNet</a:t>
                      </a:r>
                      <a:r>
                        <a:rPr lang="en-US" dirty="0" smtClean="0"/>
                        <a:t> Second Notice re Opt-Out</a:t>
                      </a:r>
                      <a:endParaRPr lang="en-US" dirty="0"/>
                    </a:p>
                  </a:txBody>
                  <a:tcPr>
                    <a:solidFill>
                      <a:srgbClr val="800000">
                        <a:alpha val="15000"/>
                      </a:srgbClr>
                    </a:solidFill>
                  </a:tcPr>
                </a:tc>
                <a:tc>
                  <a:txBody>
                    <a:bodyPr/>
                    <a:lstStyle/>
                    <a:p>
                      <a:r>
                        <a:rPr lang="en-US" dirty="0" smtClean="0"/>
                        <a:t>Comments to </a:t>
                      </a:r>
                      <a:r>
                        <a:rPr lang="en-US" dirty="0" err="1" smtClean="0"/>
                        <a:t>FirstNet</a:t>
                      </a:r>
                      <a:endParaRPr lang="en-US" dirty="0"/>
                    </a:p>
                  </a:txBody>
                  <a:tcPr>
                    <a:solidFill>
                      <a:srgbClr val="800000">
                        <a:alpha val="15000"/>
                      </a:srgbClr>
                    </a:solidFill>
                  </a:tcPr>
                </a:tc>
              </a:tr>
              <a:tr h="400149">
                <a:tc>
                  <a:txBody>
                    <a:bodyPr/>
                    <a:lstStyle/>
                    <a:p>
                      <a:r>
                        <a:rPr lang="en-US" dirty="0" smtClean="0"/>
                        <a:t>February 17</a:t>
                      </a:r>
                      <a:endParaRPr lang="en-US" dirty="0"/>
                    </a:p>
                  </a:txBody>
                  <a:tcPr>
                    <a:solidFill>
                      <a:srgbClr val="800000">
                        <a:alpha val="15000"/>
                      </a:srgbClr>
                    </a:solidFill>
                  </a:tcPr>
                </a:tc>
                <a:tc>
                  <a:txBody>
                    <a:bodyPr/>
                    <a:lstStyle/>
                    <a:p>
                      <a:r>
                        <a:rPr lang="en-US" baseline="0" dirty="0" smtClean="0"/>
                        <a:t>Public Safety Interoperability</a:t>
                      </a:r>
                      <a:endParaRPr lang="en-US" dirty="0"/>
                    </a:p>
                  </a:txBody>
                  <a:tcPr>
                    <a:solidFill>
                      <a:srgbClr val="800000">
                        <a:alpha val="15000"/>
                      </a:srgbClr>
                    </a:solidFill>
                  </a:tcPr>
                </a:tc>
                <a:tc>
                  <a:txBody>
                    <a:bodyPr/>
                    <a:lstStyle/>
                    <a:p>
                      <a:r>
                        <a:rPr lang="en-US" dirty="0" smtClean="0"/>
                        <a:t>Letter</a:t>
                      </a:r>
                      <a:r>
                        <a:rPr lang="en-US" baseline="0" dirty="0" smtClean="0"/>
                        <a:t> to GAO</a:t>
                      </a:r>
                      <a:endParaRPr lang="en-US" dirty="0"/>
                    </a:p>
                  </a:txBody>
                  <a:tcPr>
                    <a:solidFill>
                      <a:srgbClr val="800000">
                        <a:alpha val="15000"/>
                      </a:srgbClr>
                    </a:solidFill>
                  </a:tcPr>
                </a:tc>
              </a:tr>
              <a:tr h="400149">
                <a:tc>
                  <a:txBody>
                    <a:bodyPr/>
                    <a:lstStyle/>
                    <a:p>
                      <a:r>
                        <a:rPr lang="en-US" dirty="0" smtClean="0"/>
                        <a:t>February 23</a:t>
                      </a:r>
                      <a:endParaRPr lang="en-US" dirty="0"/>
                    </a:p>
                  </a:txBody>
                  <a:tcPr>
                    <a:solidFill>
                      <a:srgbClr val="800000">
                        <a:alpha val="15000"/>
                      </a:srgbClr>
                    </a:solidFill>
                  </a:tcPr>
                </a:tc>
                <a:tc>
                  <a:txBody>
                    <a:bodyPr/>
                    <a:lstStyle/>
                    <a:p>
                      <a:r>
                        <a:rPr lang="en-US" dirty="0" smtClean="0"/>
                        <a:t>TIA Recon re P25 CAP at 700 MHz</a:t>
                      </a:r>
                      <a:endParaRPr lang="en-US" dirty="0"/>
                    </a:p>
                  </a:txBody>
                  <a:tcPr>
                    <a:solidFill>
                      <a:srgbClr val="800000">
                        <a:alpha val="15000"/>
                      </a:srgbClr>
                    </a:solidFill>
                  </a:tcPr>
                </a:tc>
                <a:tc>
                  <a:txBody>
                    <a:bodyPr/>
                    <a:lstStyle/>
                    <a:p>
                      <a:r>
                        <a:rPr lang="en-US" dirty="0" smtClean="0"/>
                        <a:t>Reply Comments to FCC</a:t>
                      </a:r>
                      <a:endParaRPr lang="en-US" dirty="0"/>
                    </a:p>
                  </a:txBody>
                  <a:tcPr>
                    <a:solidFill>
                      <a:srgbClr val="800000">
                        <a:alpha val="15000"/>
                      </a:srgbClr>
                    </a:solidFill>
                  </a:tcPr>
                </a:tc>
              </a:tr>
              <a:tr h="400149">
                <a:tc>
                  <a:txBody>
                    <a:bodyPr/>
                    <a:lstStyle/>
                    <a:p>
                      <a:r>
                        <a:rPr lang="en-US" dirty="0" smtClean="0"/>
                        <a:t>February 20</a:t>
                      </a:r>
                      <a:endParaRPr lang="en-US" dirty="0"/>
                    </a:p>
                  </a:txBody>
                  <a:tcPr>
                    <a:solidFill>
                      <a:srgbClr val="800000">
                        <a:alpha val="15000"/>
                      </a:srgbClr>
                    </a:solidFill>
                  </a:tcPr>
                </a:tc>
                <a:tc>
                  <a:txBody>
                    <a:bodyPr/>
                    <a:lstStyle/>
                    <a:p>
                      <a:r>
                        <a:rPr lang="en-US" dirty="0" smtClean="0"/>
                        <a:t>Cellular Service Rules on Power</a:t>
                      </a:r>
                      <a:endParaRPr lang="en-US" dirty="0"/>
                    </a:p>
                  </a:txBody>
                  <a:tcPr>
                    <a:solidFill>
                      <a:srgbClr val="800000">
                        <a:alpha val="15000"/>
                      </a:srgbClr>
                    </a:solidFill>
                  </a:tcPr>
                </a:tc>
                <a:tc>
                  <a:txBody>
                    <a:bodyPr/>
                    <a:lstStyle/>
                    <a:p>
                      <a:r>
                        <a:rPr lang="en-US" dirty="0" smtClean="0"/>
                        <a:t>Reply Comments to FCC</a:t>
                      </a:r>
                      <a:endParaRPr lang="en-US" dirty="0"/>
                    </a:p>
                  </a:txBody>
                  <a:tcPr>
                    <a:solidFill>
                      <a:srgbClr val="800000">
                        <a:alpha val="15000"/>
                      </a:srgbClr>
                    </a:solidFill>
                  </a:tcPr>
                </a:tc>
              </a:tr>
              <a:tr h="394667">
                <a:tc>
                  <a:txBody>
                    <a:bodyPr/>
                    <a:lstStyle/>
                    <a:p>
                      <a:r>
                        <a:rPr lang="en-US" dirty="0" smtClean="0"/>
                        <a:t>February 13</a:t>
                      </a:r>
                      <a:endParaRPr lang="en-US" dirty="0"/>
                    </a:p>
                  </a:txBody>
                  <a:tcPr>
                    <a:solidFill>
                      <a:srgbClr val="800000">
                        <a:alpha val="15000"/>
                      </a:srgbClr>
                    </a:solidFill>
                  </a:tcPr>
                </a:tc>
                <a:tc>
                  <a:txBody>
                    <a:bodyPr/>
                    <a:lstStyle/>
                    <a:p>
                      <a:r>
                        <a:rPr lang="en-US" dirty="0" smtClean="0"/>
                        <a:t>700 MHz Deployable Channels</a:t>
                      </a:r>
                      <a:endParaRPr lang="en-US" dirty="0"/>
                    </a:p>
                  </a:txBody>
                  <a:tcPr>
                    <a:solidFill>
                      <a:srgbClr val="800000">
                        <a:alpha val="15000"/>
                      </a:srgbClr>
                    </a:solidFill>
                  </a:tcPr>
                </a:tc>
                <a:tc>
                  <a:txBody>
                    <a:bodyPr/>
                    <a:lstStyle/>
                    <a:p>
                      <a:r>
                        <a:rPr lang="en-US" dirty="0" smtClean="0"/>
                        <a:t>Letter w/NRPC to FCC</a:t>
                      </a:r>
                      <a:endParaRPr lang="en-US" dirty="0"/>
                    </a:p>
                  </a:txBody>
                  <a:tcPr>
                    <a:solidFill>
                      <a:srgbClr val="800000">
                        <a:alpha val="15000"/>
                      </a:srgbClr>
                    </a:solidFill>
                  </a:tcPr>
                </a:tc>
              </a:tr>
              <a:tr h="400149">
                <a:tc>
                  <a:txBody>
                    <a:bodyPr/>
                    <a:lstStyle/>
                    <a:p>
                      <a:r>
                        <a:rPr lang="en-US" dirty="0" smtClean="0"/>
                        <a:t>January 5</a:t>
                      </a:r>
                      <a:endParaRPr lang="en-US" dirty="0"/>
                    </a:p>
                  </a:txBody>
                  <a:tcPr>
                    <a:solidFill>
                      <a:srgbClr val="800000">
                        <a:alpha val="15000"/>
                      </a:srgbClr>
                    </a:solidFill>
                  </a:tcPr>
                </a:tc>
                <a:tc>
                  <a:txBody>
                    <a:bodyPr/>
                    <a:lstStyle/>
                    <a:p>
                      <a:r>
                        <a:rPr lang="en-US" dirty="0" smtClean="0"/>
                        <a:t>Frequency Coordinator Certification</a:t>
                      </a:r>
                      <a:endParaRPr lang="en-US" dirty="0"/>
                    </a:p>
                  </a:txBody>
                  <a:tcPr>
                    <a:solidFill>
                      <a:srgbClr val="800000">
                        <a:alpha val="15000"/>
                      </a:srgbClr>
                    </a:solidFill>
                  </a:tcPr>
                </a:tc>
                <a:tc>
                  <a:txBody>
                    <a:bodyPr/>
                    <a:lstStyle/>
                    <a:p>
                      <a:r>
                        <a:rPr lang="en-US" dirty="0" smtClean="0"/>
                        <a:t>Comments to FCC</a:t>
                      </a:r>
                      <a:endParaRPr lang="en-US" dirty="0"/>
                    </a:p>
                  </a:txBody>
                  <a:tcPr>
                    <a:solidFill>
                      <a:srgbClr val="800000">
                        <a:alpha val="15000"/>
                      </a:srgbClr>
                    </a:solidFill>
                  </a:tcPr>
                </a:tc>
              </a:tr>
            </a:tbl>
          </a:graphicData>
        </a:graphic>
      </p:graphicFrame>
      <p:sp>
        <p:nvSpPr>
          <p:cNvPr id="6" name="Title 5"/>
          <p:cNvSpPr>
            <a:spLocks noGrp="1"/>
          </p:cNvSpPr>
          <p:nvPr>
            <p:ph type="ctrTitle"/>
          </p:nvPr>
        </p:nvSpPr>
        <p:spPr/>
        <p:txBody>
          <a:bodyPr anchor="ctr">
            <a:normAutofit fontScale="90000"/>
          </a:bodyPr>
          <a:lstStyle/>
          <a:p>
            <a:r>
              <a:rPr lang="en-US" dirty="0"/>
              <a:t>Filings Completed YTD in 2015 </a:t>
            </a:r>
            <a:r>
              <a:rPr lang="en-US" b="0" dirty="0" smtClean="0"/>
              <a:t>(</a:t>
            </a:r>
            <a:r>
              <a:rPr lang="en-US" b="0" i="1" dirty="0" smtClean="0"/>
              <a:t>continued</a:t>
            </a:r>
            <a:r>
              <a:rPr lang="en-US" b="0" dirty="0" smtClean="0"/>
              <a:t>)</a:t>
            </a:r>
            <a:r>
              <a:rPr lang="en-US" b="0" dirty="0"/>
              <a:t/>
            </a:r>
            <a:br>
              <a:rPr lang="en-US" b="0" dirty="0"/>
            </a:br>
            <a:endParaRPr lang="en-US" b="0" dirty="0"/>
          </a:p>
        </p:txBody>
      </p:sp>
    </p:spTree>
    <p:extLst>
      <p:ext uri="{BB962C8B-B14F-4D97-AF65-F5344CB8AC3E}">
        <p14:creationId xmlns:p14="http://schemas.microsoft.com/office/powerpoint/2010/main" val="4277074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New Business and </a:t>
            </a:r>
            <a:r>
              <a:rPr lang="en-US" smtClean="0"/>
              <a:t>Future Meetings</a:t>
            </a:r>
            <a:endParaRPr lang="en-US" dirty="0"/>
          </a:p>
        </p:txBody>
      </p:sp>
      <p:sp>
        <p:nvSpPr>
          <p:cNvPr id="6" name="Subtitle 5"/>
          <p:cNvSpPr>
            <a:spLocks noGrp="1"/>
          </p:cNvSpPr>
          <p:nvPr>
            <p:ph type="subTitle" idx="1"/>
          </p:nvPr>
        </p:nvSpPr>
        <p:spPr>
          <a:xfrm>
            <a:off x="955878" y="1143442"/>
            <a:ext cx="8015723" cy="5231744"/>
          </a:xfrm>
        </p:spPr>
        <p:txBody>
          <a:bodyPr/>
          <a:lstStyle/>
          <a:p>
            <a:r>
              <a:rPr lang="en-US" dirty="0"/>
              <a:t>N</a:t>
            </a:r>
            <a:r>
              <a:rPr lang="en-US" dirty="0" smtClean="0"/>
              <a:t>ew business </a:t>
            </a:r>
          </a:p>
          <a:p>
            <a:r>
              <a:rPr lang="en-US" dirty="0"/>
              <a:t>NPSTC </a:t>
            </a:r>
            <a:r>
              <a:rPr lang="en-US" dirty="0" smtClean="0"/>
              <a:t>future meetings</a:t>
            </a:r>
          </a:p>
          <a:p>
            <a:pPr marL="806450" indent="-355600">
              <a:buFont typeface="Lucida Grande"/>
              <a:buChar char="–"/>
            </a:pPr>
            <a:r>
              <a:rPr lang="en-US" sz="2000" dirty="0" smtClean="0"/>
              <a:t>Teleconference: </a:t>
            </a:r>
            <a:r>
              <a:rPr lang="en-US" sz="2000" dirty="0"/>
              <a:t>1 – 3 pm, </a:t>
            </a:r>
            <a:r>
              <a:rPr lang="en-US" sz="2000" dirty="0" smtClean="0"/>
              <a:t>ET, Tuesday, November 10, 2015</a:t>
            </a:r>
          </a:p>
          <a:p>
            <a:pPr marL="806450" indent="-355600">
              <a:buFont typeface="Lucida Grande"/>
              <a:buChar char="–"/>
            </a:pPr>
            <a:r>
              <a:rPr lang="en-US" sz="2000" dirty="0" smtClean="0"/>
              <a:t>Teleconference: </a:t>
            </a:r>
            <a:r>
              <a:rPr lang="en-US" sz="2000" dirty="0"/>
              <a:t>1 – 3 pm, </a:t>
            </a:r>
            <a:r>
              <a:rPr lang="en-US" sz="2000" dirty="0" smtClean="0"/>
              <a:t>ET, Thursday, January 21, 2016</a:t>
            </a:r>
          </a:p>
          <a:p>
            <a:pPr marL="806450" indent="-355600">
              <a:buFont typeface="Lucida Grande"/>
              <a:buChar char="–"/>
            </a:pPr>
            <a:r>
              <a:rPr lang="en-US" sz="2000" dirty="0" smtClean="0"/>
              <a:t>In-Person Meeting, IWCE: </a:t>
            </a:r>
            <a:r>
              <a:rPr lang="en-US" sz="2000" dirty="0"/>
              <a:t>8:30 am – 5:00 pm, </a:t>
            </a:r>
            <a:r>
              <a:rPr lang="en-US" sz="2000" dirty="0" smtClean="0"/>
              <a:t>PT, Friday, March </a:t>
            </a:r>
            <a:r>
              <a:rPr lang="en-US" sz="2000" dirty="0" smtClean="0"/>
              <a:t>25, </a:t>
            </a:r>
            <a:r>
              <a:rPr lang="en-US" sz="2000" dirty="0" smtClean="0"/>
              <a:t>2016</a:t>
            </a:r>
            <a:endParaRPr lang="en-US" dirty="0"/>
          </a:p>
        </p:txBody>
      </p:sp>
      <p:sp>
        <p:nvSpPr>
          <p:cNvPr id="4" name="Slide Number Placeholder 3"/>
          <p:cNvSpPr>
            <a:spLocks noGrp="1"/>
          </p:cNvSpPr>
          <p:nvPr>
            <p:ph type="sldNum" sz="quarter" idx="12"/>
          </p:nvPr>
        </p:nvSpPr>
        <p:spPr/>
        <p:txBody>
          <a:bodyPr/>
          <a:lstStyle/>
          <a:p>
            <a:fld id="{72B28D19-2F09-C84D-AEEF-48F6C43FB5D1}" type="slidenum">
              <a:rPr lang="en-US" smtClean="0"/>
              <a:pPr/>
              <a:t>24</a:t>
            </a:fld>
            <a:endParaRPr lang="en-US" dirty="0"/>
          </a:p>
        </p:txBody>
      </p:sp>
    </p:spTree>
    <p:extLst>
      <p:ext uri="{BB962C8B-B14F-4D97-AF65-F5344CB8AC3E}">
        <p14:creationId xmlns:p14="http://schemas.microsoft.com/office/powerpoint/2010/main" val="170252774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Adjourn | Thank you!</a:t>
            </a:r>
            <a:endParaRPr lang="en-US" dirty="0"/>
          </a:p>
        </p:txBody>
      </p:sp>
      <p:sp>
        <p:nvSpPr>
          <p:cNvPr id="3" name="Subtitle 2"/>
          <p:cNvSpPr>
            <a:spLocks noGrp="1"/>
          </p:cNvSpPr>
          <p:nvPr>
            <p:ph type="subTitle" idx="1"/>
          </p:nvPr>
        </p:nvSpPr>
        <p:spPr/>
        <p:txBody>
          <a:bodyPr/>
          <a:lstStyle/>
          <a:p>
            <a:r>
              <a:rPr lang="en-US" dirty="0" smtClean="0"/>
              <a:t>Questions?</a:t>
            </a:r>
          </a:p>
          <a:p>
            <a:r>
              <a:rPr lang="en-US" dirty="0" smtClean="0">
                <a:solidFill>
                  <a:srgbClr val="FFFFFF"/>
                </a:solidFill>
              </a:rPr>
              <a:t>support@npstc.org </a:t>
            </a:r>
            <a:r>
              <a:rPr lang="en-US" dirty="0" smtClean="0"/>
              <a:t>| 1.800.807.4755</a:t>
            </a:r>
          </a:p>
          <a:p>
            <a:endParaRPr lang="en-US" dirty="0"/>
          </a:p>
        </p:txBody>
      </p:sp>
    </p:spTree>
    <p:extLst>
      <p:ext uri="{BB962C8B-B14F-4D97-AF65-F5344CB8AC3E}">
        <p14:creationId xmlns:p14="http://schemas.microsoft.com/office/powerpoint/2010/main" val="250658814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Welcome and Opening</a:t>
            </a:r>
            <a:endParaRPr lang="en-US" dirty="0"/>
          </a:p>
        </p:txBody>
      </p:sp>
      <p:sp>
        <p:nvSpPr>
          <p:cNvPr id="3" name="Subtitle 2"/>
          <p:cNvSpPr>
            <a:spLocks noGrp="1"/>
          </p:cNvSpPr>
          <p:nvPr>
            <p:ph type="subTitle" idx="1"/>
          </p:nvPr>
        </p:nvSpPr>
        <p:spPr>
          <a:xfrm>
            <a:off x="1389240" y="1372739"/>
            <a:ext cx="7467267" cy="4906504"/>
          </a:xfrm>
        </p:spPr>
        <p:txBody>
          <a:bodyPr/>
          <a:lstStyle/>
          <a:p>
            <a:r>
              <a:rPr lang="en-US" dirty="0" smtClean="0"/>
              <a:t>Call to Order</a:t>
            </a:r>
          </a:p>
          <a:p>
            <a:r>
              <a:rPr lang="en-US" dirty="0" smtClean="0"/>
              <a:t>Roll Call </a:t>
            </a:r>
          </a:p>
          <a:p>
            <a:pPr marL="798513" indent="-344488">
              <a:buFont typeface="Lucida Grande"/>
              <a:buChar char="–"/>
            </a:pPr>
            <a:r>
              <a:rPr lang="en-US" sz="2000" u="sng" dirty="0" smtClean="0"/>
              <a:t>All Attendees including Governing Board Representatives </a:t>
            </a:r>
            <a:r>
              <a:rPr lang="en-US" sz="2000" dirty="0" smtClean="0"/>
              <a:t>please send an email to </a:t>
            </a:r>
            <a:r>
              <a:rPr lang="en-US" sz="2000" dirty="0" smtClean="0">
                <a:hlinkClick r:id="rId2"/>
              </a:rPr>
              <a:t>attend@npstc.org</a:t>
            </a:r>
            <a:r>
              <a:rPr lang="en-US" sz="2000" dirty="0" smtClean="0"/>
              <a:t> with your name and organization in the body of the email, </a:t>
            </a:r>
            <a:r>
              <a:rPr lang="en-US" sz="2000" dirty="0"/>
              <a:t>please enter “Full NPSTC Meeting </a:t>
            </a:r>
            <a:r>
              <a:rPr lang="en-US" sz="2000" dirty="0" smtClean="0"/>
              <a:t>9.15” in the subject line</a:t>
            </a:r>
          </a:p>
          <a:p>
            <a:pPr marL="798513" indent="-344488">
              <a:buFont typeface="Lucida Grande"/>
              <a:buChar char="–"/>
            </a:pPr>
            <a:r>
              <a:rPr lang="en-US" sz="2000" dirty="0"/>
              <a:t>Please email questions </a:t>
            </a:r>
            <a:r>
              <a:rPr lang="en-US" sz="2000" dirty="0" smtClean="0"/>
              <a:t>during </a:t>
            </a:r>
            <a:r>
              <a:rPr lang="en-US" sz="2000" dirty="0"/>
              <a:t>the </a:t>
            </a:r>
            <a:r>
              <a:rPr lang="en-US" sz="2000" dirty="0" smtClean="0"/>
              <a:t>meeting to </a:t>
            </a:r>
            <a:r>
              <a:rPr lang="en-US" sz="2000" dirty="0" smtClean="0">
                <a:hlinkClick r:id="rId3"/>
              </a:rPr>
              <a:t>support@npstc.org</a:t>
            </a:r>
            <a:r>
              <a:rPr lang="en-US" sz="2000" dirty="0" smtClean="0"/>
              <a:t>.</a:t>
            </a:r>
          </a:p>
          <a:p>
            <a:pPr marL="798513" indent="-344488">
              <a:buFont typeface="Lucida Grande"/>
              <a:buChar char="–"/>
            </a:pPr>
            <a:r>
              <a:rPr lang="en-US" sz="2000" dirty="0" smtClean="0"/>
              <a:t>Please mute your phone by pressing *6 and do not press your “hold” button. Press *5 to raise your hand to speak.</a:t>
            </a:r>
          </a:p>
          <a:p>
            <a:pPr marL="798513" indent="-344488">
              <a:buFont typeface="Lucida Grande"/>
              <a:buChar char="–"/>
            </a:pPr>
            <a:endParaRPr lang="en-US" sz="2000" dirty="0" smtClean="0"/>
          </a:p>
          <a:p>
            <a:endParaRPr lang="en-US" dirty="0"/>
          </a:p>
        </p:txBody>
      </p:sp>
      <p:sp>
        <p:nvSpPr>
          <p:cNvPr id="4" name="Slide Number Placeholder 3"/>
          <p:cNvSpPr>
            <a:spLocks noGrp="1"/>
          </p:cNvSpPr>
          <p:nvPr>
            <p:ph type="sldNum" sz="quarter" idx="12"/>
          </p:nvPr>
        </p:nvSpPr>
        <p:spPr/>
        <p:txBody>
          <a:bodyPr/>
          <a:lstStyle/>
          <a:p>
            <a:fld id="{8FD0AE77-BD58-924B-B88A-864CECC0E5BB}" type="slidenum">
              <a:rPr lang="en-US" smtClean="0"/>
              <a:t>3</a:t>
            </a:fld>
            <a:endParaRPr lang="en-US" dirty="0" smtClean="0"/>
          </a:p>
        </p:txBody>
      </p:sp>
    </p:spTree>
    <p:extLst>
      <p:ext uri="{BB962C8B-B14F-4D97-AF65-F5344CB8AC3E}">
        <p14:creationId xmlns:p14="http://schemas.microsoft.com/office/powerpoint/2010/main" val="114527454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And Welcome!</a:t>
            </a:r>
            <a:endParaRPr lang="en-US" dirty="0"/>
          </a:p>
        </p:txBody>
      </p:sp>
      <p:sp>
        <p:nvSpPr>
          <p:cNvPr id="3" name="Subtitle 2"/>
          <p:cNvSpPr>
            <a:spLocks noGrp="1"/>
          </p:cNvSpPr>
          <p:nvPr>
            <p:ph type="subTitle" idx="1"/>
          </p:nvPr>
        </p:nvSpPr>
        <p:spPr/>
        <p:txBody>
          <a:bodyPr/>
          <a:lstStyle/>
          <a:p>
            <a:r>
              <a:rPr lang="en-US" b="1" dirty="0" smtClean="0"/>
              <a:t>AASHTO</a:t>
            </a:r>
            <a:r>
              <a:rPr lang="en-US" dirty="0" smtClean="0"/>
              <a:t> – Bill Brownlow retired; welcome Paul Gilbert</a:t>
            </a:r>
            <a:endParaRPr lang="en-US" b="1" dirty="0" smtClean="0"/>
          </a:p>
          <a:p>
            <a:r>
              <a:rPr lang="en-US" b="1" dirty="0" smtClean="0"/>
              <a:t>APCO</a:t>
            </a:r>
            <a:r>
              <a:rPr lang="en-US" dirty="0" smtClean="0"/>
              <a:t> </a:t>
            </a:r>
            <a:r>
              <a:rPr lang="en-US" dirty="0"/>
              <a:t>- Brent Lee is stepping down as </a:t>
            </a:r>
            <a:r>
              <a:rPr lang="en-US" dirty="0" smtClean="0"/>
              <a:t>alternate; welcome Martha Carter</a:t>
            </a:r>
            <a:endParaRPr lang="en-US" dirty="0"/>
          </a:p>
          <a:p>
            <a:r>
              <a:rPr lang="en-US" b="1" dirty="0"/>
              <a:t>FCCA</a:t>
            </a:r>
            <a:r>
              <a:rPr lang="en-US" dirty="0"/>
              <a:t> - Paul Leary is stepping </a:t>
            </a:r>
            <a:r>
              <a:rPr lang="en-US" dirty="0" smtClean="0"/>
              <a:t>down; Lloyd </a:t>
            </a:r>
            <a:r>
              <a:rPr lang="en-US" dirty="0"/>
              <a:t>Mitchell will be </a:t>
            </a:r>
            <a:r>
              <a:rPr lang="en-US" dirty="0" smtClean="0"/>
              <a:t>new primary</a:t>
            </a:r>
            <a:endParaRPr lang="en-US" dirty="0"/>
          </a:p>
          <a:p>
            <a:r>
              <a:rPr lang="en-US" b="1" dirty="0"/>
              <a:t>NASF</a:t>
            </a:r>
            <a:r>
              <a:rPr lang="en-US" dirty="0"/>
              <a:t> - Both </a:t>
            </a:r>
            <a:r>
              <a:rPr lang="en-US" dirty="0" smtClean="0"/>
              <a:t>representatives: </a:t>
            </a:r>
            <a:r>
              <a:rPr lang="en-US" dirty="0"/>
              <a:t>TBA</a:t>
            </a:r>
          </a:p>
          <a:p>
            <a:r>
              <a:rPr lang="en-US" b="1" dirty="0"/>
              <a:t>NASTD</a:t>
            </a:r>
            <a:r>
              <a:rPr lang="en-US" dirty="0"/>
              <a:t> - Terry </a:t>
            </a:r>
            <a:r>
              <a:rPr lang="en-US" dirty="0" err="1"/>
              <a:t>LaValley</a:t>
            </a:r>
            <a:r>
              <a:rPr lang="en-US" dirty="0"/>
              <a:t> stepping </a:t>
            </a:r>
            <a:r>
              <a:rPr lang="en-US" dirty="0" smtClean="0"/>
              <a:t>down; welcome Jacqueline Miller</a:t>
            </a:r>
            <a:endParaRPr lang="en-US" dirty="0"/>
          </a:p>
          <a:p>
            <a:r>
              <a:rPr lang="en-US" b="1" dirty="0"/>
              <a:t>NCSWIC</a:t>
            </a:r>
            <a:r>
              <a:rPr lang="en-US" dirty="0"/>
              <a:t> - George Molnar is stepping </a:t>
            </a:r>
            <a:r>
              <a:rPr lang="en-US" dirty="0" smtClean="0"/>
              <a:t>down; new alternate: TBA</a:t>
            </a:r>
            <a:endParaRPr lang="en-US" dirty="0"/>
          </a:p>
        </p:txBody>
      </p:sp>
      <p:sp>
        <p:nvSpPr>
          <p:cNvPr id="4" name="Slide Number Placeholder 3"/>
          <p:cNvSpPr>
            <a:spLocks noGrp="1"/>
          </p:cNvSpPr>
          <p:nvPr>
            <p:ph type="sldNum" sz="quarter" idx="12"/>
          </p:nvPr>
        </p:nvSpPr>
        <p:spPr/>
        <p:txBody>
          <a:bodyPr/>
          <a:lstStyle/>
          <a:p>
            <a:fld id="{8FD0AE77-BD58-924B-B88A-864CECC0E5BB}" type="slidenum">
              <a:rPr lang="en-US" smtClean="0"/>
              <a:t>4</a:t>
            </a:fld>
            <a:endParaRPr lang="en-US" dirty="0" smtClean="0"/>
          </a:p>
        </p:txBody>
      </p:sp>
    </p:spTree>
    <p:extLst>
      <p:ext uri="{BB962C8B-B14F-4D97-AF65-F5344CB8AC3E}">
        <p14:creationId xmlns:p14="http://schemas.microsoft.com/office/powerpoint/2010/main" val="20307811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 Partners Update</a:t>
            </a:r>
            <a:endParaRPr lang="en-US" dirty="0"/>
          </a:p>
        </p:txBody>
      </p:sp>
      <p:sp>
        <p:nvSpPr>
          <p:cNvPr id="3" name="Subtitle 2"/>
          <p:cNvSpPr>
            <a:spLocks noGrp="1"/>
          </p:cNvSpPr>
          <p:nvPr>
            <p:ph type="subTitle" idx="1"/>
          </p:nvPr>
        </p:nvSpPr>
        <p:spPr>
          <a:xfrm>
            <a:off x="1273629" y="3886200"/>
            <a:ext cx="7413171" cy="1752600"/>
          </a:xfrm>
        </p:spPr>
        <p:txBody>
          <a:bodyPr/>
          <a:lstStyle/>
          <a:p>
            <a:r>
              <a:rPr lang="en-US" dirty="0"/>
              <a:t>Department of Homeland Security (DHS), Office for Interoperability and Compatibility – </a:t>
            </a:r>
            <a:r>
              <a:rPr lang="en-US" dirty="0" err="1"/>
              <a:t>Cuong</a:t>
            </a:r>
            <a:r>
              <a:rPr lang="en-US" dirty="0"/>
              <a:t> </a:t>
            </a:r>
            <a:r>
              <a:rPr lang="en-US" dirty="0" err="1" smtClean="0"/>
              <a:t>Luu</a:t>
            </a:r>
            <a:r>
              <a:rPr lang="en-US" dirty="0"/>
              <a:t>, Federal Program Manager</a:t>
            </a:r>
            <a:endParaRPr lang="en-US" dirty="0" smtClean="0"/>
          </a:p>
          <a:p>
            <a:endParaRPr lang="en-US" dirty="0"/>
          </a:p>
          <a:p>
            <a:r>
              <a:rPr lang="en-US" dirty="0"/>
              <a:t>Public Safety Communications Research (PSCR) – </a:t>
            </a:r>
            <a:r>
              <a:rPr lang="en-US" dirty="0" smtClean="0"/>
              <a:t>Dereck </a:t>
            </a:r>
            <a:r>
              <a:rPr lang="en-US" dirty="0"/>
              <a:t>Orr, Division Chief</a:t>
            </a:r>
          </a:p>
          <a:p>
            <a:endParaRPr lang="en-US" dirty="0"/>
          </a:p>
        </p:txBody>
      </p:sp>
      <p:sp>
        <p:nvSpPr>
          <p:cNvPr id="4" name="Slide Number Placeholder 3"/>
          <p:cNvSpPr>
            <a:spLocks noGrp="1"/>
          </p:cNvSpPr>
          <p:nvPr>
            <p:ph type="sldNum" sz="quarter" idx="12"/>
          </p:nvPr>
        </p:nvSpPr>
        <p:spPr/>
        <p:txBody>
          <a:bodyPr/>
          <a:lstStyle/>
          <a:p>
            <a:fld id="{72B28D19-2F09-C84D-AEEF-48F6C43FB5D1}" type="slidenum">
              <a:rPr lang="en-US" smtClean="0"/>
              <a:pPr/>
              <a:t>5</a:t>
            </a:fld>
            <a:endParaRPr lang="en-US" dirty="0"/>
          </a:p>
        </p:txBody>
      </p:sp>
    </p:spTree>
    <p:extLst>
      <p:ext uri="{BB962C8B-B14F-4D97-AF65-F5344CB8AC3E}">
        <p14:creationId xmlns:p14="http://schemas.microsoft.com/office/powerpoint/2010/main" val="9020180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MS PGothic" charset="0"/>
              </a:rPr>
              <a:t>FirstNet </a:t>
            </a:r>
            <a:r>
              <a:rPr lang="en-US" dirty="0" smtClean="0">
                <a:latin typeface="Arial" charset="0"/>
                <a:ea typeface="MS PGothic" charset="0"/>
              </a:rPr>
              <a:t>National Public Safety Broadband Network (PSBN) </a:t>
            </a:r>
            <a:r>
              <a:rPr lang="en-US" dirty="0">
                <a:latin typeface="Arial" charset="0"/>
                <a:ea typeface="MS PGothic" charset="0"/>
              </a:rPr>
              <a:t>Development</a:t>
            </a:r>
            <a:endParaRPr lang="en-US" dirty="0"/>
          </a:p>
        </p:txBody>
      </p:sp>
      <p:sp>
        <p:nvSpPr>
          <p:cNvPr id="5" name="Text Placeholder 4"/>
          <p:cNvSpPr>
            <a:spLocks noGrp="1"/>
          </p:cNvSpPr>
          <p:nvPr>
            <p:ph type="body" idx="1"/>
          </p:nvPr>
        </p:nvSpPr>
        <p:spPr/>
        <p:txBody>
          <a:bodyPr/>
          <a:lstStyle/>
          <a:p>
            <a:r>
              <a:rPr lang="en-US" dirty="0"/>
              <a:t>Public Safety Advisory Committee (PSAC) – </a:t>
            </a:r>
            <a:r>
              <a:rPr lang="en-US" dirty="0" err="1"/>
              <a:t>Harlin</a:t>
            </a:r>
            <a:r>
              <a:rPr lang="en-US" dirty="0"/>
              <a:t> McEwen, Chairman</a:t>
            </a:r>
          </a:p>
          <a:p>
            <a:endParaRPr lang="en-US" dirty="0" smtClean="0"/>
          </a:p>
          <a:p>
            <a:r>
              <a:rPr lang="en-US" dirty="0" smtClean="0"/>
              <a:t>FirstNet </a:t>
            </a:r>
            <a:r>
              <a:rPr lang="en-US" dirty="0"/>
              <a:t>– Kevin McGinnis, FirstNet Public Safety Board Member</a:t>
            </a:r>
          </a:p>
          <a:p>
            <a:endParaRPr lang="en-US" dirty="0"/>
          </a:p>
        </p:txBody>
      </p:sp>
      <p:sp>
        <p:nvSpPr>
          <p:cNvPr id="4" name="Slide Number Placeholder 3"/>
          <p:cNvSpPr>
            <a:spLocks noGrp="1"/>
          </p:cNvSpPr>
          <p:nvPr>
            <p:ph type="sldNum" sz="quarter" idx="4"/>
          </p:nvPr>
        </p:nvSpPr>
        <p:spPr>
          <a:prstGeom prst="rect">
            <a:avLst/>
          </a:prstGeom>
        </p:spPr>
        <p:txBody>
          <a:bodyPr/>
          <a:lstStyle/>
          <a:p>
            <a:fld id="{72B28D19-2F09-C84D-AEEF-48F6C43FB5D1}" type="slidenum">
              <a:rPr lang="en-US" smtClean="0"/>
              <a:pPr/>
              <a:t>6</a:t>
            </a:fld>
            <a:endParaRPr lang="en-US" dirty="0"/>
          </a:p>
        </p:txBody>
      </p:sp>
    </p:spTree>
    <p:extLst>
      <p:ext uri="{BB962C8B-B14F-4D97-AF65-F5344CB8AC3E}">
        <p14:creationId xmlns:p14="http://schemas.microsoft.com/office/powerpoint/2010/main" val="32281214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and Broadband Discussion</a:t>
            </a:r>
            <a:endParaRPr lang="en-US" dirty="0"/>
          </a:p>
        </p:txBody>
      </p:sp>
      <p:sp>
        <p:nvSpPr>
          <p:cNvPr id="3" name="Text Placeholder 2"/>
          <p:cNvSpPr>
            <a:spLocks noGrp="1"/>
          </p:cNvSpPr>
          <p:nvPr>
            <p:ph type="body" idx="1"/>
          </p:nvPr>
        </p:nvSpPr>
        <p:spPr/>
        <p:txBody>
          <a:bodyPr/>
          <a:lstStyle/>
          <a:p>
            <a:r>
              <a:rPr lang="en-US" dirty="0"/>
              <a:t>Tom Sorley, </a:t>
            </a:r>
            <a:r>
              <a:rPr lang="en-US" dirty="0" smtClean="0"/>
              <a:t>Chair | </a:t>
            </a:r>
            <a:r>
              <a:rPr lang="en-US" dirty="0"/>
              <a:t>Andy Thiessen, Vice Chair</a:t>
            </a:r>
          </a:p>
          <a:p>
            <a:endParaRPr lang="en-US" dirty="0"/>
          </a:p>
        </p:txBody>
      </p:sp>
    </p:spTree>
    <p:extLst>
      <p:ext uri="{BB962C8B-B14F-4D97-AF65-F5344CB8AC3E}">
        <p14:creationId xmlns:p14="http://schemas.microsoft.com/office/powerpoint/2010/main" val="40807072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Technology and Broadband Discussion</a:t>
            </a:r>
            <a:endParaRPr lang="en-US" dirty="0"/>
          </a:p>
        </p:txBody>
      </p:sp>
      <p:sp>
        <p:nvSpPr>
          <p:cNvPr id="3" name="Subtitle 2"/>
          <p:cNvSpPr>
            <a:spLocks noGrp="1"/>
          </p:cNvSpPr>
          <p:nvPr>
            <p:ph type="subTitle" idx="1"/>
          </p:nvPr>
        </p:nvSpPr>
        <p:spPr>
          <a:xfrm>
            <a:off x="1216326" y="1372739"/>
            <a:ext cx="7489702" cy="4906504"/>
          </a:xfrm>
        </p:spPr>
        <p:txBody>
          <a:bodyPr/>
          <a:lstStyle/>
          <a:p>
            <a:r>
              <a:rPr lang="en-US" dirty="0" smtClean="0"/>
              <a:t>Current Working Group Status – Tom Sorley</a:t>
            </a:r>
          </a:p>
          <a:p>
            <a:pPr marL="804863" indent="-339725">
              <a:buFont typeface="Lucida Grande"/>
              <a:buChar char="–"/>
            </a:pPr>
            <a:r>
              <a:rPr lang="en-US" sz="2000" dirty="0" smtClean="0"/>
              <a:t>Priority and Quality of Service (PQoS) Working Group, completed</a:t>
            </a:r>
          </a:p>
          <a:p>
            <a:pPr marL="804863" indent="-339725">
              <a:buFont typeface="Lucida Grande"/>
              <a:buChar char="–"/>
            </a:pPr>
            <a:r>
              <a:rPr lang="en-US" sz="2000" dirty="0" smtClean="0"/>
              <a:t>Local Control Working Group, mostly complete</a:t>
            </a:r>
          </a:p>
          <a:p>
            <a:pPr marL="804863" indent="-339725">
              <a:buFont typeface="Lucida Grande"/>
              <a:buChar char="–"/>
            </a:pPr>
            <a:r>
              <a:rPr lang="en-US" sz="2000" dirty="0" smtClean="0"/>
              <a:t>Broadband Deployable Systems, in progress</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FD0AE77-BD58-924B-B88A-864CECC0E5BB}" type="slidenum">
              <a:rPr lang="en-US" smtClean="0"/>
              <a:t>8</a:t>
            </a:fld>
            <a:endParaRPr lang="en-US" dirty="0" smtClean="0"/>
          </a:p>
        </p:txBody>
      </p:sp>
    </p:spTree>
    <p:extLst>
      <p:ext uri="{BB962C8B-B14F-4D97-AF65-F5344CB8AC3E}">
        <p14:creationId xmlns:p14="http://schemas.microsoft.com/office/powerpoint/2010/main" val="26841723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8015" y="164515"/>
            <a:ext cx="6522183" cy="978926"/>
          </a:xfrm>
        </p:spPr>
        <p:txBody>
          <a:bodyPr anchor="ctr"/>
          <a:lstStyle/>
          <a:p>
            <a:r>
              <a:rPr lang="en-US" dirty="0" smtClean="0"/>
              <a:t>Technology and Broadband Discussion</a:t>
            </a:r>
            <a:endParaRPr lang="en-US" dirty="0"/>
          </a:p>
        </p:txBody>
      </p:sp>
      <p:sp>
        <p:nvSpPr>
          <p:cNvPr id="3" name="Subtitle 2"/>
          <p:cNvSpPr>
            <a:spLocks noGrp="1"/>
          </p:cNvSpPr>
          <p:nvPr>
            <p:ph type="subTitle" idx="1"/>
          </p:nvPr>
        </p:nvSpPr>
        <p:spPr>
          <a:xfrm>
            <a:off x="1216326" y="1143440"/>
            <a:ext cx="7617230" cy="5488781"/>
          </a:xfrm>
        </p:spPr>
        <p:txBody>
          <a:bodyPr/>
          <a:lstStyle/>
          <a:p>
            <a:r>
              <a:rPr lang="en-US" dirty="0" smtClean="0"/>
              <a:t>Work Underway by Other Organizations</a:t>
            </a:r>
          </a:p>
          <a:p>
            <a:pPr marL="804863" indent="-339725">
              <a:buFont typeface="Lucida Grande"/>
              <a:buChar char="–"/>
            </a:pPr>
            <a:r>
              <a:rPr lang="en-US" sz="2000" dirty="0" smtClean="0"/>
              <a:t>Applications: Association of Public Safety Communication Officials (APCO)</a:t>
            </a:r>
          </a:p>
          <a:p>
            <a:pPr marL="804863" indent="-339725">
              <a:buFont typeface="Lucida Grande"/>
              <a:buChar char="–"/>
            </a:pPr>
            <a:r>
              <a:rPr lang="en-US" sz="2000" dirty="0" smtClean="0"/>
              <a:t>ANSI Standard on Site Hardening: APCO</a:t>
            </a:r>
          </a:p>
          <a:p>
            <a:pPr marL="804863" indent="-339725">
              <a:buFont typeface="Lucida Grande"/>
              <a:buChar char="–"/>
            </a:pPr>
            <a:r>
              <a:rPr lang="en-US" sz="2000" dirty="0" smtClean="0"/>
              <a:t>Review of Commercial Cellular, Voice Over LTE, and Push to Talk: APCO</a:t>
            </a:r>
          </a:p>
          <a:p>
            <a:pPr marL="804863" indent="-339725">
              <a:buFont typeface="Lucida Grande"/>
              <a:buChar char="–"/>
            </a:pPr>
            <a:r>
              <a:rPr lang="en-US" sz="2000" dirty="0" smtClean="0"/>
              <a:t>Cyber Security: APCO, National Institute of Standards (NIST), FirstNet</a:t>
            </a:r>
          </a:p>
          <a:p>
            <a:pPr marL="804863" indent="-339725">
              <a:buFont typeface="Lucida Grande"/>
              <a:buChar char="–"/>
            </a:pPr>
            <a:r>
              <a:rPr lang="en-US" sz="2000" dirty="0" smtClean="0"/>
              <a:t>Mobile Communications Unit, Identity Credential and Access Management: Public Safety Advisory Council (PSAC)</a:t>
            </a:r>
          </a:p>
          <a:p>
            <a:pPr marL="804863" indent="-339725">
              <a:buFont typeface="Lucida Grande"/>
              <a:buChar char="–"/>
            </a:pPr>
            <a:r>
              <a:rPr lang="en-US" sz="2000" dirty="0" smtClean="0"/>
              <a:t>Location Based Services, Analytics Research, Land Mobile Radio (LMR) to Long-term Evolution (LTE) transition: PSCR</a:t>
            </a:r>
          </a:p>
          <a:p>
            <a:pPr marL="804863" indent="-339725">
              <a:buFont typeface="Lucida Grande"/>
              <a:buChar char="–"/>
            </a:pPr>
            <a:r>
              <a:rPr lang="en-US" sz="2000" dirty="0" smtClean="0"/>
              <a:t>Next-Generation 911 </a:t>
            </a:r>
            <a:r>
              <a:rPr lang="en-US" sz="2000" dirty="0"/>
              <a:t>/</a:t>
            </a:r>
            <a:r>
              <a:rPr lang="en-US" sz="2000" dirty="0" err="1" smtClean="0"/>
              <a:t>FirstNet</a:t>
            </a:r>
            <a:r>
              <a:rPr lang="en-US" sz="2000" dirty="0" smtClean="0"/>
              <a:t>: APCO, National Emergency Number Association (NENA)</a:t>
            </a:r>
            <a:endParaRPr lang="en-US" sz="2000" dirty="0"/>
          </a:p>
          <a:p>
            <a:endParaRPr lang="en-US" dirty="0"/>
          </a:p>
        </p:txBody>
      </p:sp>
      <p:sp>
        <p:nvSpPr>
          <p:cNvPr id="4" name="Slide Number Placeholder 3"/>
          <p:cNvSpPr>
            <a:spLocks noGrp="1"/>
          </p:cNvSpPr>
          <p:nvPr>
            <p:ph type="sldNum" sz="quarter" idx="12"/>
          </p:nvPr>
        </p:nvSpPr>
        <p:spPr/>
        <p:txBody>
          <a:bodyPr/>
          <a:lstStyle/>
          <a:p>
            <a:fld id="{8FD0AE77-BD58-924B-B88A-864CECC0E5BB}" type="slidenum">
              <a:rPr lang="en-US" smtClean="0"/>
              <a:t>9</a:t>
            </a:fld>
            <a:endParaRPr lang="en-US" dirty="0" smtClean="0"/>
          </a:p>
        </p:txBody>
      </p:sp>
    </p:spTree>
    <p:extLst>
      <p:ext uri="{BB962C8B-B14F-4D97-AF65-F5344CB8AC3E}">
        <p14:creationId xmlns:p14="http://schemas.microsoft.com/office/powerpoint/2010/main" val="133162563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Divid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Bul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4005</TotalTime>
  <Words>1325</Words>
  <Application>Microsoft Office PowerPoint</Application>
  <PresentationFormat>On-screen Show (4:3)</PresentationFormat>
  <Paragraphs>209</Paragraphs>
  <Slides>25</Slides>
  <Notes>0</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Section Dividers</vt:lpstr>
      <vt:lpstr>1_Bullet</vt:lpstr>
      <vt:lpstr>Full NPSTC Meeting</vt:lpstr>
      <vt:lpstr>Welcome and Opening</vt:lpstr>
      <vt:lpstr>Welcome and Opening</vt:lpstr>
      <vt:lpstr>Thank you! And Welcome!</vt:lpstr>
      <vt:lpstr>Federal Partners Update</vt:lpstr>
      <vt:lpstr>FirstNet National Public Safety Broadband Network (PSBN) Development</vt:lpstr>
      <vt:lpstr>Technology and Broadband Discussion</vt:lpstr>
      <vt:lpstr>Technology and Broadband Discussion</vt:lpstr>
      <vt:lpstr>Technology and Broadband Discussion</vt:lpstr>
      <vt:lpstr>NPSTC Organization Chart</vt:lpstr>
      <vt:lpstr>Technology and Broadband Discussion</vt:lpstr>
      <vt:lpstr>Technology and Broadband Discussion</vt:lpstr>
      <vt:lpstr>Interoperability Discussion</vt:lpstr>
      <vt:lpstr>Interoperability Discussion</vt:lpstr>
      <vt:lpstr>Interoperability Discussion</vt:lpstr>
      <vt:lpstr>Interoperability Discussion</vt:lpstr>
      <vt:lpstr>Interoperability Discussion</vt:lpstr>
      <vt:lpstr>Interoperability Discussion</vt:lpstr>
      <vt:lpstr>Federal Partners Update (continued)</vt:lpstr>
      <vt:lpstr>Spectrum Discussion</vt:lpstr>
      <vt:lpstr>Spectrum Management Discussion</vt:lpstr>
      <vt:lpstr>Filings Completed YTD in 2015</vt:lpstr>
      <vt:lpstr>Filings Completed YTD in 2015 (continued) </vt:lpstr>
      <vt:lpstr>New Business and Future Meetings</vt:lpstr>
      <vt:lpstr>Adjourn | Thank you!</vt:lpstr>
    </vt:vector>
  </TitlesOfParts>
  <Company>Grunt 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Melvin</dc:creator>
  <cp:lastModifiedBy>oberandout</cp:lastModifiedBy>
  <cp:revision>84</cp:revision>
  <dcterms:created xsi:type="dcterms:W3CDTF">2015-03-05T04:01:18Z</dcterms:created>
  <dcterms:modified xsi:type="dcterms:W3CDTF">2015-09-15T19:32:54Z</dcterms:modified>
</cp:coreProperties>
</file>