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5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  <p:sldMasterId id="2147483665" r:id="rId3"/>
    <p:sldMasterId id="2147483667" r:id="rId4"/>
    <p:sldMasterId id="2147483680" r:id="rId5"/>
    <p:sldMasterId id="2147483728" r:id="rId6"/>
  </p:sldMasterIdLst>
  <p:notesMasterIdLst>
    <p:notesMasterId r:id="rId20"/>
  </p:notesMasterIdLst>
  <p:sldIdLst>
    <p:sldId id="350" r:id="rId7"/>
    <p:sldId id="351" r:id="rId8"/>
    <p:sldId id="340" r:id="rId9"/>
    <p:sldId id="315" r:id="rId10"/>
    <p:sldId id="342" r:id="rId11"/>
    <p:sldId id="316" r:id="rId12"/>
    <p:sldId id="332" r:id="rId13"/>
    <p:sldId id="333" r:id="rId14"/>
    <p:sldId id="335" r:id="rId15"/>
    <p:sldId id="334" r:id="rId16"/>
    <p:sldId id="341" r:id="rId17"/>
    <p:sldId id="343" r:id="rId18"/>
    <p:sldId id="349" r:id="rId19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an, Carrie (CTR)" initials="CEB" lastIdx="1" clrIdx="0"/>
  <p:cmAuthor id="1" name="Sanchez Smith, Hanna" initials="SSH" lastIdx="12" clrIdx="1"/>
  <p:cmAuthor id="2" name="marc.caplan" initials="mhc" lastIdx="9" clrIdx="2"/>
  <p:cmAuthor id="3" name="Chiang, Don" initials="CD" lastIdx="1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2F80"/>
    <a:srgbClr val="CC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15" autoAdjust="0"/>
    <p:restoredTop sz="68201" autoAdjust="0"/>
  </p:normalViewPr>
  <p:slideViewPr>
    <p:cSldViewPr>
      <p:cViewPr>
        <p:scale>
          <a:sx n="82" d="100"/>
          <a:sy n="82" d="100"/>
        </p:scale>
        <p:origin x="-792" y="3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65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BDA323-7E7E-473B-A175-5A82D69072C1}" type="doc">
      <dgm:prSet loTypeId="urn:microsoft.com/office/officeart/2005/8/layout/process4" loCatId="process" qsTypeId="urn:microsoft.com/office/officeart/2005/8/quickstyle/simple1" qsCatId="simple" csTypeId="urn:microsoft.com/office/officeart/2005/8/colors/accent0_3" csCatId="mainScheme" phldr="1"/>
      <dgm:spPr/>
    </dgm:pt>
    <dgm:pt modelId="{572539D5-0B4F-421E-89AF-585209826CE2}">
      <dgm:prSet phldrT="[Text]" custT="1"/>
      <dgm:spPr>
        <a:solidFill>
          <a:schemeClr val="tx2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1800" b="0" i="0" baseline="0" dirty="0" smtClean="0">
              <a:solidFill>
                <a:srgbClr val="333333"/>
              </a:solidFill>
              <a:latin typeface="Arial" panose="020B0604020202020204" pitchFamily="34" charset="0"/>
            </a:rPr>
            <a:t>Review Stakeholder Requirements</a:t>
          </a:r>
          <a:endParaRPr lang="en-US" sz="1800" b="0" i="0" baseline="0" dirty="0">
            <a:solidFill>
              <a:srgbClr val="333333"/>
            </a:solidFill>
            <a:latin typeface="Arial" panose="020B0604020202020204" pitchFamily="34" charset="0"/>
          </a:endParaRPr>
        </a:p>
      </dgm:t>
    </dgm:pt>
    <dgm:pt modelId="{AA0697FB-9D3F-4CA1-9B36-4F6073A7CDBB}" type="parTrans" cxnId="{772CCE23-528B-48C7-8768-3CFC6037BF15}">
      <dgm:prSet/>
      <dgm:spPr/>
      <dgm:t>
        <a:bodyPr/>
        <a:lstStyle/>
        <a:p>
          <a:endParaRPr lang="en-US"/>
        </a:p>
      </dgm:t>
    </dgm:pt>
    <dgm:pt modelId="{53A51627-BFC3-45EB-B475-B063AA523515}" type="sibTrans" cxnId="{772CCE23-528B-48C7-8768-3CFC6037BF15}">
      <dgm:prSet/>
      <dgm:spPr/>
      <dgm:t>
        <a:bodyPr/>
        <a:lstStyle/>
        <a:p>
          <a:endParaRPr lang="en-US"/>
        </a:p>
      </dgm:t>
    </dgm:pt>
    <dgm:pt modelId="{B8061585-377C-4239-A07B-99A5BFA46495}">
      <dgm:prSet phldrT="[Text]" custT="1"/>
      <dgm:spPr>
        <a:solidFill>
          <a:schemeClr val="tx2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1800" b="0" i="0" baseline="0" dirty="0" smtClean="0">
              <a:solidFill>
                <a:srgbClr val="333333"/>
              </a:solidFill>
              <a:latin typeface="Arial" panose="020B0604020202020204" pitchFamily="34" charset="0"/>
            </a:rPr>
            <a:t>Assess Existing OIC Projects and Tasks</a:t>
          </a:r>
          <a:endParaRPr lang="en-US" sz="1800" b="0" i="0" baseline="0" dirty="0">
            <a:solidFill>
              <a:srgbClr val="333333"/>
            </a:solidFill>
            <a:latin typeface="Arial" panose="020B0604020202020204" pitchFamily="34" charset="0"/>
          </a:endParaRPr>
        </a:p>
      </dgm:t>
    </dgm:pt>
    <dgm:pt modelId="{A42265D8-4431-44CC-9D0E-5F51C2128778}" type="parTrans" cxnId="{C6E2070F-A52B-4A7B-8FBC-5E0487A388DC}">
      <dgm:prSet/>
      <dgm:spPr/>
      <dgm:t>
        <a:bodyPr/>
        <a:lstStyle/>
        <a:p>
          <a:endParaRPr lang="en-US"/>
        </a:p>
      </dgm:t>
    </dgm:pt>
    <dgm:pt modelId="{D889BCCE-25F0-4EBF-941D-78AE138FF1FE}" type="sibTrans" cxnId="{C6E2070F-A52B-4A7B-8FBC-5E0487A388DC}">
      <dgm:prSet/>
      <dgm:spPr/>
      <dgm:t>
        <a:bodyPr/>
        <a:lstStyle/>
        <a:p>
          <a:endParaRPr lang="en-US"/>
        </a:p>
      </dgm:t>
    </dgm:pt>
    <dgm:pt modelId="{4FA8CDE5-320A-483A-97D2-1160588F661A}">
      <dgm:prSet phldrT="[Text]" custT="1"/>
      <dgm:spPr>
        <a:solidFill>
          <a:schemeClr val="tx2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1800" b="0" i="0" baseline="0" dirty="0" smtClean="0">
              <a:solidFill>
                <a:srgbClr val="333333"/>
              </a:solidFill>
              <a:latin typeface="Arial" panose="020B0604020202020204" pitchFamily="34" charset="0"/>
            </a:rPr>
            <a:t>Develop Technical Gaps – Preliminary List</a:t>
          </a:r>
          <a:endParaRPr lang="en-US" sz="1800" b="0" i="0" baseline="0" dirty="0">
            <a:solidFill>
              <a:srgbClr val="333333"/>
            </a:solidFill>
            <a:latin typeface="Arial" panose="020B0604020202020204" pitchFamily="34" charset="0"/>
          </a:endParaRPr>
        </a:p>
      </dgm:t>
    </dgm:pt>
    <dgm:pt modelId="{258110EE-E77E-4303-9943-67BDF9573E8C}" type="parTrans" cxnId="{17468956-1E3C-4633-B4FB-3DF679488D7B}">
      <dgm:prSet/>
      <dgm:spPr/>
      <dgm:t>
        <a:bodyPr/>
        <a:lstStyle/>
        <a:p>
          <a:endParaRPr lang="en-US"/>
        </a:p>
      </dgm:t>
    </dgm:pt>
    <dgm:pt modelId="{D4A71ED2-C7AC-4FEF-BB6C-D2E5CB0D1CC7}" type="sibTrans" cxnId="{17468956-1E3C-4633-B4FB-3DF679488D7B}">
      <dgm:prSet/>
      <dgm:spPr/>
      <dgm:t>
        <a:bodyPr/>
        <a:lstStyle/>
        <a:p>
          <a:endParaRPr lang="en-US"/>
        </a:p>
      </dgm:t>
    </dgm:pt>
    <dgm:pt modelId="{8B3B6AFC-9610-4FFE-BB9C-E9714460C8C4}">
      <dgm:prSet phldrT="[Text]" custT="1"/>
      <dgm:spPr>
        <a:solidFill>
          <a:schemeClr val="tx2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1800" b="0" i="0" baseline="0" dirty="0" smtClean="0">
              <a:solidFill>
                <a:srgbClr val="333333"/>
              </a:solidFill>
              <a:latin typeface="Arial" panose="020B0604020202020204" pitchFamily="34" charset="0"/>
            </a:rPr>
            <a:t>Vetting and Prioritizing Preliminary Gaps List</a:t>
          </a:r>
          <a:endParaRPr lang="en-US" sz="1800" b="0" i="0" baseline="0" dirty="0">
            <a:solidFill>
              <a:srgbClr val="333333"/>
            </a:solidFill>
            <a:latin typeface="Arial" panose="020B0604020202020204" pitchFamily="34" charset="0"/>
          </a:endParaRPr>
        </a:p>
      </dgm:t>
    </dgm:pt>
    <dgm:pt modelId="{F6620E23-4CF1-4F0C-8984-AB071ED4416E}" type="parTrans" cxnId="{C4E0ABBE-4C6D-4BB8-A4FB-6A22F24AC503}">
      <dgm:prSet/>
      <dgm:spPr/>
      <dgm:t>
        <a:bodyPr/>
        <a:lstStyle/>
        <a:p>
          <a:endParaRPr lang="en-US"/>
        </a:p>
      </dgm:t>
    </dgm:pt>
    <dgm:pt modelId="{91E93B4C-CADF-4B0E-8F6D-28CD3FF6A9FC}" type="sibTrans" cxnId="{C4E0ABBE-4C6D-4BB8-A4FB-6A22F24AC503}">
      <dgm:prSet/>
      <dgm:spPr/>
      <dgm:t>
        <a:bodyPr/>
        <a:lstStyle/>
        <a:p>
          <a:endParaRPr lang="en-US"/>
        </a:p>
      </dgm:t>
    </dgm:pt>
    <dgm:pt modelId="{F8A228C8-DAF7-476B-A4C1-7B152DE2C495}">
      <dgm:prSet phldrT="[Text]" custT="1"/>
      <dgm:spPr>
        <a:solidFill>
          <a:schemeClr val="tx2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1800" b="0" i="0" baseline="0" dirty="0" smtClean="0">
              <a:solidFill>
                <a:srgbClr val="333333"/>
              </a:solidFill>
              <a:latin typeface="Arial" panose="020B0604020202020204" pitchFamily="34" charset="0"/>
            </a:rPr>
            <a:t>Finalize List of Technical Gaps</a:t>
          </a:r>
          <a:endParaRPr lang="en-US" sz="1800" b="0" i="0" baseline="0" dirty="0">
            <a:solidFill>
              <a:srgbClr val="333333"/>
            </a:solidFill>
            <a:latin typeface="Arial" panose="020B0604020202020204" pitchFamily="34" charset="0"/>
          </a:endParaRPr>
        </a:p>
      </dgm:t>
    </dgm:pt>
    <dgm:pt modelId="{E633DD41-0335-4D12-AFC1-3B8EA85CD06B}" type="parTrans" cxnId="{7AA19524-52B6-400A-A135-6291145E1186}">
      <dgm:prSet/>
      <dgm:spPr/>
      <dgm:t>
        <a:bodyPr/>
        <a:lstStyle/>
        <a:p>
          <a:endParaRPr lang="en-US"/>
        </a:p>
      </dgm:t>
    </dgm:pt>
    <dgm:pt modelId="{A1C8CF61-1B44-4A04-942F-D4ACC4679BF5}" type="sibTrans" cxnId="{7AA19524-52B6-400A-A135-6291145E1186}">
      <dgm:prSet/>
      <dgm:spPr/>
      <dgm:t>
        <a:bodyPr/>
        <a:lstStyle/>
        <a:p>
          <a:endParaRPr lang="en-US"/>
        </a:p>
      </dgm:t>
    </dgm:pt>
    <dgm:pt modelId="{345092DE-A523-4128-B66F-8C35A710EB63}">
      <dgm:prSet phldrT="[Text]" custT="1"/>
      <dgm:spPr>
        <a:solidFill>
          <a:schemeClr val="tx2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1800" b="0" i="0" baseline="0" dirty="0" smtClean="0">
              <a:solidFill>
                <a:srgbClr val="333333"/>
              </a:solidFill>
              <a:latin typeface="Arial" panose="020B0604020202020204" pitchFamily="34" charset="0"/>
            </a:rPr>
            <a:t>Develop Detailed Requirements for Technical Gap</a:t>
          </a:r>
          <a:endParaRPr lang="en-US" sz="1800" b="0" i="0" baseline="0" dirty="0">
            <a:solidFill>
              <a:srgbClr val="333333"/>
            </a:solidFill>
            <a:latin typeface="Arial" panose="020B0604020202020204" pitchFamily="34" charset="0"/>
          </a:endParaRPr>
        </a:p>
      </dgm:t>
    </dgm:pt>
    <dgm:pt modelId="{E1AA28A4-4550-4211-890E-26A309CA5D18}" type="parTrans" cxnId="{17C0E595-037F-4F3F-A5D7-930C897E8DB1}">
      <dgm:prSet/>
      <dgm:spPr/>
      <dgm:t>
        <a:bodyPr/>
        <a:lstStyle/>
        <a:p>
          <a:endParaRPr lang="en-US"/>
        </a:p>
      </dgm:t>
    </dgm:pt>
    <dgm:pt modelId="{8E329FD7-384C-4990-9C69-2F46D9941367}" type="sibTrans" cxnId="{17C0E595-037F-4F3F-A5D7-930C897E8DB1}">
      <dgm:prSet/>
      <dgm:spPr/>
      <dgm:t>
        <a:bodyPr/>
        <a:lstStyle/>
        <a:p>
          <a:endParaRPr lang="en-US"/>
        </a:p>
      </dgm:t>
    </dgm:pt>
    <dgm:pt modelId="{84D1F623-6AC2-4169-ADB1-0380C1B050CE}">
      <dgm:prSet phldrT="[Text]" custT="1"/>
      <dgm:spPr>
        <a:solidFill>
          <a:schemeClr val="tx2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1800" b="0" i="0" baseline="0" dirty="0" smtClean="0">
              <a:solidFill>
                <a:srgbClr val="333333"/>
              </a:solidFill>
              <a:latin typeface="Arial" panose="020B0604020202020204" pitchFamily="34" charset="0"/>
            </a:rPr>
            <a:t>Initiate Project focused on Technical Gap and Develop Knowledge Product</a:t>
          </a:r>
          <a:endParaRPr lang="en-US" sz="1800" b="0" i="0" baseline="0" dirty="0">
            <a:solidFill>
              <a:srgbClr val="333333"/>
            </a:solidFill>
            <a:latin typeface="Arial" panose="020B0604020202020204" pitchFamily="34" charset="0"/>
          </a:endParaRPr>
        </a:p>
      </dgm:t>
    </dgm:pt>
    <dgm:pt modelId="{C3601790-2C5E-4336-B26A-D013A56ED623}" type="parTrans" cxnId="{4B61AF84-5CE9-45E2-BE23-B53370CFD482}">
      <dgm:prSet/>
      <dgm:spPr/>
      <dgm:t>
        <a:bodyPr/>
        <a:lstStyle/>
        <a:p>
          <a:endParaRPr lang="en-US"/>
        </a:p>
      </dgm:t>
    </dgm:pt>
    <dgm:pt modelId="{772DFE1D-BE1F-471B-9C5A-8C69EDA2423E}" type="sibTrans" cxnId="{4B61AF84-5CE9-45E2-BE23-B53370CFD482}">
      <dgm:prSet/>
      <dgm:spPr/>
      <dgm:t>
        <a:bodyPr/>
        <a:lstStyle/>
        <a:p>
          <a:endParaRPr lang="en-US"/>
        </a:p>
      </dgm:t>
    </dgm:pt>
    <dgm:pt modelId="{6B2CB36C-C11E-46BA-B007-A1C6E82C96FB}">
      <dgm:prSet phldrT="[Text]" custT="1"/>
      <dgm:spPr>
        <a:solidFill>
          <a:schemeClr val="tx2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n-US" sz="2000" b="1" i="1" baseline="0" dirty="0" smtClean="0">
              <a:solidFill>
                <a:srgbClr val="333333"/>
              </a:solidFill>
              <a:latin typeface="Arial" panose="020B0604020202020204" pitchFamily="34" charset="0"/>
            </a:rPr>
            <a:t>Stakeholder Engagement</a:t>
          </a:r>
          <a:endParaRPr lang="en-US" sz="2000" b="1" i="1" baseline="0" dirty="0">
            <a:solidFill>
              <a:srgbClr val="333333"/>
            </a:solidFill>
            <a:latin typeface="Arial" panose="020B0604020202020204" pitchFamily="34" charset="0"/>
          </a:endParaRPr>
        </a:p>
      </dgm:t>
    </dgm:pt>
    <dgm:pt modelId="{A9226FA5-4199-42E0-879E-7CC64C99C0E2}" type="parTrans" cxnId="{EC2FD232-4C9E-462A-9B20-7E26EAAE3292}">
      <dgm:prSet/>
      <dgm:spPr/>
      <dgm:t>
        <a:bodyPr/>
        <a:lstStyle/>
        <a:p>
          <a:endParaRPr lang="en-US"/>
        </a:p>
      </dgm:t>
    </dgm:pt>
    <dgm:pt modelId="{AA74B38C-9109-401B-A891-37F4BB8A3F96}" type="sibTrans" cxnId="{EC2FD232-4C9E-462A-9B20-7E26EAAE3292}">
      <dgm:prSet/>
      <dgm:spPr/>
      <dgm:t>
        <a:bodyPr/>
        <a:lstStyle/>
        <a:p>
          <a:endParaRPr lang="en-US"/>
        </a:p>
      </dgm:t>
    </dgm:pt>
    <dgm:pt modelId="{27B467A5-A704-41B3-AC41-A85C3BC6240C}" type="pres">
      <dgm:prSet presAssocID="{60BDA323-7E7E-473B-A175-5A82D69072C1}" presName="Name0" presStyleCnt="0">
        <dgm:presLayoutVars>
          <dgm:dir/>
          <dgm:animLvl val="lvl"/>
          <dgm:resizeHandles val="exact"/>
        </dgm:presLayoutVars>
      </dgm:prSet>
      <dgm:spPr/>
    </dgm:pt>
    <dgm:pt modelId="{9A8B313D-3B30-4865-BB27-18318D03824D}" type="pres">
      <dgm:prSet presAssocID="{84D1F623-6AC2-4169-ADB1-0380C1B050CE}" presName="boxAndChildren" presStyleCnt="0"/>
      <dgm:spPr/>
    </dgm:pt>
    <dgm:pt modelId="{6CAB4125-624F-4473-8A2B-D0D6789B18F2}" type="pres">
      <dgm:prSet presAssocID="{84D1F623-6AC2-4169-ADB1-0380C1B050CE}" presName="parentTextBox" presStyleLbl="node1" presStyleIdx="0" presStyleCnt="8" custScaleY="154005" custLinFactNeighborY="-57106"/>
      <dgm:spPr/>
      <dgm:t>
        <a:bodyPr/>
        <a:lstStyle/>
        <a:p>
          <a:endParaRPr lang="en-US"/>
        </a:p>
      </dgm:t>
    </dgm:pt>
    <dgm:pt modelId="{83E069BE-AD6A-469D-B0E9-AEBD4E38E893}" type="pres">
      <dgm:prSet presAssocID="{8E329FD7-384C-4990-9C69-2F46D9941367}" presName="sp" presStyleCnt="0"/>
      <dgm:spPr/>
    </dgm:pt>
    <dgm:pt modelId="{E95B5FA0-AE1C-4924-AAE5-6E8528CBE722}" type="pres">
      <dgm:prSet presAssocID="{345092DE-A523-4128-B66F-8C35A710EB63}" presName="arrowAndChildren" presStyleCnt="0"/>
      <dgm:spPr/>
    </dgm:pt>
    <dgm:pt modelId="{D0E40152-6C65-43A1-A6F1-0BC8B5BC1E08}" type="pres">
      <dgm:prSet presAssocID="{345092DE-A523-4128-B66F-8C35A710EB63}" presName="parentTextArrow" presStyleLbl="node1" presStyleIdx="1" presStyleCnt="8" custLinFactNeighborY="-31866"/>
      <dgm:spPr/>
      <dgm:t>
        <a:bodyPr/>
        <a:lstStyle/>
        <a:p>
          <a:endParaRPr lang="en-US"/>
        </a:p>
      </dgm:t>
    </dgm:pt>
    <dgm:pt modelId="{03D8463C-C872-421F-A2C3-7EF1988CBE11}" type="pres">
      <dgm:prSet presAssocID="{A1C8CF61-1B44-4A04-942F-D4ACC4679BF5}" presName="sp" presStyleCnt="0"/>
      <dgm:spPr/>
    </dgm:pt>
    <dgm:pt modelId="{4F8D6000-9DC3-4E0D-B7DC-31D172949C3B}" type="pres">
      <dgm:prSet presAssocID="{F8A228C8-DAF7-476B-A4C1-7B152DE2C495}" presName="arrowAndChildren" presStyleCnt="0"/>
      <dgm:spPr/>
    </dgm:pt>
    <dgm:pt modelId="{416E791D-10B2-4BBF-950F-2C4659F3C81D}" type="pres">
      <dgm:prSet presAssocID="{F8A228C8-DAF7-476B-A4C1-7B152DE2C495}" presName="parentTextArrow" presStyleLbl="node1" presStyleIdx="2" presStyleCnt="8" custLinFactNeighborY="-26601"/>
      <dgm:spPr/>
      <dgm:t>
        <a:bodyPr/>
        <a:lstStyle/>
        <a:p>
          <a:endParaRPr lang="en-US"/>
        </a:p>
      </dgm:t>
    </dgm:pt>
    <dgm:pt modelId="{C2268193-90AC-4DA6-AE60-CB5024F58544}" type="pres">
      <dgm:prSet presAssocID="{AA74B38C-9109-401B-A891-37F4BB8A3F96}" presName="sp" presStyleCnt="0"/>
      <dgm:spPr/>
    </dgm:pt>
    <dgm:pt modelId="{560015A2-5EB9-4349-ABC4-B470BF93A975}" type="pres">
      <dgm:prSet presAssocID="{6B2CB36C-C11E-46BA-B007-A1C6E82C96FB}" presName="arrowAndChildren" presStyleCnt="0"/>
      <dgm:spPr/>
    </dgm:pt>
    <dgm:pt modelId="{F22461FB-1314-46C2-AC12-39B2AB37D712}" type="pres">
      <dgm:prSet presAssocID="{6B2CB36C-C11E-46BA-B007-A1C6E82C96FB}" presName="parentTextArrow" presStyleLbl="node1" presStyleIdx="3" presStyleCnt="8" custLinFactNeighborY="-21336"/>
      <dgm:spPr/>
      <dgm:t>
        <a:bodyPr/>
        <a:lstStyle/>
        <a:p>
          <a:endParaRPr lang="en-US"/>
        </a:p>
      </dgm:t>
    </dgm:pt>
    <dgm:pt modelId="{11951B7F-E14B-49F9-A274-53C2877D6BBC}" type="pres">
      <dgm:prSet presAssocID="{91E93B4C-CADF-4B0E-8F6D-28CD3FF6A9FC}" presName="sp" presStyleCnt="0"/>
      <dgm:spPr/>
    </dgm:pt>
    <dgm:pt modelId="{D7F4A0DA-7B3D-4E75-B2F6-DF7E6A9C0CC4}" type="pres">
      <dgm:prSet presAssocID="{8B3B6AFC-9610-4FFE-BB9C-E9714460C8C4}" presName="arrowAndChildren" presStyleCnt="0"/>
      <dgm:spPr/>
    </dgm:pt>
    <dgm:pt modelId="{F1E4DE60-99CE-4697-928F-F36C0D3AF51B}" type="pres">
      <dgm:prSet presAssocID="{8B3B6AFC-9610-4FFE-BB9C-E9714460C8C4}" presName="parentTextArrow" presStyleLbl="node1" presStyleIdx="4" presStyleCnt="8" custLinFactNeighborX="1134" custLinFactNeighborY="-16071"/>
      <dgm:spPr/>
      <dgm:t>
        <a:bodyPr/>
        <a:lstStyle/>
        <a:p>
          <a:endParaRPr lang="en-US"/>
        </a:p>
      </dgm:t>
    </dgm:pt>
    <dgm:pt modelId="{4F6D3133-9D08-46E4-8758-B143062F4D77}" type="pres">
      <dgm:prSet presAssocID="{D4A71ED2-C7AC-4FEF-BB6C-D2E5CB0D1CC7}" presName="sp" presStyleCnt="0"/>
      <dgm:spPr/>
    </dgm:pt>
    <dgm:pt modelId="{243952A4-D78F-443A-B0F8-D95E6E9DE010}" type="pres">
      <dgm:prSet presAssocID="{4FA8CDE5-320A-483A-97D2-1160588F661A}" presName="arrowAndChildren" presStyleCnt="0"/>
      <dgm:spPr/>
    </dgm:pt>
    <dgm:pt modelId="{66B420E1-8928-44C6-8BA8-6D9949CB3B96}" type="pres">
      <dgm:prSet presAssocID="{4FA8CDE5-320A-483A-97D2-1160588F661A}" presName="parentTextArrow" presStyleLbl="node1" presStyleIdx="5" presStyleCnt="8" custLinFactNeighborY="-10806"/>
      <dgm:spPr/>
      <dgm:t>
        <a:bodyPr/>
        <a:lstStyle/>
        <a:p>
          <a:endParaRPr lang="en-US"/>
        </a:p>
      </dgm:t>
    </dgm:pt>
    <dgm:pt modelId="{01CA413B-1CF9-44BC-96C1-8F49B146AFD0}" type="pres">
      <dgm:prSet presAssocID="{D889BCCE-25F0-4EBF-941D-78AE138FF1FE}" presName="sp" presStyleCnt="0"/>
      <dgm:spPr/>
    </dgm:pt>
    <dgm:pt modelId="{DFBF063D-105C-43F4-A1B9-30B795D6BB37}" type="pres">
      <dgm:prSet presAssocID="{B8061585-377C-4239-A07B-99A5BFA46495}" presName="arrowAndChildren" presStyleCnt="0"/>
      <dgm:spPr/>
    </dgm:pt>
    <dgm:pt modelId="{981EACFE-5E08-463B-A858-B42660D15E54}" type="pres">
      <dgm:prSet presAssocID="{B8061585-377C-4239-A07B-99A5BFA46495}" presName="parentTextArrow" presStyleLbl="node1" presStyleIdx="6" presStyleCnt="8" custLinFactNeighborY="-5542"/>
      <dgm:spPr/>
      <dgm:t>
        <a:bodyPr/>
        <a:lstStyle/>
        <a:p>
          <a:endParaRPr lang="en-US"/>
        </a:p>
      </dgm:t>
    </dgm:pt>
    <dgm:pt modelId="{776341CA-4214-431E-8758-AA7BEE0956E6}" type="pres">
      <dgm:prSet presAssocID="{53A51627-BFC3-45EB-B475-B063AA523515}" presName="sp" presStyleCnt="0"/>
      <dgm:spPr/>
    </dgm:pt>
    <dgm:pt modelId="{08A42F83-BE67-4D20-850C-9E70750F4388}" type="pres">
      <dgm:prSet presAssocID="{572539D5-0B4F-421E-89AF-585209826CE2}" presName="arrowAndChildren" presStyleCnt="0"/>
      <dgm:spPr/>
    </dgm:pt>
    <dgm:pt modelId="{94E43557-F550-488E-8242-42EB64B63DA5}" type="pres">
      <dgm:prSet presAssocID="{572539D5-0B4F-421E-89AF-585209826CE2}" presName="parentTextArrow" presStyleLbl="node1" presStyleIdx="7" presStyleCnt="8" custLinFactNeighborY="-277"/>
      <dgm:spPr/>
      <dgm:t>
        <a:bodyPr/>
        <a:lstStyle/>
        <a:p>
          <a:endParaRPr lang="en-US"/>
        </a:p>
      </dgm:t>
    </dgm:pt>
  </dgm:ptLst>
  <dgm:cxnLst>
    <dgm:cxn modelId="{4B61AF84-5CE9-45E2-BE23-B53370CFD482}" srcId="{60BDA323-7E7E-473B-A175-5A82D69072C1}" destId="{84D1F623-6AC2-4169-ADB1-0380C1B050CE}" srcOrd="7" destOrd="0" parTransId="{C3601790-2C5E-4336-B26A-D013A56ED623}" sibTransId="{772DFE1D-BE1F-471B-9C5A-8C69EDA2423E}"/>
    <dgm:cxn modelId="{2529F2BC-ED10-4F7E-AAF2-84505A98F9BC}" type="presOf" srcId="{84D1F623-6AC2-4169-ADB1-0380C1B050CE}" destId="{6CAB4125-624F-4473-8A2B-D0D6789B18F2}" srcOrd="0" destOrd="0" presId="urn:microsoft.com/office/officeart/2005/8/layout/process4"/>
    <dgm:cxn modelId="{DB525AE8-508A-44D3-9556-289626931CE1}" type="presOf" srcId="{345092DE-A523-4128-B66F-8C35A710EB63}" destId="{D0E40152-6C65-43A1-A6F1-0BC8B5BC1E08}" srcOrd="0" destOrd="0" presId="urn:microsoft.com/office/officeart/2005/8/layout/process4"/>
    <dgm:cxn modelId="{CAA363B4-9924-4E54-8E0B-033F6A39B39B}" type="presOf" srcId="{60BDA323-7E7E-473B-A175-5A82D69072C1}" destId="{27B467A5-A704-41B3-AC41-A85C3BC6240C}" srcOrd="0" destOrd="0" presId="urn:microsoft.com/office/officeart/2005/8/layout/process4"/>
    <dgm:cxn modelId="{7AA19524-52B6-400A-A135-6291145E1186}" srcId="{60BDA323-7E7E-473B-A175-5A82D69072C1}" destId="{F8A228C8-DAF7-476B-A4C1-7B152DE2C495}" srcOrd="5" destOrd="0" parTransId="{E633DD41-0335-4D12-AFC1-3B8EA85CD06B}" sibTransId="{A1C8CF61-1B44-4A04-942F-D4ACC4679BF5}"/>
    <dgm:cxn modelId="{772CCE23-528B-48C7-8768-3CFC6037BF15}" srcId="{60BDA323-7E7E-473B-A175-5A82D69072C1}" destId="{572539D5-0B4F-421E-89AF-585209826CE2}" srcOrd="0" destOrd="0" parTransId="{AA0697FB-9D3F-4CA1-9B36-4F6073A7CDBB}" sibTransId="{53A51627-BFC3-45EB-B475-B063AA523515}"/>
    <dgm:cxn modelId="{C6E2070F-A52B-4A7B-8FBC-5E0487A388DC}" srcId="{60BDA323-7E7E-473B-A175-5A82D69072C1}" destId="{B8061585-377C-4239-A07B-99A5BFA46495}" srcOrd="1" destOrd="0" parTransId="{A42265D8-4431-44CC-9D0E-5F51C2128778}" sibTransId="{D889BCCE-25F0-4EBF-941D-78AE138FF1FE}"/>
    <dgm:cxn modelId="{D6FB8321-1EF3-4A17-98AE-6352A7FBEA94}" type="presOf" srcId="{6B2CB36C-C11E-46BA-B007-A1C6E82C96FB}" destId="{F22461FB-1314-46C2-AC12-39B2AB37D712}" srcOrd="0" destOrd="0" presId="urn:microsoft.com/office/officeart/2005/8/layout/process4"/>
    <dgm:cxn modelId="{72F16045-2FC1-4E02-AE33-7AD3FB789CFF}" type="presOf" srcId="{8B3B6AFC-9610-4FFE-BB9C-E9714460C8C4}" destId="{F1E4DE60-99CE-4697-928F-F36C0D3AF51B}" srcOrd="0" destOrd="0" presId="urn:microsoft.com/office/officeart/2005/8/layout/process4"/>
    <dgm:cxn modelId="{22A40241-F438-4C49-A971-2F3B6F0EE9EE}" type="presOf" srcId="{F8A228C8-DAF7-476B-A4C1-7B152DE2C495}" destId="{416E791D-10B2-4BBF-950F-2C4659F3C81D}" srcOrd="0" destOrd="0" presId="urn:microsoft.com/office/officeart/2005/8/layout/process4"/>
    <dgm:cxn modelId="{17C0E595-037F-4F3F-A5D7-930C897E8DB1}" srcId="{60BDA323-7E7E-473B-A175-5A82D69072C1}" destId="{345092DE-A523-4128-B66F-8C35A710EB63}" srcOrd="6" destOrd="0" parTransId="{E1AA28A4-4550-4211-890E-26A309CA5D18}" sibTransId="{8E329FD7-384C-4990-9C69-2F46D9941367}"/>
    <dgm:cxn modelId="{B371808A-9F3D-422F-8629-1B7300C252FB}" type="presOf" srcId="{B8061585-377C-4239-A07B-99A5BFA46495}" destId="{981EACFE-5E08-463B-A858-B42660D15E54}" srcOrd="0" destOrd="0" presId="urn:microsoft.com/office/officeart/2005/8/layout/process4"/>
    <dgm:cxn modelId="{0E87FA10-80D7-42A6-9BB0-B2EBF8AD6891}" type="presOf" srcId="{572539D5-0B4F-421E-89AF-585209826CE2}" destId="{94E43557-F550-488E-8242-42EB64B63DA5}" srcOrd="0" destOrd="0" presId="urn:microsoft.com/office/officeart/2005/8/layout/process4"/>
    <dgm:cxn modelId="{C4E0ABBE-4C6D-4BB8-A4FB-6A22F24AC503}" srcId="{60BDA323-7E7E-473B-A175-5A82D69072C1}" destId="{8B3B6AFC-9610-4FFE-BB9C-E9714460C8C4}" srcOrd="3" destOrd="0" parTransId="{F6620E23-4CF1-4F0C-8984-AB071ED4416E}" sibTransId="{91E93B4C-CADF-4B0E-8F6D-28CD3FF6A9FC}"/>
    <dgm:cxn modelId="{EC2FD232-4C9E-462A-9B20-7E26EAAE3292}" srcId="{60BDA323-7E7E-473B-A175-5A82D69072C1}" destId="{6B2CB36C-C11E-46BA-B007-A1C6E82C96FB}" srcOrd="4" destOrd="0" parTransId="{A9226FA5-4199-42E0-879E-7CC64C99C0E2}" sibTransId="{AA74B38C-9109-401B-A891-37F4BB8A3F96}"/>
    <dgm:cxn modelId="{17468956-1E3C-4633-B4FB-3DF679488D7B}" srcId="{60BDA323-7E7E-473B-A175-5A82D69072C1}" destId="{4FA8CDE5-320A-483A-97D2-1160588F661A}" srcOrd="2" destOrd="0" parTransId="{258110EE-E77E-4303-9943-67BDF9573E8C}" sibTransId="{D4A71ED2-C7AC-4FEF-BB6C-D2E5CB0D1CC7}"/>
    <dgm:cxn modelId="{141BEEE0-F7D9-420B-8B36-977AD3F433E0}" type="presOf" srcId="{4FA8CDE5-320A-483A-97D2-1160588F661A}" destId="{66B420E1-8928-44C6-8BA8-6D9949CB3B96}" srcOrd="0" destOrd="0" presId="urn:microsoft.com/office/officeart/2005/8/layout/process4"/>
    <dgm:cxn modelId="{8E736132-4148-4B04-A818-A9623E96EEDC}" type="presParOf" srcId="{27B467A5-A704-41B3-AC41-A85C3BC6240C}" destId="{9A8B313D-3B30-4865-BB27-18318D03824D}" srcOrd="0" destOrd="0" presId="urn:microsoft.com/office/officeart/2005/8/layout/process4"/>
    <dgm:cxn modelId="{45D73E65-239C-4CEF-BF97-4E5CF45CCEEC}" type="presParOf" srcId="{9A8B313D-3B30-4865-BB27-18318D03824D}" destId="{6CAB4125-624F-4473-8A2B-D0D6789B18F2}" srcOrd="0" destOrd="0" presId="urn:microsoft.com/office/officeart/2005/8/layout/process4"/>
    <dgm:cxn modelId="{17DF11F2-9467-4172-91D4-21BAC36CC0FD}" type="presParOf" srcId="{27B467A5-A704-41B3-AC41-A85C3BC6240C}" destId="{83E069BE-AD6A-469D-B0E9-AEBD4E38E893}" srcOrd="1" destOrd="0" presId="urn:microsoft.com/office/officeart/2005/8/layout/process4"/>
    <dgm:cxn modelId="{A03A0588-8CC3-44AC-8026-959DAEA6BC10}" type="presParOf" srcId="{27B467A5-A704-41B3-AC41-A85C3BC6240C}" destId="{E95B5FA0-AE1C-4924-AAE5-6E8528CBE722}" srcOrd="2" destOrd="0" presId="urn:microsoft.com/office/officeart/2005/8/layout/process4"/>
    <dgm:cxn modelId="{9DB4877E-93ED-4847-A78C-00E89C816B04}" type="presParOf" srcId="{E95B5FA0-AE1C-4924-AAE5-6E8528CBE722}" destId="{D0E40152-6C65-43A1-A6F1-0BC8B5BC1E08}" srcOrd="0" destOrd="0" presId="urn:microsoft.com/office/officeart/2005/8/layout/process4"/>
    <dgm:cxn modelId="{BC34DE73-AE6C-4C12-B6B9-0E2536B0BD9B}" type="presParOf" srcId="{27B467A5-A704-41B3-AC41-A85C3BC6240C}" destId="{03D8463C-C872-421F-A2C3-7EF1988CBE11}" srcOrd="3" destOrd="0" presId="urn:microsoft.com/office/officeart/2005/8/layout/process4"/>
    <dgm:cxn modelId="{0642F3D2-EA5D-43CB-A736-2B32068F7466}" type="presParOf" srcId="{27B467A5-A704-41B3-AC41-A85C3BC6240C}" destId="{4F8D6000-9DC3-4E0D-B7DC-31D172949C3B}" srcOrd="4" destOrd="0" presId="urn:microsoft.com/office/officeart/2005/8/layout/process4"/>
    <dgm:cxn modelId="{AB2FAE2E-22D5-49C7-9188-52F527D1DEA2}" type="presParOf" srcId="{4F8D6000-9DC3-4E0D-B7DC-31D172949C3B}" destId="{416E791D-10B2-4BBF-950F-2C4659F3C81D}" srcOrd="0" destOrd="0" presId="urn:microsoft.com/office/officeart/2005/8/layout/process4"/>
    <dgm:cxn modelId="{3E5F9F26-FD45-4A86-97B3-D082DFE41E51}" type="presParOf" srcId="{27B467A5-A704-41B3-AC41-A85C3BC6240C}" destId="{C2268193-90AC-4DA6-AE60-CB5024F58544}" srcOrd="5" destOrd="0" presId="urn:microsoft.com/office/officeart/2005/8/layout/process4"/>
    <dgm:cxn modelId="{F84C306C-BE76-4042-B9D0-9473E6033BCE}" type="presParOf" srcId="{27B467A5-A704-41B3-AC41-A85C3BC6240C}" destId="{560015A2-5EB9-4349-ABC4-B470BF93A975}" srcOrd="6" destOrd="0" presId="urn:microsoft.com/office/officeart/2005/8/layout/process4"/>
    <dgm:cxn modelId="{0245189A-0728-4329-8E34-8433E8C7470E}" type="presParOf" srcId="{560015A2-5EB9-4349-ABC4-B470BF93A975}" destId="{F22461FB-1314-46C2-AC12-39B2AB37D712}" srcOrd="0" destOrd="0" presId="urn:microsoft.com/office/officeart/2005/8/layout/process4"/>
    <dgm:cxn modelId="{B888D55D-963E-4DDB-A0FA-24AA6E9FB6A9}" type="presParOf" srcId="{27B467A5-A704-41B3-AC41-A85C3BC6240C}" destId="{11951B7F-E14B-49F9-A274-53C2877D6BBC}" srcOrd="7" destOrd="0" presId="urn:microsoft.com/office/officeart/2005/8/layout/process4"/>
    <dgm:cxn modelId="{4A1EBC8D-CFE1-46E7-98D5-1DCC620FD89F}" type="presParOf" srcId="{27B467A5-A704-41B3-AC41-A85C3BC6240C}" destId="{D7F4A0DA-7B3D-4E75-B2F6-DF7E6A9C0CC4}" srcOrd="8" destOrd="0" presId="urn:microsoft.com/office/officeart/2005/8/layout/process4"/>
    <dgm:cxn modelId="{3D115E28-6A35-467B-B8D2-8D7567DD9A2C}" type="presParOf" srcId="{D7F4A0DA-7B3D-4E75-B2F6-DF7E6A9C0CC4}" destId="{F1E4DE60-99CE-4697-928F-F36C0D3AF51B}" srcOrd="0" destOrd="0" presId="urn:microsoft.com/office/officeart/2005/8/layout/process4"/>
    <dgm:cxn modelId="{B8B7B212-8272-4568-B66F-FCF30061287B}" type="presParOf" srcId="{27B467A5-A704-41B3-AC41-A85C3BC6240C}" destId="{4F6D3133-9D08-46E4-8758-B143062F4D77}" srcOrd="9" destOrd="0" presId="urn:microsoft.com/office/officeart/2005/8/layout/process4"/>
    <dgm:cxn modelId="{51BF5DCF-B02B-4684-8C8D-1951FC8B1661}" type="presParOf" srcId="{27B467A5-A704-41B3-AC41-A85C3BC6240C}" destId="{243952A4-D78F-443A-B0F8-D95E6E9DE010}" srcOrd="10" destOrd="0" presId="urn:microsoft.com/office/officeart/2005/8/layout/process4"/>
    <dgm:cxn modelId="{46E8B444-4ED2-416C-9CBC-F92B5C552199}" type="presParOf" srcId="{243952A4-D78F-443A-B0F8-D95E6E9DE010}" destId="{66B420E1-8928-44C6-8BA8-6D9949CB3B96}" srcOrd="0" destOrd="0" presId="urn:microsoft.com/office/officeart/2005/8/layout/process4"/>
    <dgm:cxn modelId="{3D917A9A-7493-46DF-9B02-93F43A09E431}" type="presParOf" srcId="{27B467A5-A704-41B3-AC41-A85C3BC6240C}" destId="{01CA413B-1CF9-44BC-96C1-8F49B146AFD0}" srcOrd="11" destOrd="0" presId="urn:microsoft.com/office/officeart/2005/8/layout/process4"/>
    <dgm:cxn modelId="{9A175E82-8ECF-463A-8E2A-0EC26DE58263}" type="presParOf" srcId="{27B467A5-A704-41B3-AC41-A85C3BC6240C}" destId="{DFBF063D-105C-43F4-A1B9-30B795D6BB37}" srcOrd="12" destOrd="0" presId="urn:microsoft.com/office/officeart/2005/8/layout/process4"/>
    <dgm:cxn modelId="{E8E8B5A3-6565-41CB-B626-16AD49EB0842}" type="presParOf" srcId="{DFBF063D-105C-43F4-A1B9-30B795D6BB37}" destId="{981EACFE-5E08-463B-A858-B42660D15E54}" srcOrd="0" destOrd="0" presId="urn:microsoft.com/office/officeart/2005/8/layout/process4"/>
    <dgm:cxn modelId="{A6AB52AC-6428-4C4E-AE2E-2E638F40BFFA}" type="presParOf" srcId="{27B467A5-A704-41B3-AC41-A85C3BC6240C}" destId="{776341CA-4214-431E-8758-AA7BEE0956E6}" srcOrd="13" destOrd="0" presId="urn:microsoft.com/office/officeart/2005/8/layout/process4"/>
    <dgm:cxn modelId="{B87122E0-6DE2-4965-9323-842353BFF783}" type="presParOf" srcId="{27B467A5-A704-41B3-AC41-A85C3BC6240C}" destId="{08A42F83-BE67-4D20-850C-9E70750F4388}" srcOrd="14" destOrd="0" presId="urn:microsoft.com/office/officeart/2005/8/layout/process4"/>
    <dgm:cxn modelId="{83215442-0818-4C70-B628-AAD3EADC5906}" type="presParOf" srcId="{08A42F83-BE67-4D20-850C-9E70750F4388}" destId="{94E43557-F550-488E-8242-42EB64B63DA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AB4125-624F-4473-8A2B-D0D6789B18F2}">
      <dsp:nvSpPr>
        <dsp:cNvPr id="0" name=""/>
        <dsp:cNvSpPr/>
      </dsp:nvSpPr>
      <dsp:spPr>
        <a:xfrm>
          <a:off x="0" y="3568756"/>
          <a:ext cx="6324600" cy="544502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48000" cap="flat" cmpd="thickThin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baseline="0" dirty="0" smtClean="0">
              <a:solidFill>
                <a:srgbClr val="333333"/>
              </a:solidFill>
              <a:latin typeface="Arial" panose="020B0604020202020204" pitchFamily="34" charset="0"/>
            </a:rPr>
            <a:t>Initiate Project focused on Technical Gap and Develop Knowledge Product</a:t>
          </a:r>
          <a:endParaRPr lang="en-US" sz="1800" b="0" i="0" kern="1200" baseline="0" dirty="0">
            <a:solidFill>
              <a:srgbClr val="333333"/>
            </a:solidFill>
            <a:latin typeface="Arial" panose="020B0604020202020204" pitchFamily="34" charset="0"/>
          </a:endParaRPr>
        </a:p>
      </dsp:txBody>
      <dsp:txXfrm>
        <a:off x="0" y="3568756"/>
        <a:ext cx="6324600" cy="544502"/>
      </dsp:txXfrm>
    </dsp:sp>
    <dsp:sp modelId="{D0E40152-6C65-43A1-A6F1-0BC8B5BC1E08}">
      <dsp:nvSpPr>
        <dsp:cNvPr id="0" name=""/>
        <dsp:cNvSpPr/>
      </dsp:nvSpPr>
      <dsp:spPr>
        <a:xfrm rot="10800000">
          <a:off x="0" y="3058906"/>
          <a:ext cx="6324600" cy="543777"/>
        </a:xfrm>
        <a:prstGeom prst="upArrowCallout">
          <a:avLst/>
        </a:prstGeom>
        <a:solidFill>
          <a:schemeClr val="tx2">
            <a:lumMod val="20000"/>
            <a:lumOff val="80000"/>
          </a:schemeClr>
        </a:solidFill>
        <a:ln w="48000" cap="flat" cmpd="thickThin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baseline="0" dirty="0" smtClean="0">
              <a:solidFill>
                <a:srgbClr val="333333"/>
              </a:solidFill>
              <a:latin typeface="Arial" panose="020B0604020202020204" pitchFamily="34" charset="0"/>
            </a:rPr>
            <a:t>Develop Detailed Requirements for Technical Gap</a:t>
          </a:r>
          <a:endParaRPr lang="en-US" sz="1800" b="0" i="0" kern="1200" baseline="0" dirty="0">
            <a:solidFill>
              <a:srgbClr val="333333"/>
            </a:solidFill>
            <a:latin typeface="Arial" panose="020B0604020202020204" pitchFamily="34" charset="0"/>
          </a:endParaRPr>
        </a:p>
      </dsp:txBody>
      <dsp:txXfrm rot="10800000">
        <a:off x="0" y="3058906"/>
        <a:ext cx="6324600" cy="353330"/>
      </dsp:txXfrm>
    </dsp:sp>
    <dsp:sp modelId="{416E791D-10B2-4BBF-950F-2C4659F3C81D}">
      <dsp:nvSpPr>
        <dsp:cNvPr id="0" name=""/>
        <dsp:cNvSpPr/>
      </dsp:nvSpPr>
      <dsp:spPr>
        <a:xfrm rot="10800000">
          <a:off x="0" y="2549062"/>
          <a:ext cx="6324600" cy="543777"/>
        </a:xfrm>
        <a:prstGeom prst="upArrowCallout">
          <a:avLst/>
        </a:prstGeom>
        <a:solidFill>
          <a:schemeClr val="tx2">
            <a:lumMod val="20000"/>
            <a:lumOff val="80000"/>
          </a:schemeClr>
        </a:solidFill>
        <a:ln w="48000" cap="flat" cmpd="thickThin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baseline="0" dirty="0" smtClean="0">
              <a:solidFill>
                <a:srgbClr val="333333"/>
              </a:solidFill>
              <a:latin typeface="Arial" panose="020B0604020202020204" pitchFamily="34" charset="0"/>
            </a:rPr>
            <a:t>Finalize List of Technical Gaps</a:t>
          </a:r>
          <a:endParaRPr lang="en-US" sz="1800" b="0" i="0" kern="1200" baseline="0" dirty="0">
            <a:solidFill>
              <a:srgbClr val="333333"/>
            </a:solidFill>
            <a:latin typeface="Arial" panose="020B0604020202020204" pitchFamily="34" charset="0"/>
          </a:endParaRPr>
        </a:p>
      </dsp:txBody>
      <dsp:txXfrm rot="10800000">
        <a:off x="0" y="2549062"/>
        <a:ext cx="6324600" cy="353330"/>
      </dsp:txXfrm>
    </dsp:sp>
    <dsp:sp modelId="{F22461FB-1314-46C2-AC12-39B2AB37D712}">
      <dsp:nvSpPr>
        <dsp:cNvPr id="0" name=""/>
        <dsp:cNvSpPr/>
      </dsp:nvSpPr>
      <dsp:spPr>
        <a:xfrm rot="10800000">
          <a:off x="0" y="2039218"/>
          <a:ext cx="6324600" cy="543777"/>
        </a:xfrm>
        <a:prstGeom prst="upArrowCallout">
          <a:avLst/>
        </a:prstGeom>
        <a:solidFill>
          <a:schemeClr val="tx2">
            <a:lumMod val="20000"/>
            <a:lumOff val="80000"/>
          </a:schemeClr>
        </a:solidFill>
        <a:ln w="48000" cap="flat" cmpd="thickThin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1" kern="1200" baseline="0" dirty="0" smtClean="0">
              <a:solidFill>
                <a:srgbClr val="333333"/>
              </a:solidFill>
              <a:latin typeface="Arial" panose="020B0604020202020204" pitchFamily="34" charset="0"/>
            </a:rPr>
            <a:t>Stakeholder Engagement</a:t>
          </a:r>
          <a:endParaRPr lang="en-US" sz="2000" b="1" i="1" kern="1200" baseline="0" dirty="0">
            <a:solidFill>
              <a:srgbClr val="333333"/>
            </a:solidFill>
            <a:latin typeface="Arial" panose="020B0604020202020204" pitchFamily="34" charset="0"/>
          </a:endParaRPr>
        </a:p>
      </dsp:txBody>
      <dsp:txXfrm rot="10800000">
        <a:off x="0" y="2039218"/>
        <a:ext cx="6324600" cy="353330"/>
      </dsp:txXfrm>
    </dsp:sp>
    <dsp:sp modelId="{F1E4DE60-99CE-4697-928F-F36C0D3AF51B}">
      <dsp:nvSpPr>
        <dsp:cNvPr id="0" name=""/>
        <dsp:cNvSpPr/>
      </dsp:nvSpPr>
      <dsp:spPr>
        <a:xfrm rot="10800000">
          <a:off x="0" y="1529374"/>
          <a:ext cx="6324600" cy="543777"/>
        </a:xfrm>
        <a:prstGeom prst="upArrowCallout">
          <a:avLst/>
        </a:prstGeom>
        <a:solidFill>
          <a:schemeClr val="tx2">
            <a:lumMod val="20000"/>
            <a:lumOff val="80000"/>
          </a:schemeClr>
        </a:solidFill>
        <a:ln w="48000" cap="flat" cmpd="thickThin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baseline="0" dirty="0" smtClean="0">
              <a:solidFill>
                <a:srgbClr val="333333"/>
              </a:solidFill>
              <a:latin typeface="Arial" panose="020B0604020202020204" pitchFamily="34" charset="0"/>
            </a:rPr>
            <a:t>Vetting and Prioritizing Preliminary Gaps List</a:t>
          </a:r>
          <a:endParaRPr lang="en-US" sz="1800" b="0" i="0" kern="1200" baseline="0" dirty="0">
            <a:solidFill>
              <a:srgbClr val="333333"/>
            </a:solidFill>
            <a:latin typeface="Arial" panose="020B0604020202020204" pitchFamily="34" charset="0"/>
          </a:endParaRPr>
        </a:p>
      </dsp:txBody>
      <dsp:txXfrm rot="10800000">
        <a:off x="0" y="1529374"/>
        <a:ext cx="6324600" cy="353330"/>
      </dsp:txXfrm>
    </dsp:sp>
    <dsp:sp modelId="{66B420E1-8928-44C6-8BA8-6D9949CB3B96}">
      <dsp:nvSpPr>
        <dsp:cNvPr id="0" name=""/>
        <dsp:cNvSpPr/>
      </dsp:nvSpPr>
      <dsp:spPr>
        <a:xfrm rot="10800000">
          <a:off x="0" y="1019530"/>
          <a:ext cx="6324600" cy="543777"/>
        </a:xfrm>
        <a:prstGeom prst="upArrowCallout">
          <a:avLst/>
        </a:prstGeom>
        <a:solidFill>
          <a:schemeClr val="tx2">
            <a:lumMod val="20000"/>
            <a:lumOff val="80000"/>
          </a:schemeClr>
        </a:solidFill>
        <a:ln w="48000" cap="flat" cmpd="thickThin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baseline="0" dirty="0" smtClean="0">
              <a:solidFill>
                <a:srgbClr val="333333"/>
              </a:solidFill>
              <a:latin typeface="Arial" panose="020B0604020202020204" pitchFamily="34" charset="0"/>
            </a:rPr>
            <a:t>Develop Technical Gaps – Preliminary List</a:t>
          </a:r>
          <a:endParaRPr lang="en-US" sz="1800" b="0" i="0" kern="1200" baseline="0" dirty="0">
            <a:solidFill>
              <a:srgbClr val="333333"/>
            </a:solidFill>
            <a:latin typeface="Arial" panose="020B0604020202020204" pitchFamily="34" charset="0"/>
          </a:endParaRPr>
        </a:p>
      </dsp:txBody>
      <dsp:txXfrm rot="10800000">
        <a:off x="0" y="1019530"/>
        <a:ext cx="6324600" cy="353330"/>
      </dsp:txXfrm>
    </dsp:sp>
    <dsp:sp modelId="{981EACFE-5E08-463B-A858-B42660D15E54}">
      <dsp:nvSpPr>
        <dsp:cNvPr id="0" name=""/>
        <dsp:cNvSpPr/>
      </dsp:nvSpPr>
      <dsp:spPr>
        <a:xfrm rot="10800000">
          <a:off x="0" y="509680"/>
          <a:ext cx="6324600" cy="543777"/>
        </a:xfrm>
        <a:prstGeom prst="upArrowCallout">
          <a:avLst/>
        </a:prstGeom>
        <a:solidFill>
          <a:schemeClr val="tx2">
            <a:lumMod val="20000"/>
            <a:lumOff val="80000"/>
          </a:schemeClr>
        </a:solidFill>
        <a:ln w="48000" cap="flat" cmpd="thickThin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baseline="0" dirty="0" smtClean="0">
              <a:solidFill>
                <a:srgbClr val="333333"/>
              </a:solidFill>
              <a:latin typeface="Arial" panose="020B0604020202020204" pitchFamily="34" charset="0"/>
            </a:rPr>
            <a:t>Assess Existing OIC Projects and Tasks</a:t>
          </a:r>
          <a:endParaRPr lang="en-US" sz="1800" b="0" i="0" kern="1200" baseline="0" dirty="0">
            <a:solidFill>
              <a:srgbClr val="333333"/>
            </a:solidFill>
            <a:latin typeface="Arial" panose="020B0604020202020204" pitchFamily="34" charset="0"/>
          </a:endParaRPr>
        </a:p>
      </dsp:txBody>
      <dsp:txXfrm rot="10800000">
        <a:off x="0" y="509680"/>
        <a:ext cx="6324600" cy="353330"/>
      </dsp:txXfrm>
    </dsp:sp>
    <dsp:sp modelId="{94E43557-F550-488E-8242-42EB64B63DA5}">
      <dsp:nvSpPr>
        <dsp:cNvPr id="0" name=""/>
        <dsp:cNvSpPr/>
      </dsp:nvSpPr>
      <dsp:spPr>
        <a:xfrm rot="10800000">
          <a:off x="0" y="0"/>
          <a:ext cx="6324600" cy="543777"/>
        </a:xfrm>
        <a:prstGeom prst="upArrowCallout">
          <a:avLst/>
        </a:prstGeom>
        <a:solidFill>
          <a:schemeClr val="tx2">
            <a:lumMod val="20000"/>
            <a:lumOff val="80000"/>
          </a:schemeClr>
        </a:solidFill>
        <a:ln w="48000" cap="flat" cmpd="thickThin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baseline="0" dirty="0" smtClean="0">
              <a:solidFill>
                <a:srgbClr val="333333"/>
              </a:solidFill>
              <a:latin typeface="Arial" panose="020B0604020202020204" pitchFamily="34" charset="0"/>
            </a:rPr>
            <a:t>Review Stakeholder Requirements</a:t>
          </a:r>
          <a:endParaRPr lang="en-US" sz="1800" b="0" i="0" kern="1200" baseline="0" dirty="0">
            <a:solidFill>
              <a:srgbClr val="333333"/>
            </a:solidFill>
            <a:latin typeface="Arial" panose="020B0604020202020204" pitchFamily="34" charset="0"/>
          </a:endParaRPr>
        </a:p>
      </dsp:txBody>
      <dsp:txXfrm rot="10800000">
        <a:off x="0" y="0"/>
        <a:ext cx="6324600" cy="3533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5953" y="0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r">
              <a:defRPr sz="1200"/>
            </a:lvl1pPr>
          </a:lstStyle>
          <a:p>
            <a:fld id="{72EAF087-FF25-42EA-8ECB-BA3BB34246A2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21" tIns="45610" rIns="91221" bIns="456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133" y="4410392"/>
            <a:ext cx="5586735" cy="4177348"/>
          </a:xfrm>
          <a:prstGeom prst="rect">
            <a:avLst/>
          </a:prstGeom>
        </p:spPr>
        <p:txBody>
          <a:bodyPr vert="horz" lIns="91221" tIns="45610" rIns="91221" bIns="456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612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5953" y="8817612"/>
            <a:ext cx="3027466" cy="464503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r">
              <a:defRPr sz="1200"/>
            </a:lvl1pPr>
          </a:lstStyle>
          <a:p>
            <a:fld id="{AA6FCA57-3264-4352-88B1-8F950651E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94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1A959-C0D7-4402-B4A2-9F7DBF6E1C7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019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FCA57-3264-4352-88B1-8F950651E038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298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FCA57-3264-4352-88B1-8F950651E03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05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B01C0-264F-4FCE-A24C-E013C8D3755F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994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B01C0-264F-4FCE-A24C-E013C8D3755F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994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B01C0-264F-4FCE-A24C-E013C8D3755F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994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4798" y="4343400"/>
            <a:ext cx="8077200" cy="1219200"/>
          </a:xfrm>
        </p:spPr>
        <p:txBody>
          <a:bodyPr>
            <a:normAutofit/>
          </a:bodyPr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798" y="5562600"/>
            <a:ext cx="5410200" cy="11430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1732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EE88-E643-4E3E-940E-CC654DBE98AD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C60F-2945-46AF-9194-210DC9EE3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2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EE88-E643-4E3E-940E-CC654DBE98AD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C60F-2945-46AF-9194-210DC9EE3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29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EE88-E643-4E3E-940E-CC654DBE98AD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C60F-2945-46AF-9194-210DC9EE3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89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EE88-E643-4E3E-940E-CC654DBE98AD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C60F-2945-46AF-9194-210DC9EE3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37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EE88-E643-4E3E-940E-CC654DBE98AD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C60F-2945-46AF-9194-210DC9EE3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29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EE88-E643-4E3E-940E-CC654DBE98AD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C60F-2945-46AF-9194-210DC9EE3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39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EE88-E643-4E3E-940E-CC654DBE98AD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C60F-2945-46AF-9194-210DC9EE3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29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28600" y="973138"/>
            <a:ext cx="8458200" cy="0"/>
          </a:xfrm>
          <a:prstGeom prst="line">
            <a:avLst/>
          </a:prstGeom>
          <a:ln w="38100">
            <a:solidFill>
              <a:srgbClr val="002F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7" descr="DHSST_rgb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425" y="228600"/>
            <a:ext cx="1481138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37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3327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72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4798" y="4343400"/>
            <a:ext cx="8077200" cy="1219200"/>
          </a:xfrm>
        </p:spPr>
        <p:txBody>
          <a:bodyPr>
            <a:normAutofit/>
          </a:bodyPr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798" y="5562600"/>
            <a:ext cx="5410200" cy="11430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05530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744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7045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37724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58912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240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67436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85631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28600" y="990600"/>
            <a:ext cx="8458200" cy="0"/>
          </a:xfrm>
          <a:prstGeom prst="line">
            <a:avLst/>
          </a:prstGeom>
          <a:ln w="38100">
            <a:solidFill>
              <a:srgbClr val="002F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757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38100">
            <a:solidFill>
              <a:srgbClr val="002F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7" descr="DHSST_rgb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425" y="169863"/>
            <a:ext cx="1481138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219075"/>
            <a:ext cx="2081212" cy="5191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776" y="219075"/>
            <a:ext cx="6094413" cy="5191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06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219075"/>
            <a:ext cx="8328025" cy="6953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123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14400" y="1066800"/>
            <a:ext cx="7315200" cy="5105400"/>
          </a:xfrm>
          <a:prstGeom prst="rect">
            <a:avLst/>
          </a:prstGeom>
        </p:spPr>
        <p:txBody>
          <a:bodyPr/>
          <a:lstStyle>
            <a:lvl1pPr>
              <a:buClrTx/>
              <a:buFont typeface="Wingdings" pitchFamily="2" charset="2"/>
              <a:buChar char="q"/>
              <a:defRPr sz="2000" b="1">
                <a:solidFill>
                  <a:schemeClr val="bg2"/>
                </a:solidFill>
              </a:defRPr>
            </a:lvl1pPr>
            <a:lvl2pPr marL="571500" indent="-223838">
              <a:buClrTx/>
              <a:buFont typeface="Wingdings" pitchFamily="2" charset="2"/>
              <a:buChar char="Ø"/>
              <a:defRPr sz="1600" b="1">
                <a:solidFill>
                  <a:schemeClr val="bg2"/>
                </a:solidFill>
              </a:defRPr>
            </a:lvl2pPr>
            <a:lvl3pPr marL="909638" indent="-222250">
              <a:buClrTx/>
              <a:buFont typeface="Wingdings" pitchFamily="2" charset="2"/>
              <a:buChar char="§"/>
              <a:defRPr sz="1600" b="1" baseline="0">
                <a:solidFill>
                  <a:schemeClr val="bg2"/>
                </a:solidFill>
              </a:defRPr>
            </a:lvl3pPr>
            <a:lvl4pPr>
              <a:buClr>
                <a:srgbClr val="333333"/>
              </a:buClr>
              <a:buFont typeface="Wingdings" pitchFamily="2" charset="2"/>
              <a:buChar char="ü"/>
              <a:defRPr sz="1400" b="1">
                <a:solidFill>
                  <a:srgbClr val="333333"/>
                </a:solidFill>
              </a:defRPr>
            </a:lvl4pPr>
            <a:lvl5pPr marL="1376363" indent="0">
              <a:buClr>
                <a:srgbClr val="333333"/>
              </a:buClr>
              <a:buNone/>
              <a:defRPr sz="1400" b="1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76201"/>
            <a:ext cx="7010400" cy="76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86800" y="6597650"/>
            <a:ext cx="457200" cy="2603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A8701-1732-4872-A6FD-348C8DB0B3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813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D4D4D"/>
                </a:solidFill>
              </a:defRPr>
            </a:lvl1pPr>
            <a:lvl2pPr>
              <a:defRPr>
                <a:solidFill>
                  <a:srgbClr val="4D4D4D"/>
                </a:solidFill>
              </a:defRPr>
            </a:lvl2pPr>
            <a:lvl3pPr>
              <a:defRPr>
                <a:solidFill>
                  <a:srgbClr val="4D4D4D"/>
                </a:solidFill>
              </a:defRPr>
            </a:lvl3pPr>
            <a:lvl4pPr>
              <a:defRPr>
                <a:solidFill>
                  <a:srgbClr val="4D4D4D"/>
                </a:solidFill>
              </a:defRPr>
            </a:lvl4pPr>
            <a:lvl5pPr>
              <a:defRPr>
                <a:solidFill>
                  <a:srgbClr val="4D4D4D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59069-7594-44AB-953E-F686706342C9}" type="datetime1">
              <a:rPr lang="en-US" smtClean="0">
                <a:solidFill>
                  <a:prstClr val="white"/>
                </a:solidFill>
              </a:rPr>
              <a:pPr/>
              <a:t>11/12/2014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48CA-91D7-4F79-84CE-CE599D0F653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67244"/>
            <a:ext cx="198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i="1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SRA Proprietary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765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7500" y="352425"/>
            <a:ext cx="8226425" cy="7016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42900" y="1143000"/>
            <a:ext cx="7769225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2" charset="2"/>
              <a:buNone/>
              <a:defRPr>
                <a:solidFill>
                  <a:srgbClr val="333333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680650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333333"/>
              </a:buClr>
              <a:defRPr>
                <a:solidFill>
                  <a:srgbClr val="333333"/>
                </a:solidFill>
              </a:defRPr>
            </a:lvl1pPr>
            <a:lvl2pPr>
              <a:buClr>
                <a:srgbClr val="333333"/>
              </a:buClr>
              <a:defRPr>
                <a:solidFill>
                  <a:srgbClr val="333333"/>
                </a:solidFill>
              </a:defRPr>
            </a:lvl2pPr>
            <a:lvl3pPr>
              <a:buClr>
                <a:srgbClr val="333333"/>
              </a:buClr>
              <a:defRPr>
                <a:solidFill>
                  <a:srgbClr val="333333"/>
                </a:solidFill>
              </a:defRPr>
            </a:lvl3pPr>
            <a:lvl4pPr>
              <a:buClr>
                <a:srgbClr val="333333"/>
              </a:buClr>
              <a:defRPr>
                <a:solidFill>
                  <a:srgbClr val="333333"/>
                </a:solidFill>
              </a:defRPr>
            </a:lvl4pPr>
            <a:lvl5pPr>
              <a:buClr>
                <a:srgbClr val="333333"/>
              </a:buCl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76201"/>
            <a:ext cx="6858000" cy="76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93A65-7E50-4E5D-96E2-42027DE11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7543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333333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8179E-8F49-4758-9B22-64E6169DC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993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333333"/>
              </a:buClr>
              <a:defRPr sz="2800">
                <a:solidFill>
                  <a:srgbClr val="333333"/>
                </a:solidFill>
              </a:defRPr>
            </a:lvl1pPr>
            <a:lvl2pPr>
              <a:buClr>
                <a:srgbClr val="333333"/>
              </a:buClr>
              <a:defRPr sz="2400">
                <a:solidFill>
                  <a:srgbClr val="333333"/>
                </a:solidFill>
              </a:defRPr>
            </a:lvl2pPr>
            <a:lvl3pPr>
              <a:buClr>
                <a:srgbClr val="333333"/>
              </a:buClr>
              <a:defRPr sz="2000">
                <a:solidFill>
                  <a:srgbClr val="333333"/>
                </a:solidFill>
              </a:defRPr>
            </a:lvl3pPr>
            <a:lvl4pPr>
              <a:buClr>
                <a:srgbClr val="333333"/>
              </a:buClr>
              <a:defRPr sz="1800">
                <a:solidFill>
                  <a:srgbClr val="333333"/>
                </a:solidFill>
              </a:defRPr>
            </a:lvl4pPr>
            <a:lvl5pPr>
              <a:buClr>
                <a:srgbClr val="333333"/>
              </a:buClr>
              <a:defRPr sz="1800">
                <a:solidFill>
                  <a:srgbClr val="33333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333333"/>
              </a:buClr>
              <a:defRPr sz="2800">
                <a:solidFill>
                  <a:srgbClr val="333333"/>
                </a:solidFill>
              </a:defRPr>
            </a:lvl1pPr>
            <a:lvl2pPr>
              <a:buClr>
                <a:srgbClr val="333333"/>
              </a:buClr>
              <a:defRPr sz="2400">
                <a:solidFill>
                  <a:srgbClr val="333333"/>
                </a:solidFill>
              </a:defRPr>
            </a:lvl2pPr>
            <a:lvl3pPr>
              <a:buClr>
                <a:srgbClr val="333333"/>
              </a:buClr>
              <a:defRPr sz="2000">
                <a:solidFill>
                  <a:srgbClr val="333333"/>
                </a:solidFill>
              </a:defRPr>
            </a:lvl3pPr>
            <a:lvl4pPr>
              <a:buClr>
                <a:srgbClr val="333333"/>
              </a:buClr>
              <a:defRPr sz="1800">
                <a:solidFill>
                  <a:srgbClr val="333333"/>
                </a:solidFill>
              </a:defRPr>
            </a:lvl4pPr>
            <a:lvl5pPr>
              <a:buClr>
                <a:srgbClr val="333333"/>
              </a:buClr>
              <a:defRPr sz="1800">
                <a:solidFill>
                  <a:srgbClr val="33333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76201"/>
            <a:ext cx="6858000" cy="76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86770-1704-45CC-8446-FDFDB465C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4604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6705600" cy="5635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3333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333333"/>
              </a:buClr>
              <a:defRPr sz="2400">
                <a:solidFill>
                  <a:srgbClr val="333333"/>
                </a:solidFill>
              </a:defRPr>
            </a:lvl1pPr>
            <a:lvl2pPr>
              <a:buClr>
                <a:srgbClr val="333333"/>
              </a:buClr>
              <a:defRPr sz="2000">
                <a:solidFill>
                  <a:srgbClr val="333333"/>
                </a:solidFill>
              </a:defRPr>
            </a:lvl2pPr>
            <a:lvl3pPr>
              <a:buClr>
                <a:srgbClr val="333333"/>
              </a:buClr>
              <a:defRPr sz="1800">
                <a:solidFill>
                  <a:srgbClr val="333333"/>
                </a:solidFill>
              </a:defRPr>
            </a:lvl3pPr>
            <a:lvl4pPr>
              <a:buClr>
                <a:srgbClr val="333333"/>
              </a:buClr>
              <a:defRPr sz="1600">
                <a:solidFill>
                  <a:srgbClr val="333333"/>
                </a:solidFill>
              </a:defRPr>
            </a:lvl4pPr>
            <a:lvl5pPr>
              <a:buClr>
                <a:srgbClr val="333333"/>
              </a:buClr>
              <a:defRPr sz="1600">
                <a:solidFill>
                  <a:srgbClr val="33333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3333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buClr>
                <a:srgbClr val="333333"/>
              </a:buClr>
              <a:defRPr sz="2400">
                <a:solidFill>
                  <a:srgbClr val="333333"/>
                </a:solidFill>
              </a:defRPr>
            </a:lvl1pPr>
            <a:lvl2pPr>
              <a:buClr>
                <a:srgbClr val="333333"/>
              </a:buClr>
              <a:defRPr sz="2000">
                <a:solidFill>
                  <a:srgbClr val="333333"/>
                </a:solidFill>
              </a:defRPr>
            </a:lvl2pPr>
            <a:lvl3pPr>
              <a:buClr>
                <a:srgbClr val="333333"/>
              </a:buClr>
              <a:defRPr sz="1800">
                <a:solidFill>
                  <a:srgbClr val="333333"/>
                </a:solidFill>
              </a:defRPr>
            </a:lvl3pPr>
            <a:lvl4pPr>
              <a:buClr>
                <a:srgbClr val="333333"/>
              </a:buClr>
              <a:defRPr sz="1600">
                <a:solidFill>
                  <a:srgbClr val="333333"/>
                </a:solidFill>
              </a:defRPr>
            </a:lvl4pPr>
            <a:lvl5pPr>
              <a:buClr>
                <a:srgbClr val="333333"/>
              </a:buClr>
              <a:defRPr sz="1600">
                <a:solidFill>
                  <a:srgbClr val="33333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4A816-DC4C-40B6-A99F-F59AAE6E77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387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76201"/>
            <a:ext cx="6858000" cy="76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9DE53-E58F-4CDE-902D-CC91351E2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436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76201"/>
            <a:ext cx="6858000" cy="76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0FD88-DC02-4917-9A12-88C99C820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779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buClr>
                <a:srgbClr val="333333"/>
              </a:buClr>
              <a:defRPr sz="3200">
                <a:solidFill>
                  <a:srgbClr val="333333"/>
                </a:solidFill>
              </a:defRPr>
            </a:lvl1pPr>
            <a:lvl2pPr>
              <a:buClr>
                <a:srgbClr val="333333"/>
              </a:buClr>
              <a:defRPr sz="2800">
                <a:solidFill>
                  <a:srgbClr val="333333"/>
                </a:solidFill>
              </a:defRPr>
            </a:lvl2pPr>
            <a:lvl3pPr>
              <a:buClr>
                <a:srgbClr val="333333"/>
              </a:buClr>
              <a:defRPr sz="2400">
                <a:solidFill>
                  <a:srgbClr val="333333"/>
                </a:solidFill>
              </a:defRPr>
            </a:lvl3pPr>
            <a:lvl4pPr>
              <a:buClr>
                <a:srgbClr val="333333"/>
              </a:buClr>
              <a:defRPr sz="2000">
                <a:solidFill>
                  <a:srgbClr val="333333"/>
                </a:solidFill>
              </a:defRPr>
            </a:lvl4pPr>
            <a:lvl5pPr>
              <a:buClr>
                <a:srgbClr val="333333"/>
              </a:buClr>
              <a:defRPr sz="2000">
                <a:solidFill>
                  <a:srgbClr val="333333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33A2E-BBDC-4803-8DCF-85F1695C0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009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2578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99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245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F9A6B-DF55-438E-A56F-7076DF26E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111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333333"/>
              </a:buClr>
              <a:defRPr>
                <a:solidFill>
                  <a:srgbClr val="333333"/>
                </a:solidFill>
              </a:defRPr>
            </a:lvl1pPr>
            <a:lvl2pPr>
              <a:buClr>
                <a:srgbClr val="333333"/>
              </a:buClr>
              <a:defRPr>
                <a:solidFill>
                  <a:srgbClr val="333333"/>
                </a:solidFill>
              </a:defRPr>
            </a:lvl2pPr>
            <a:lvl3pPr>
              <a:buClr>
                <a:srgbClr val="333333"/>
              </a:buClr>
              <a:defRPr>
                <a:solidFill>
                  <a:srgbClr val="333333"/>
                </a:solidFill>
              </a:defRPr>
            </a:lvl3pPr>
            <a:lvl4pPr>
              <a:buClr>
                <a:srgbClr val="333333"/>
              </a:buClr>
              <a:defRPr>
                <a:solidFill>
                  <a:srgbClr val="333333"/>
                </a:solidFill>
              </a:defRPr>
            </a:lvl4pPr>
            <a:lvl5pPr>
              <a:buClr>
                <a:srgbClr val="333333"/>
              </a:buCl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76201"/>
            <a:ext cx="6858000" cy="76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6F301-5E05-44A3-A26F-5E6D1AC73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01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A07E8-8F1A-4837-A62A-FF7CCC74FB57}" type="datetime1">
              <a:rPr lang="en-US" smtClean="0">
                <a:solidFill>
                  <a:prstClr val="white"/>
                </a:solidFill>
              </a:rPr>
              <a:pPr/>
              <a:t>11/12/2014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SRA Proprietary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248CA-91D7-4F79-84CE-CE599D0F653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8408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036637"/>
            <a:ext cx="20955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036637"/>
            <a:ext cx="6134100" cy="5592763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333333"/>
              </a:buClr>
              <a:defRPr>
                <a:solidFill>
                  <a:srgbClr val="333333"/>
                </a:solidFill>
              </a:defRPr>
            </a:lvl1pPr>
            <a:lvl2pPr>
              <a:buClr>
                <a:srgbClr val="333333"/>
              </a:buClr>
              <a:defRPr>
                <a:solidFill>
                  <a:srgbClr val="333333"/>
                </a:solidFill>
              </a:defRPr>
            </a:lvl2pPr>
            <a:lvl3pPr>
              <a:buClr>
                <a:srgbClr val="333333"/>
              </a:buClr>
              <a:defRPr>
                <a:solidFill>
                  <a:srgbClr val="333333"/>
                </a:solidFill>
              </a:defRPr>
            </a:lvl3pPr>
            <a:lvl4pPr>
              <a:buClr>
                <a:srgbClr val="333333"/>
              </a:buClr>
              <a:defRPr>
                <a:solidFill>
                  <a:srgbClr val="333333"/>
                </a:solidFill>
              </a:defRPr>
            </a:lvl4pPr>
            <a:lvl5pPr>
              <a:buClr>
                <a:srgbClr val="333333"/>
              </a:buCl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3C6D0-610F-4F91-8C6F-31655FEFC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285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6934200" cy="8381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buClr>
                <a:srgbClr val="333333"/>
              </a:buClr>
              <a:defRPr>
                <a:solidFill>
                  <a:srgbClr val="333333"/>
                </a:solidFill>
              </a:defRPr>
            </a:lvl1pPr>
            <a:lvl2pPr>
              <a:buClr>
                <a:srgbClr val="333333"/>
              </a:buClr>
              <a:defRPr>
                <a:solidFill>
                  <a:srgbClr val="333333"/>
                </a:solidFill>
              </a:defRPr>
            </a:lvl2pPr>
            <a:lvl3pPr>
              <a:buClr>
                <a:srgbClr val="333333"/>
              </a:buClr>
              <a:defRPr>
                <a:solidFill>
                  <a:srgbClr val="333333"/>
                </a:solidFill>
              </a:defRPr>
            </a:lvl3pPr>
            <a:lvl4pPr>
              <a:buClr>
                <a:srgbClr val="333333"/>
              </a:buClr>
              <a:defRPr>
                <a:solidFill>
                  <a:srgbClr val="333333"/>
                </a:solidFill>
              </a:defRPr>
            </a:lvl4pPr>
            <a:lvl5pPr>
              <a:buClr>
                <a:srgbClr val="333333"/>
              </a:buClr>
              <a:defRPr>
                <a:solidFill>
                  <a:srgbClr val="33333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A19D3-C680-4D50-B241-AE8D1D44D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82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HS_for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3388" y="5461000"/>
            <a:ext cx="3681412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775" y="87313"/>
            <a:ext cx="7772400" cy="838200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743200"/>
            <a:ext cx="6400800" cy="685800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lang="en-US" sz="2800" b="1" dirty="0">
                <a:solidFill>
                  <a:srgbClr val="002F80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 userDrawn="1"/>
        </p:nvSpPr>
        <p:spPr>
          <a:xfrm>
            <a:off x="304800" y="4114800"/>
            <a:ext cx="7086600" cy="685800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B0B1B3"/>
              </a:buClr>
              <a:buFont typeface="Wingdings" pitchFamily="2" charset="2"/>
              <a:buNone/>
              <a:defRPr lang="en-US" sz="2800" b="1" dirty="0">
                <a:solidFill>
                  <a:srgbClr val="002F80"/>
                </a:solidFill>
                <a:latin typeface="+mn-lt"/>
                <a:ea typeface="+mj-ea"/>
                <a:cs typeface="+mj-cs"/>
              </a:defRPr>
            </a:lvl1pPr>
            <a:lvl2pPr marL="571500" indent="-223838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B0B1B3"/>
              </a:buClr>
              <a:buFont typeface="Wingdings" pitchFamily="2" charset="2"/>
              <a:buChar char="§"/>
              <a:defRPr sz="1700">
                <a:solidFill>
                  <a:srgbClr val="EFF7FF"/>
                </a:solidFill>
                <a:latin typeface="+mn-lt"/>
              </a:defRPr>
            </a:lvl2pPr>
            <a:lvl3pPr marL="909638" indent="-22225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B0B1B3"/>
              </a:buClr>
              <a:buFont typeface="Wingdings" pitchFamily="2" charset="2"/>
              <a:buChar char="§"/>
              <a:defRPr sz="2000">
                <a:solidFill>
                  <a:srgbClr val="EFF7FF"/>
                </a:solidFill>
                <a:latin typeface="+mn-lt"/>
              </a:defRPr>
            </a:lvl3pPr>
            <a:lvl4pPr marL="1258888" indent="-231775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B0B1B3"/>
              </a:buClr>
              <a:buFont typeface="Wingdings" pitchFamily="2" charset="2"/>
              <a:buChar char="§"/>
              <a:defRPr sz="1700">
                <a:solidFill>
                  <a:srgbClr val="EFF7FF"/>
                </a:solidFill>
                <a:latin typeface="+mn-lt"/>
              </a:defRPr>
            </a:lvl4pPr>
            <a:lvl5pPr marL="1598613" indent="-22225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B0B1B3"/>
              </a:buClr>
              <a:buFont typeface="Wingdings" pitchFamily="2" charset="2"/>
              <a:buChar char="§"/>
              <a:defRPr sz="2000">
                <a:solidFill>
                  <a:srgbClr val="EFF7FF"/>
                </a:solidFill>
                <a:latin typeface="+mn-lt"/>
              </a:defRPr>
            </a:lvl5pPr>
            <a:lvl6pPr marL="2055813" indent="-22225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B0B1B3"/>
              </a:buClr>
              <a:buFont typeface="Wingdings" pitchFamily="2" charset="2"/>
              <a:buChar char="§"/>
              <a:defRPr sz="2000">
                <a:solidFill>
                  <a:srgbClr val="EFF7FF"/>
                </a:solidFill>
                <a:latin typeface="+mn-lt"/>
              </a:defRPr>
            </a:lvl6pPr>
            <a:lvl7pPr marL="2513013" indent="-22225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B0B1B3"/>
              </a:buClr>
              <a:buFont typeface="Wingdings" pitchFamily="2" charset="2"/>
              <a:buChar char="§"/>
              <a:defRPr sz="2000">
                <a:solidFill>
                  <a:srgbClr val="EFF7FF"/>
                </a:solidFill>
                <a:latin typeface="+mn-lt"/>
              </a:defRPr>
            </a:lvl7pPr>
            <a:lvl8pPr marL="2970213" indent="-22225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B0B1B3"/>
              </a:buClr>
              <a:buFont typeface="Wingdings" pitchFamily="2" charset="2"/>
              <a:buChar char="§"/>
              <a:defRPr sz="2000">
                <a:solidFill>
                  <a:srgbClr val="EFF7FF"/>
                </a:solidFill>
                <a:latin typeface="+mn-lt"/>
              </a:defRPr>
            </a:lvl8pPr>
            <a:lvl9pPr marL="3427413" indent="-22225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B0B1B3"/>
              </a:buClr>
              <a:buFont typeface="Wingdings" pitchFamily="2" charset="2"/>
              <a:buChar char="§"/>
              <a:defRPr sz="2000">
                <a:solidFill>
                  <a:srgbClr val="EFF7FF"/>
                </a:solidFill>
                <a:latin typeface="+mn-lt"/>
              </a:defRPr>
            </a:lvl9pPr>
          </a:lstStyle>
          <a:p>
            <a:endParaRPr sz="2000" kern="0"/>
          </a:p>
        </p:txBody>
      </p:sp>
    </p:spTree>
    <p:extLst>
      <p:ext uri="{BB962C8B-B14F-4D97-AF65-F5344CB8AC3E}">
        <p14:creationId xmlns:p14="http://schemas.microsoft.com/office/powerpoint/2010/main" val="292760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EE88-E643-4E3E-940E-CC654DBE98AD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C60F-2945-46AF-9194-210DC9EE3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08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EE88-E643-4E3E-940E-CC654DBE98AD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C60F-2945-46AF-9194-210DC9EE3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9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EE88-E643-4E3E-940E-CC654DBE98AD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C60F-2945-46AF-9194-210DC9EE3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9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EE88-E643-4E3E-940E-CC654DBE98AD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BC60F-2945-46AF-9194-210DC9EE3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20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67443" y="6367244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i="1">
                <a:solidFill>
                  <a:schemeClr val="bg1"/>
                </a:solidFill>
              </a:defRPr>
            </a:lvl1pPr>
          </a:lstStyle>
          <a:p>
            <a:fld id="{2F6A07E8-8F1A-4837-A62A-FF7CCC74FB57}" type="datetime1">
              <a:rPr lang="en-US" smtClean="0">
                <a:solidFill>
                  <a:prstClr val="white"/>
                </a:solidFill>
              </a:rPr>
              <a:pPr/>
              <a:t>11/12/2014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67244"/>
            <a:ext cx="198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i="1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SRA Proprietary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0200" y="6367244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751248CA-91D7-4F79-84CE-CE599D0F653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12"/>
          <p:cNvSpPr>
            <a:spLocks noChangeArrowheads="1"/>
          </p:cNvSpPr>
          <p:nvPr userDrawn="1"/>
        </p:nvSpPr>
        <p:spPr bwMode="auto">
          <a:xfrm>
            <a:off x="9525000" y="2060575"/>
            <a:ext cx="539750" cy="539750"/>
          </a:xfrm>
          <a:prstGeom prst="rect">
            <a:avLst/>
          </a:prstGeom>
          <a:solidFill>
            <a:srgbClr val="00205B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288" tIns="18288" rIns="18288" bIns="18288" anchor="ctr"/>
          <a:lstStyle/>
          <a:p>
            <a:pPr algn="ctr">
              <a:spcBef>
                <a:spcPts val="200"/>
              </a:spcBef>
            </a:pPr>
            <a:r>
              <a:rPr lang="en-US" sz="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R: 0</a:t>
            </a:r>
          </a:p>
          <a:p>
            <a:pPr algn="ctr">
              <a:spcBef>
                <a:spcPts val="200"/>
              </a:spcBef>
            </a:pPr>
            <a:r>
              <a:rPr lang="en-US" sz="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G: 32</a:t>
            </a:r>
          </a:p>
          <a:p>
            <a:pPr algn="ctr">
              <a:spcBef>
                <a:spcPts val="200"/>
              </a:spcBef>
            </a:pPr>
            <a:r>
              <a:rPr lang="en-US" sz="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B: 91</a:t>
            </a:r>
          </a:p>
        </p:txBody>
      </p:sp>
      <p:sp>
        <p:nvSpPr>
          <p:cNvPr id="9" name="Rectangle 12"/>
          <p:cNvSpPr>
            <a:spLocks noChangeArrowheads="1"/>
          </p:cNvSpPr>
          <p:nvPr userDrawn="1"/>
        </p:nvSpPr>
        <p:spPr bwMode="auto">
          <a:xfrm>
            <a:off x="9525000" y="3276600"/>
            <a:ext cx="539750" cy="539750"/>
          </a:xfrm>
          <a:prstGeom prst="rect">
            <a:avLst/>
          </a:prstGeom>
          <a:solidFill>
            <a:srgbClr val="007DBA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288" tIns="18288" rIns="18288" bIns="18288" anchor="ctr"/>
          <a:lstStyle/>
          <a:p>
            <a:pPr algn="ctr">
              <a:spcBef>
                <a:spcPts val="200"/>
              </a:spcBef>
            </a:pPr>
            <a:r>
              <a:rPr lang="en-US" sz="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R: 0</a:t>
            </a:r>
          </a:p>
          <a:p>
            <a:pPr algn="ctr">
              <a:spcBef>
                <a:spcPts val="200"/>
              </a:spcBef>
            </a:pPr>
            <a:r>
              <a:rPr lang="en-US" sz="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G: 125</a:t>
            </a:r>
          </a:p>
          <a:p>
            <a:pPr algn="ctr">
              <a:spcBef>
                <a:spcPts val="200"/>
              </a:spcBef>
            </a:pPr>
            <a:r>
              <a:rPr lang="en-US" sz="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B: 186</a:t>
            </a:r>
          </a:p>
        </p:txBody>
      </p:sp>
      <p:sp>
        <p:nvSpPr>
          <p:cNvPr id="10" name="Rectangle 12"/>
          <p:cNvSpPr>
            <a:spLocks noChangeArrowheads="1"/>
          </p:cNvSpPr>
          <p:nvPr userDrawn="1"/>
        </p:nvSpPr>
        <p:spPr bwMode="auto">
          <a:xfrm>
            <a:off x="9525000" y="3886200"/>
            <a:ext cx="539750" cy="539750"/>
          </a:xfrm>
          <a:prstGeom prst="rect">
            <a:avLst/>
          </a:prstGeom>
          <a:solidFill>
            <a:srgbClr val="4D4D4D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288" tIns="18288" rIns="18288" bIns="18288" anchor="ctr"/>
          <a:lstStyle/>
          <a:p>
            <a:pPr algn="ctr">
              <a:spcBef>
                <a:spcPts val="200"/>
              </a:spcBef>
            </a:pPr>
            <a:r>
              <a:rPr lang="en-US" sz="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R: 77</a:t>
            </a:r>
          </a:p>
          <a:p>
            <a:pPr algn="ctr">
              <a:spcBef>
                <a:spcPts val="200"/>
              </a:spcBef>
            </a:pPr>
            <a:r>
              <a:rPr lang="en-US" sz="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G: 77</a:t>
            </a:r>
          </a:p>
          <a:p>
            <a:pPr algn="ctr">
              <a:spcBef>
                <a:spcPts val="200"/>
              </a:spcBef>
            </a:pPr>
            <a:r>
              <a:rPr lang="en-US" sz="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B: 77</a:t>
            </a:r>
          </a:p>
        </p:txBody>
      </p:sp>
      <p:sp>
        <p:nvSpPr>
          <p:cNvPr id="11" name="Rectangle 12"/>
          <p:cNvSpPr>
            <a:spLocks noChangeArrowheads="1"/>
          </p:cNvSpPr>
          <p:nvPr userDrawn="1"/>
        </p:nvSpPr>
        <p:spPr bwMode="auto">
          <a:xfrm>
            <a:off x="9525000" y="4489450"/>
            <a:ext cx="539750" cy="539750"/>
          </a:xfrm>
          <a:prstGeom prst="rect">
            <a:avLst/>
          </a:prstGeom>
          <a:solidFill>
            <a:srgbClr val="ED8B00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288" tIns="18288" rIns="18288" bIns="18288" anchor="ctr"/>
          <a:lstStyle/>
          <a:p>
            <a:pPr algn="ctr">
              <a:spcBef>
                <a:spcPts val="200"/>
              </a:spcBef>
            </a:pPr>
            <a:r>
              <a:rPr lang="en-US" sz="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R: 237</a:t>
            </a:r>
          </a:p>
          <a:p>
            <a:pPr algn="ctr">
              <a:spcBef>
                <a:spcPts val="200"/>
              </a:spcBef>
            </a:pPr>
            <a:r>
              <a:rPr lang="en-US" sz="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G: 139</a:t>
            </a:r>
          </a:p>
          <a:p>
            <a:pPr algn="ctr">
              <a:spcBef>
                <a:spcPts val="200"/>
              </a:spcBef>
            </a:pPr>
            <a:r>
              <a:rPr lang="en-US" sz="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B: 0</a:t>
            </a:r>
          </a:p>
        </p:txBody>
      </p:sp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9525000" y="2667000"/>
            <a:ext cx="539750" cy="539750"/>
          </a:xfrm>
          <a:prstGeom prst="rect">
            <a:avLst/>
          </a:prstGeom>
          <a:solidFill>
            <a:srgbClr val="BA0C2F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288" tIns="18288" rIns="18288" bIns="18288" anchor="ctr"/>
          <a:lstStyle/>
          <a:p>
            <a:pPr algn="ctr">
              <a:spcBef>
                <a:spcPts val="200"/>
              </a:spcBef>
            </a:pPr>
            <a:r>
              <a:rPr lang="en-US" sz="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R: 186</a:t>
            </a:r>
          </a:p>
          <a:p>
            <a:pPr algn="ctr">
              <a:spcBef>
                <a:spcPts val="200"/>
              </a:spcBef>
            </a:pPr>
            <a:r>
              <a:rPr lang="en-US" sz="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G: 12</a:t>
            </a:r>
          </a:p>
          <a:p>
            <a:pPr algn="ctr">
              <a:spcBef>
                <a:spcPts val="200"/>
              </a:spcBef>
            </a:pPr>
            <a:r>
              <a:rPr lang="en-US" sz="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B: 47</a:t>
            </a:r>
          </a:p>
        </p:txBody>
      </p:sp>
    </p:spTree>
    <p:extLst>
      <p:ext uri="{BB962C8B-B14F-4D97-AF65-F5344CB8AC3E}">
        <p14:creationId xmlns:p14="http://schemas.microsoft.com/office/powerpoint/2010/main" val="3126642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00205B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D4D4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D4D4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D4D4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D4D4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76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67443" y="6367244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i="1">
                <a:solidFill>
                  <a:schemeClr val="bg1"/>
                </a:solidFill>
              </a:defRPr>
            </a:lvl1pPr>
          </a:lstStyle>
          <a:p>
            <a:fld id="{2F6A07E8-8F1A-4837-A62A-FF7CCC74FB57}" type="datetime1">
              <a:rPr lang="en-US" smtClean="0">
                <a:solidFill>
                  <a:prstClr val="white"/>
                </a:solidFill>
              </a:rPr>
              <a:pPr/>
              <a:t>11/12/2014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67244"/>
            <a:ext cx="198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i="1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SRA Proprietary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0200" y="6367244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751248CA-91D7-4F79-84CE-CE599D0F653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12"/>
          <p:cNvSpPr>
            <a:spLocks noChangeArrowheads="1"/>
          </p:cNvSpPr>
          <p:nvPr userDrawn="1"/>
        </p:nvSpPr>
        <p:spPr bwMode="auto">
          <a:xfrm>
            <a:off x="9525000" y="2060575"/>
            <a:ext cx="539750" cy="539750"/>
          </a:xfrm>
          <a:prstGeom prst="rect">
            <a:avLst/>
          </a:prstGeom>
          <a:solidFill>
            <a:srgbClr val="00205B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288" tIns="18288" rIns="18288" bIns="18288" anchor="ctr"/>
          <a:lstStyle/>
          <a:p>
            <a:pPr algn="ctr">
              <a:spcBef>
                <a:spcPts val="200"/>
              </a:spcBef>
            </a:pPr>
            <a:r>
              <a:rPr lang="en-US" sz="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R: 0</a:t>
            </a:r>
          </a:p>
          <a:p>
            <a:pPr algn="ctr">
              <a:spcBef>
                <a:spcPts val="200"/>
              </a:spcBef>
            </a:pPr>
            <a:r>
              <a:rPr lang="en-US" sz="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G: 32</a:t>
            </a:r>
          </a:p>
          <a:p>
            <a:pPr algn="ctr">
              <a:spcBef>
                <a:spcPts val="200"/>
              </a:spcBef>
            </a:pPr>
            <a:r>
              <a:rPr lang="en-US" sz="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B: 91</a:t>
            </a:r>
          </a:p>
        </p:txBody>
      </p:sp>
      <p:sp>
        <p:nvSpPr>
          <p:cNvPr id="9" name="Rectangle 12"/>
          <p:cNvSpPr>
            <a:spLocks noChangeArrowheads="1"/>
          </p:cNvSpPr>
          <p:nvPr userDrawn="1"/>
        </p:nvSpPr>
        <p:spPr bwMode="auto">
          <a:xfrm>
            <a:off x="9525000" y="3276600"/>
            <a:ext cx="539750" cy="539750"/>
          </a:xfrm>
          <a:prstGeom prst="rect">
            <a:avLst/>
          </a:prstGeom>
          <a:solidFill>
            <a:srgbClr val="007DBA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288" tIns="18288" rIns="18288" bIns="18288" anchor="ctr"/>
          <a:lstStyle/>
          <a:p>
            <a:pPr algn="ctr">
              <a:spcBef>
                <a:spcPts val="200"/>
              </a:spcBef>
            </a:pPr>
            <a:r>
              <a:rPr lang="en-US" sz="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R: 0</a:t>
            </a:r>
          </a:p>
          <a:p>
            <a:pPr algn="ctr">
              <a:spcBef>
                <a:spcPts val="200"/>
              </a:spcBef>
            </a:pPr>
            <a:r>
              <a:rPr lang="en-US" sz="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G: 125</a:t>
            </a:r>
          </a:p>
          <a:p>
            <a:pPr algn="ctr">
              <a:spcBef>
                <a:spcPts val="200"/>
              </a:spcBef>
            </a:pPr>
            <a:r>
              <a:rPr lang="en-US" sz="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B: 186</a:t>
            </a:r>
          </a:p>
        </p:txBody>
      </p:sp>
      <p:sp>
        <p:nvSpPr>
          <p:cNvPr id="10" name="Rectangle 12"/>
          <p:cNvSpPr>
            <a:spLocks noChangeArrowheads="1"/>
          </p:cNvSpPr>
          <p:nvPr userDrawn="1"/>
        </p:nvSpPr>
        <p:spPr bwMode="auto">
          <a:xfrm>
            <a:off x="9525000" y="3886200"/>
            <a:ext cx="539750" cy="539750"/>
          </a:xfrm>
          <a:prstGeom prst="rect">
            <a:avLst/>
          </a:prstGeom>
          <a:solidFill>
            <a:srgbClr val="4D4D4D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288" tIns="18288" rIns="18288" bIns="18288" anchor="ctr"/>
          <a:lstStyle/>
          <a:p>
            <a:pPr algn="ctr">
              <a:spcBef>
                <a:spcPts val="200"/>
              </a:spcBef>
            </a:pPr>
            <a:r>
              <a:rPr lang="en-US" sz="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R: 77</a:t>
            </a:r>
          </a:p>
          <a:p>
            <a:pPr algn="ctr">
              <a:spcBef>
                <a:spcPts val="200"/>
              </a:spcBef>
            </a:pPr>
            <a:r>
              <a:rPr lang="en-US" sz="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G: 77</a:t>
            </a:r>
          </a:p>
          <a:p>
            <a:pPr algn="ctr">
              <a:spcBef>
                <a:spcPts val="200"/>
              </a:spcBef>
            </a:pPr>
            <a:r>
              <a:rPr lang="en-US" sz="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B: 77</a:t>
            </a:r>
          </a:p>
        </p:txBody>
      </p:sp>
      <p:sp>
        <p:nvSpPr>
          <p:cNvPr id="11" name="Rectangle 12"/>
          <p:cNvSpPr>
            <a:spLocks noChangeArrowheads="1"/>
          </p:cNvSpPr>
          <p:nvPr userDrawn="1"/>
        </p:nvSpPr>
        <p:spPr bwMode="auto">
          <a:xfrm>
            <a:off x="9525000" y="4489450"/>
            <a:ext cx="539750" cy="539750"/>
          </a:xfrm>
          <a:prstGeom prst="rect">
            <a:avLst/>
          </a:prstGeom>
          <a:solidFill>
            <a:srgbClr val="ED8B00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288" tIns="18288" rIns="18288" bIns="18288" anchor="ctr"/>
          <a:lstStyle/>
          <a:p>
            <a:pPr algn="ctr">
              <a:spcBef>
                <a:spcPts val="200"/>
              </a:spcBef>
            </a:pPr>
            <a:r>
              <a:rPr lang="en-US" sz="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R: 237</a:t>
            </a:r>
          </a:p>
          <a:p>
            <a:pPr algn="ctr">
              <a:spcBef>
                <a:spcPts val="200"/>
              </a:spcBef>
            </a:pPr>
            <a:r>
              <a:rPr lang="en-US" sz="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G: 139</a:t>
            </a:r>
          </a:p>
          <a:p>
            <a:pPr algn="ctr">
              <a:spcBef>
                <a:spcPts val="200"/>
              </a:spcBef>
            </a:pPr>
            <a:r>
              <a:rPr lang="en-US" sz="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B: 0</a:t>
            </a:r>
          </a:p>
        </p:txBody>
      </p:sp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9525000" y="2667000"/>
            <a:ext cx="539750" cy="539750"/>
          </a:xfrm>
          <a:prstGeom prst="rect">
            <a:avLst/>
          </a:prstGeom>
          <a:solidFill>
            <a:srgbClr val="BA0C2F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288" tIns="18288" rIns="18288" bIns="18288" anchor="ctr"/>
          <a:lstStyle/>
          <a:p>
            <a:pPr algn="ctr">
              <a:spcBef>
                <a:spcPts val="200"/>
              </a:spcBef>
            </a:pPr>
            <a:r>
              <a:rPr lang="en-US" sz="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R: 186</a:t>
            </a:r>
          </a:p>
          <a:p>
            <a:pPr algn="ctr">
              <a:spcBef>
                <a:spcPts val="200"/>
              </a:spcBef>
            </a:pPr>
            <a:r>
              <a:rPr lang="en-US" sz="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G: 12</a:t>
            </a:r>
          </a:p>
          <a:p>
            <a:pPr algn="ctr">
              <a:spcBef>
                <a:spcPts val="200"/>
              </a:spcBef>
            </a:pPr>
            <a:r>
              <a:rPr lang="en-US" sz="9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B: 47</a:t>
            </a:r>
          </a:p>
        </p:txBody>
      </p:sp>
    </p:spTree>
    <p:extLst>
      <p:ext uri="{BB962C8B-B14F-4D97-AF65-F5344CB8AC3E}">
        <p14:creationId xmlns:p14="http://schemas.microsoft.com/office/powerpoint/2010/main" val="177641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9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00205B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D4D4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D4D4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D4D4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D4D4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76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8763000" y="6597650"/>
            <a:ext cx="4572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100" b="1">
                <a:solidFill>
                  <a:srgbClr val="333333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770AA7-D1B5-4FD2-B33E-9528BA0F373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" y="914400"/>
            <a:ext cx="8458200" cy="0"/>
          </a:xfrm>
          <a:prstGeom prst="line">
            <a:avLst/>
          </a:prstGeom>
          <a:ln w="38100">
            <a:solidFill>
              <a:srgbClr val="002F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7" descr="DHSST_rgb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69863"/>
            <a:ext cx="1481138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450926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F80"/>
          </a:solidFill>
          <a:latin typeface="+mn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F80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F80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F80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2F80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F80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F80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F80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F80"/>
          </a:solidFill>
          <a:latin typeface="Times New Roman" pitchFamily="18" charset="0"/>
        </a:defRPr>
      </a:lvl9pPr>
    </p:titleStyle>
    <p:bodyStyle>
      <a:lvl1pPr marL="233363" indent="-233363" algn="l" rtl="0" eaLnBrk="0" fontAlgn="base" hangingPunct="0">
        <a:spcBef>
          <a:spcPct val="6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200">
          <a:solidFill>
            <a:srgbClr val="EFF7FF"/>
          </a:solidFill>
          <a:latin typeface="+mn-lt"/>
          <a:ea typeface="+mn-ea"/>
          <a:cs typeface="+mn-cs"/>
        </a:defRPr>
      </a:lvl1pPr>
      <a:lvl2pPr marL="571500" indent="-223838" algn="l" rtl="0" eaLnBrk="0" fontAlgn="base" hangingPunct="0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1700">
          <a:solidFill>
            <a:srgbClr val="EFF7FF"/>
          </a:solidFill>
          <a:latin typeface="+mn-lt"/>
        </a:defRPr>
      </a:lvl2pPr>
      <a:lvl3pPr marL="909638" indent="-222250" algn="l" rtl="0" eaLnBrk="0" fontAlgn="base" hangingPunct="0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3pPr>
      <a:lvl4pPr marL="1258888" indent="-231775" algn="l" rtl="0" eaLnBrk="0" fontAlgn="base" hangingPunct="0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1700">
          <a:solidFill>
            <a:srgbClr val="EFF7FF"/>
          </a:solidFill>
          <a:latin typeface="+mn-lt"/>
        </a:defRPr>
      </a:lvl4pPr>
      <a:lvl5pPr marL="1598613" indent="-222250" algn="l" rtl="0" eaLnBrk="0" fontAlgn="base" hangingPunct="0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5pPr>
      <a:lvl6pPr marL="2055813" indent="-222250" algn="l" rtl="0" eaLnBrk="0" fontAlgn="base" hangingPunct="0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6pPr>
      <a:lvl7pPr marL="2513013" indent="-222250" algn="l" rtl="0" eaLnBrk="0" fontAlgn="base" hangingPunct="0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7pPr>
      <a:lvl8pPr marL="2970213" indent="-222250" algn="l" rtl="0" eaLnBrk="0" fontAlgn="base" hangingPunct="0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8pPr>
      <a:lvl9pPr marL="3427413" indent="-222250" algn="l" rtl="0" eaLnBrk="0" fontAlgn="base" hangingPunct="0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AEE88-E643-4E3E-940E-CC654DBE98AD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BC60F-2945-46AF-9194-210DC9EE3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5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9075"/>
            <a:ext cx="8328025" cy="695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8458200" y="6477000"/>
            <a:ext cx="533400" cy="228600"/>
          </a:xfrm>
          <a:prstGeom prst="rect">
            <a:avLst/>
          </a:prstGeom>
          <a:noFill/>
          <a:ln>
            <a:noFill/>
          </a:ln>
          <a:extLst/>
        </p:spPr>
        <p:txBody>
          <a:bodyPr anchor="b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fld id="{D06FD0AE-9578-4017-8A55-8D24349228E0}" type="slidenum">
              <a:rPr lang="en-US" sz="900" smtClean="0">
                <a:solidFill>
                  <a:srgbClr val="000000"/>
                </a:solidFill>
                <a:latin typeface="TimesNewRomanPSMT"/>
              </a:rPr>
              <a:pPr algn="r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900" dirty="0" smtClean="0">
              <a:solidFill>
                <a:srgbClr val="000000"/>
              </a:solidFill>
              <a:latin typeface="TimesNewRomanPSM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" y="973138"/>
            <a:ext cx="8458200" cy="0"/>
          </a:xfrm>
          <a:prstGeom prst="line">
            <a:avLst/>
          </a:prstGeom>
          <a:ln w="38100">
            <a:solidFill>
              <a:srgbClr val="002F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7" descr="DHSST_rgb.pn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25425" y="228600"/>
            <a:ext cx="1481138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3142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722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31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76200"/>
            <a:ext cx="685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8610600" y="6429375"/>
            <a:ext cx="4572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100">
                <a:solidFill>
                  <a:srgbClr val="333333"/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5C8386E-EFC0-4031-ABF1-6D3E28C716A0}" type="slidenum">
              <a:rPr lang="en-US"/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black">
          <a:xfrm>
            <a:off x="5791200" y="6400800"/>
            <a:ext cx="3505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00" smtClean="0">
                <a:solidFill>
                  <a:srgbClr val="FFFFFF"/>
                </a:solidFill>
              </a:rPr>
              <a:t>Presenter’s Name          June 17, 2003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28600" y="914400"/>
            <a:ext cx="8458200" cy="0"/>
          </a:xfrm>
          <a:prstGeom prst="line">
            <a:avLst/>
          </a:prstGeom>
          <a:ln w="38100">
            <a:solidFill>
              <a:srgbClr val="002F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7" descr="DHSST_rgb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169863"/>
            <a:ext cx="148113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96264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F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F80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F80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F80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F80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F80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F80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F80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F80"/>
          </a:solidFill>
          <a:latin typeface="Times New Roman" pitchFamily="18" charset="0"/>
        </a:defRPr>
      </a:lvl9pPr>
    </p:titleStyle>
    <p:bodyStyle>
      <a:lvl1pPr marL="233363" indent="-233363" algn="l" rtl="0" eaLnBrk="0" fontAlgn="base" hangingPunct="0">
        <a:spcBef>
          <a:spcPct val="6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200">
          <a:solidFill>
            <a:srgbClr val="EFF7FF"/>
          </a:solidFill>
          <a:latin typeface="+mn-lt"/>
          <a:ea typeface="+mn-ea"/>
          <a:cs typeface="+mn-cs"/>
        </a:defRPr>
      </a:lvl1pPr>
      <a:lvl2pPr marL="571500" indent="-223838" algn="l" rtl="0" eaLnBrk="0" fontAlgn="base" hangingPunct="0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1700">
          <a:solidFill>
            <a:srgbClr val="EFF7FF"/>
          </a:solidFill>
          <a:latin typeface="+mn-lt"/>
        </a:defRPr>
      </a:lvl2pPr>
      <a:lvl3pPr marL="909638" indent="-222250" algn="l" rtl="0" eaLnBrk="0" fontAlgn="base" hangingPunct="0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3pPr>
      <a:lvl4pPr marL="1258888" indent="-231775" algn="l" rtl="0" eaLnBrk="0" fontAlgn="base" hangingPunct="0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1700">
          <a:solidFill>
            <a:srgbClr val="EFF7FF"/>
          </a:solidFill>
          <a:latin typeface="+mn-lt"/>
        </a:defRPr>
      </a:lvl4pPr>
      <a:lvl5pPr marL="1598613" indent="-222250" algn="l" rtl="0" eaLnBrk="0" fontAlgn="base" hangingPunct="0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5pPr>
      <a:lvl6pPr marL="2055813" indent="-222250" algn="l" rtl="0" eaLnBrk="0" fontAlgn="base" hangingPunct="0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6pPr>
      <a:lvl7pPr marL="2513013" indent="-222250" algn="l" rtl="0" eaLnBrk="0" fontAlgn="base" hangingPunct="0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7pPr>
      <a:lvl8pPr marL="2970213" indent="-222250" algn="l" rtl="0" eaLnBrk="0" fontAlgn="base" hangingPunct="0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8pPr>
      <a:lvl9pPr marL="3427413" indent="-222250" algn="l" rtl="0" eaLnBrk="0" fontAlgn="base" hangingPunct="0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839200" y="6597650"/>
            <a:ext cx="304800" cy="260350"/>
          </a:xfrm>
        </p:spPr>
        <p:txBody>
          <a:bodyPr/>
          <a:lstStyle/>
          <a:p>
            <a:pPr>
              <a:defRPr/>
            </a:pPr>
            <a:fld id="{EFA0215E-D8B8-4AA2-98C2-6A20289A8A2E}" type="slidenum">
              <a:rPr lang="en-US" smtClean="0">
                <a:latin typeface="Arial" pitchFamily="34" charset="0"/>
              </a:rPr>
              <a:pPr>
                <a:defRPr/>
              </a:pPr>
              <a:t>1</a:t>
            </a:fld>
            <a:endParaRPr lang="en-US" dirty="0" smtClean="0">
              <a:latin typeface="Arial" pitchFamily="34" charset="0"/>
            </a:endParaRPr>
          </a:p>
        </p:txBody>
      </p:sp>
      <p:pic>
        <p:nvPicPr>
          <p:cNvPr id="5" name="Picture 4" descr="569597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0"/>
            <a:ext cx="1904999" cy="2409371"/>
          </a:xfrm>
          <a:prstGeom prst="rect">
            <a:avLst/>
          </a:prstGeom>
        </p:spPr>
      </p:pic>
      <p:pic>
        <p:nvPicPr>
          <p:cNvPr id="6" name="Picture 5" descr="ny_wtc_5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52684" y="4648200"/>
            <a:ext cx="2467428" cy="22098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143" y="4648200"/>
            <a:ext cx="2394856" cy="2225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409371"/>
            <a:ext cx="1905000" cy="2238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76200" y="199390"/>
            <a:ext cx="7162800" cy="1553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2F8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2F80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2F80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2F80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2F80"/>
                </a:solidFill>
                <a:latin typeface="Times New Roman" pitchFamily="18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2F80"/>
                </a:solidFill>
                <a:latin typeface="Times New Roman" pitchFamily="18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2F80"/>
                </a:solidFill>
                <a:latin typeface="Times New Roman" pitchFamily="18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2F80"/>
                </a:solidFill>
                <a:latin typeface="Times New Roman" pitchFamily="18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2F80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4000" kern="0" dirty="0" smtClean="0"/>
              <a:t>First Responder Broadband Communication Technical Gap Analysis</a:t>
            </a:r>
            <a:endParaRPr lang="en-US" altLang="en-US" sz="1800" kern="0" dirty="0" smtClean="0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13606" y="3733800"/>
            <a:ext cx="77692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B0B1B3"/>
              </a:buClr>
              <a:buFont typeface="Wingdings" pitchFamily="2" charset="2"/>
              <a:buNone/>
            </a:pPr>
            <a:r>
              <a:rPr lang="en-US" altLang="en-US" sz="1700" dirty="0" smtClean="0">
                <a:solidFill>
                  <a:srgbClr val="333333"/>
                </a:solidFill>
              </a:rPr>
              <a:t>Cuong Luu                                                                                               Program Manager</a:t>
            </a:r>
            <a:r>
              <a:rPr lang="en-US" altLang="en-US" sz="1700" dirty="0">
                <a:solidFill>
                  <a:srgbClr val="333333"/>
                </a:solidFill>
              </a:rPr>
              <a:t/>
            </a:r>
            <a:br>
              <a:rPr lang="en-US" altLang="en-US" sz="1700" dirty="0">
                <a:solidFill>
                  <a:srgbClr val="333333"/>
                </a:solidFill>
              </a:rPr>
            </a:br>
            <a:r>
              <a:rPr lang="en-US" altLang="en-US" sz="1700" dirty="0">
                <a:solidFill>
                  <a:srgbClr val="333333"/>
                </a:solidFill>
              </a:rPr>
              <a:t>Office for Interoperability &amp; </a:t>
            </a:r>
            <a:r>
              <a:rPr lang="en-US" altLang="en-US" sz="1700" dirty="0" smtClean="0">
                <a:solidFill>
                  <a:srgbClr val="333333"/>
                </a:solidFill>
              </a:rPr>
              <a:t>Compatibility (OIC)                                                   First </a:t>
            </a:r>
            <a:r>
              <a:rPr lang="en-US" altLang="en-US" sz="1700" dirty="0">
                <a:solidFill>
                  <a:srgbClr val="333333"/>
                </a:solidFill>
              </a:rPr>
              <a:t>Responders </a:t>
            </a:r>
            <a:r>
              <a:rPr lang="en-US" altLang="en-US" sz="1700" dirty="0" smtClean="0">
                <a:solidFill>
                  <a:srgbClr val="333333"/>
                </a:solidFill>
              </a:rPr>
              <a:t>Group (FRG)</a:t>
            </a:r>
            <a:r>
              <a:rPr lang="en-US" altLang="en-US" sz="1700" dirty="0">
                <a:solidFill>
                  <a:srgbClr val="333333"/>
                </a:solidFill>
              </a:rPr>
              <a:t/>
            </a:r>
            <a:br>
              <a:rPr lang="en-US" altLang="en-US" sz="1700" dirty="0">
                <a:solidFill>
                  <a:srgbClr val="333333"/>
                </a:solidFill>
              </a:rPr>
            </a:br>
            <a:r>
              <a:rPr lang="en-US" altLang="en-US" sz="1700" dirty="0">
                <a:solidFill>
                  <a:srgbClr val="333333"/>
                </a:solidFill>
              </a:rPr>
              <a:t>Science and Technology Directorate</a:t>
            </a:r>
          </a:p>
          <a:p>
            <a:pPr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B0B1B3"/>
              </a:buClr>
              <a:buFont typeface="Wingdings" pitchFamily="2" charset="2"/>
              <a:buNone/>
            </a:pPr>
            <a:r>
              <a:rPr lang="en-US" altLang="en-US" sz="1700" dirty="0" smtClean="0">
                <a:solidFill>
                  <a:srgbClr val="1F497D"/>
                </a:solidFill>
              </a:rPr>
              <a:t> </a:t>
            </a:r>
            <a:r>
              <a:rPr lang="en-US" altLang="en-US" sz="1700" i="1" dirty="0" smtClean="0">
                <a:solidFill>
                  <a:srgbClr val="1F497D"/>
                </a:solidFill>
              </a:rPr>
              <a:t/>
            </a:r>
            <a:br>
              <a:rPr lang="en-US" altLang="en-US" sz="1700" i="1" dirty="0" smtClean="0">
                <a:solidFill>
                  <a:srgbClr val="1F497D"/>
                </a:solidFill>
              </a:rPr>
            </a:br>
            <a:endParaRPr lang="en-US" altLang="en-US" sz="1700" dirty="0" smtClean="0">
              <a:solidFill>
                <a:srgbClr val="1F497D"/>
              </a:solidFill>
            </a:endParaRPr>
          </a:p>
        </p:txBody>
      </p:sp>
      <p:sp>
        <p:nvSpPr>
          <p:cNvPr id="12" name="Rectangle 7"/>
          <p:cNvSpPr txBox="1">
            <a:spLocks noChangeArrowheads="1"/>
          </p:cNvSpPr>
          <p:nvPr/>
        </p:nvSpPr>
        <p:spPr bwMode="auto">
          <a:xfrm>
            <a:off x="76200" y="2374900"/>
            <a:ext cx="7769225" cy="673100"/>
          </a:xfrm>
          <a:prstGeom prst="rect">
            <a:avLst/>
          </a:prstGeom>
          <a:noFill/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rgbClr val="B0B1B3"/>
              </a:buClr>
              <a:buFont typeface="Wingdings" pitchFamily="2" charset="2"/>
              <a:buNone/>
              <a:defRPr sz="2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571500" indent="-223838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B0B1B3"/>
              </a:buClr>
              <a:buFont typeface="Wingdings" pitchFamily="2" charset="2"/>
              <a:buChar char="§"/>
              <a:defRPr sz="1700">
                <a:solidFill>
                  <a:srgbClr val="EFF7FF"/>
                </a:solidFill>
                <a:latin typeface="+mn-lt"/>
              </a:defRPr>
            </a:lvl2pPr>
            <a:lvl3pPr marL="909638" indent="-22225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B0B1B3"/>
              </a:buClr>
              <a:buFont typeface="Wingdings" pitchFamily="2" charset="2"/>
              <a:buChar char="§"/>
              <a:defRPr sz="2000">
                <a:solidFill>
                  <a:srgbClr val="EFF7FF"/>
                </a:solidFill>
                <a:latin typeface="+mn-lt"/>
              </a:defRPr>
            </a:lvl3pPr>
            <a:lvl4pPr marL="1258888" indent="-231775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B0B1B3"/>
              </a:buClr>
              <a:buFont typeface="Wingdings" pitchFamily="2" charset="2"/>
              <a:buChar char="§"/>
              <a:defRPr sz="1700">
                <a:solidFill>
                  <a:srgbClr val="EFF7FF"/>
                </a:solidFill>
                <a:latin typeface="+mn-lt"/>
              </a:defRPr>
            </a:lvl4pPr>
            <a:lvl5pPr marL="1598613" indent="-22225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B0B1B3"/>
              </a:buClr>
              <a:buFont typeface="Wingdings" pitchFamily="2" charset="2"/>
              <a:buChar char="§"/>
              <a:defRPr sz="2000">
                <a:solidFill>
                  <a:srgbClr val="EFF7FF"/>
                </a:solidFill>
                <a:latin typeface="+mn-lt"/>
              </a:defRPr>
            </a:lvl5pPr>
            <a:lvl6pPr marL="2055813" indent="-22225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B0B1B3"/>
              </a:buClr>
              <a:buFont typeface="Wingdings" pitchFamily="2" charset="2"/>
              <a:buChar char="§"/>
              <a:defRPr sz="2000">
                <a:solidFill>
                  <a:srgbClr val="EFF7FF"/>
                </a:solidFill>
                <a:latin typeface="+mn-lt"/>
              </a:defRPr>
            </a:lvl6pPr>
            <a:lvl7pPr marL="2513013" indent="-22225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B0B1B3"/>
              </a:buClr>
              <a:buFont typeface="Wingdings" pitchFamily="2" charset="2"/>
              <a:buChar char="§"/>
              <a:defRPr sz="2000">
                <a:solidFill>
                  <a:srgbClr val="EFF7FF"/>
                </a:solidFill>
                <a:latin typeface="+mn-lt"/>
              </a:defRPr>
            </a:lvl7pPr>
            <a:lvl8pPr marL="2970213" indent="-22225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B0B1B3"/>
              </a:buClr>
              <a:buFont typeface="Wingdings" pitchFamily="2" charset="2"/>
              <a:buChar char="§"/>
              <a:defRPr sz="2000">
                <a:solidFill>
                  <a:srgbClr val="EFF7FF"/>
                </a:solidFill>
                <a:latin typeface="+mn-lt"/>
              </a:defRPr>
            </a:lvl8pPr>
            <a:lvl9pPr marL="3427413" indent="-22225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B0B1B3"/>
              </a:buClr>
              <a:buFont typeface="Wingdings" pitchFamily="2" charset="2"/>
              <a:buChar char="§"/>
              <a:defRPr sz="2000">
                <a:solidFill>
                  <a:srgbClr val="EFF7FF"/>
                </a:solidFill>
                <a:latin typeface="+mn-lt"/>
              </a:defRPr>
            </a:lvl9pPr>
          </a:lstStyle>
          <a:p>
            <a:r>
              <a:rPr lang="en-US" sz="2500" dirty="0"/>
              <a:t>NPSTC Governing Board Meeting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B0B1B3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altLang="en-US" sz="25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B0B1B3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alt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76200" y="3048000"/>
            <a:ext cx="776922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B0B1B3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alt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Arial" pitchFamily="34" charset="0"/>
              </a:rPr>
              <a:t>November 13-14, 2014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60000"/>
              </a:spcBef>
              <a:spcAft>
                <a:spcPct val="0"/>
              </a:spcAft>
              <a:buClr>
                <a:srgbClr val="B0B1B3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alt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881850" y="275199"/>
            <a:ext cx="7033550" cy="557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200" kern="0" dirty="0" smtClean="0">
                <a:solidFill>
                  <a:srgbClr val="002F80"/>
                </a:solidFill>
              </a:rPr>
              <a:t>Preliminary </a:t>
            </a:r>
            <a:r>
              <a:rPr lang="en-US" sz="3200" kern="0" dirty="0">
                <a:solidFill>
                  <a:srgbClr val="002F80"/>
                </a:solidFill>
              </a:rPr>
              <a:t>OIC Technical </a:t>
            </a:r>
            <a:r>
              <a:rPr lang="en-US" sz="3200" kern="0" dirty="0" smtClean="0">
                <a:solidFill>
                  <a:srgbClr val="002F80"/>
                </a:solidFill>
              </a:rPr>
              <a:t>Gaps </a:t>
            </a:r>
            <a:r>
              <a:rPr lang="en-US" sz="1800" kern="0" dirty="0" smtClean="0">
                <a:solidFill>
                  <a:srgbClr val="002F80"/>
                </a:solidFill>
              </a:rPr>
              <a:t>(cont’d)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19248"/>
              </p:ext>
            </p:extLst>
          </p:nvPr>
        </p:nvGraphicFramePr>
        <p:xfrm>
          <a:off x="381000" y="1143000"/>
          <a:ext cx="8153400" cy="4826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51816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Arial" panose="020B0604020202020204" pitchFamily="34" charset="0"/>
                        </a:rPr>
                        <a:t>Preliminary</a:t>
                      </a:r>
                      <a:r>
                        <a:rPr lang="en-US" sz="1400" baseline="0" dirty="0" smtClean="0">
                          <a:latin typeface="+mn-lt"/>
                          <a:cs typeface="Arial" panose="020B0604020202020204" pitchFamily="34" charset="0"/>
                        </a:rPr>
                        <a:t> Technical Gaps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Key Considerations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7"/>
                      </a:pPr>
                      <a:r>
                        <a:rPr lang="en-US" sz="1400" dirty="0" smtClean="0">
                          <a:solidFill>
                            <a:srgbClr val="333333"/>
                          </a:solidFill>
                          <a:latin typeface="+mn-lt"/>
                        </a:rPr>
                        <a:t>Identify data analytics and leverage broadband data pipes to use </a:t>
                      </a:r>
                      <a:r>
                        <a:rPr lang="en-US" sz="1400" b="1" dirty="0" smtClean="0">
                          <a:solidFill>
                            <a:srgbClr val="333333"/>
                          </a:solidFill>
                          <a:latin typeface="+mn-lt"/>
                        </a:rPr>
                        <a:t>big data</a:t>
                      </a:r>
                      <a:endParaRPr lang="en-US" sz="1400" b="1" dirty="0">
                        <a:solidFill>
                          <a:srgbClr val="333333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With a</a:t>
                      </a:r>
                      <a:r>
                        <a:rPr lang="en-US" sz="1400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nationwide broadband network (</a:t>
                      </a:r>
                      <a:r>
                        <a:rPr lang="en-US" sz="140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FirstNet), public safety will be provided a wireless broadband capability both to and from the field. How will this data be managed using </a:t>
                      </a:r>
                      <a:r>
                        <a:rPr lang="en-US" sz="1400" b="1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big</a:t>
                      </a:r>
                      <a:r>
                        <a:rPr lang="en-US" sz="1400" b="1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data analytics </a:t>
                      </a:r>
                      <a:r>
                        <a:rPr lang="en-US" sz="1400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as</a:t>
                      </a:r>
                      <a:r>
                        <a:rPr lang="en-US" sz="140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to not overwhelm the first responder in the field?</a:t>
                      </a:r>
                      <a:endParaRPr lang="en-US" sz="1400" dirty="0">
                        <a:solidFill>
                          <a:srgbClr val="333333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8"/>
                      </a:pPr>
                      <a:r>
                        <a:rPr lang="en-US" sz="1400" baseline="0" dirty="0" smtClean="0">
                          <a:solidFill>
                            <a:srgbClr val="333333"/>
                          </a:solidFill>
                          <a:latin typeface="+mn-lt"/>
                        </a:rPr>
                        <a:t>Leveraging broadband capabilities to </a:t>
                      </a:r>
                      <a:r>
                        <a:rPr lang="en-US" sz="1400" b="1" baseline="0" dirty="0" smtClean="0">
                          <a:solidFill>
                            <a:srgbClr val="333333"/>
                          </a:solidFill>
                          <a:latin typeface="+mn-lt"/>
                        </a:rPr>
                        <a:t>Enhance Data Apps and Interoperability</a:t>
                      </a:r>
                      <a:endParaRPr lang="en-US" sz="1400" b="1" dirty="0">
                        <a:solidFill>
                          <a:srgbClr val="333333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cs typeface="Times New Roman"/>
                        </a:rPr>
                        <a:t>As</a:t>
                      </a:r>
                      <a:r>
                        <a:rPr lang="en-US" sz="1400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cs typeface="Times New Roman"/>
                        </a:rPr>
                        <a:t> the availability of wireless broadband service becomes more pervasive for first responders, the number of new bandwidth-intensive applications will no doubt accelerate to take advantage of the increased capability.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n-lt"/>
                          <a:cs typeface="Times New Roman"/>
                        </a:rPr>
                        <a:t>Key challenges for first responders will be how many apps can be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n-lt"/>
                          <a:cs typeface="Times New Roman"/>
                        </a:rPr>
                        <a:t>supported simultaneously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n-lt"/>
                          <a:cs typeface="Times New Roman"/>
                        </a:rPr>
                        <a:t> at an incident response area,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n-lt"/>
                          <a:cs typeface="Times New Roman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n-lt"/>
                          <a:cs typeface="Times New Roman"/>
                        </a:rPr>
                        <a:t>how to prioritize and coordinate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n-lt"/>
                          <a:cs typeface="Times New Roman"/>
                        </a:rPr>
                        <a:t> broadband resources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n-lt"/>
                          <a:cs typeface="Times New Roman"/>
                        </a:rPr>
                        <a:t>and, most importantly, to ensure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n-lt"/>
                          <a:cs typeface="Times New Roman"/>
                        </a:rPr>
                        <a:t>interoperability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n-lt"/>
                          <a:cs typeface="Times New Roman"/>
                        </a:rPr>
                        <a:t>of communications services.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uLnTx/>
                        <a:uFillTx/>
                        <a:latin typeface="+mn-lt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9"/>
                      </a:pPr>
                      <a:r>
                        <a:rPr lang="en-US" sz="1400" dirty="0" smtClean="0">
                          <a:solidFill>
                            <a:srgbClr val="333333"/>
                          </a:solidFill>
                          <a:latin typeface="+mn-lt"/>
                        </a:rPr>
                        <a:t>Analyze </a:t>
                      </a:r>
                      <a:r>
                        <a:rPr lang="en-US" sz="1400" b="1" dirty="0" smtClean="0">
                          <a:solidFill>
                            <a:srgbClr val="333333"/>
                          </a:solidFill>
                          <a:latin typeface="+mn-lt"/>
                        </a:rPr>
                        <a:t>Digital TV</a:t>
                      </a:r>
                      <a:r>
                        <a:rPr lang="en-US" sz="1400" b="1" baseline="0" dirty="0" smtClean="0">
                          <a:solidFill>
                            <a:srgbClr val="333333"/>
                          </a:solidFill>
                          <a:latin typeface="+mn-lt"/>
                        </a:rPr>
                        <a:t> (DTV) </a:t>
                      </a:r>
                      <a:r>
                        <a:rPr lang="en-US" sz="1400" b="1" dirty="0" err="1" smtClean="0">
                          <a:solidFill>
                            <a:srgbClr val="333333"/>
                          </a:solidFill>
                          <a:latin typeface="+mn-lt"/>
                        </a:rPr>
                        <a:t>Datacasting</a:t>
                      </a:r>
                      <a:r>
                        <a:rPr lang="en-US" sz="1400" b="1" dirty="0" smtClean="0">
                          <a:solidFill>
                            <a:srgbClr val="333333"/>
                          </a:solidFill>
                          <a:latin typeface="+mn-lt"/>
                        </a:rPr>
                        <a:t>/Alternative Broadband </a:t>
                      </a:r>
                      <a:r>
                        <a:rPr lang="en-US" sz="1400" dirty="0" smtClean="0">
                          <a:solidFill>
                            <a:srgbClr val="333333"/>
                          </a:solidFill>
                          <a:latin typeface="+mn-lt"/>
                        </a:rPr>
                        <a:t>and its</a:t>
                      </a:r>
                      <a:r>
                        <a:rPr lang="en-US" sz="1400" baseline="0" dirty="0" smtClean="0">
                          <a:solidFill>
                            <a:srgbClr val="333333"/>
                          </a:solidFill>
                          <a:latin typeface="+mn-lt"/>
                        </a:rPr>
                        <a:t> r</a:t>
                      </a:r>
                      <a:r>
                        <a:rPr lang="en-US" sz="1400" dirty="0" smtClean="0">
                          <a:solidFill>
                            <a:srgbClr val="333333"/>
                          </a:solidFill>
                          <a:latin typeface="+mn-lt"/>
                        </a:rPr>
                        <a:t>ole in serving public safety communications</a:t>
                      </a:r>
                      <a:endParaRPr lang="en-US" sz="1400" dirty="0">
                        <a:solidFill>
                          <a:srgbClr val="333333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cs typeface="Times New Roman"/>
                        </a:rPr>
                        <a:t>When public safety needs to share large data files, such as building blueprints, with first responders in the field, DTV provides a potential </a:t>
                      </a:r>
                      <a:r>
                        <a:rPr lang="en-US" sz="1400" b="1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cs typeface="Times New Roman"/>
                        </a:rPr>
                        <a:t>supplemental broadband capability</a:t>
                      </a:r>
                      <a:r>
                        <a:rPr lang="en-US" sz="140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cs typeface="Times New Roman"/>
                        </a:rPr>
                        <a:t> using idle broadcast bandwidth– and this capability becomes essential when there is LTE network outage or congestion.</a:t>
                      </a:r>
                      <a:endParaRPr lang="en-US" sz="1400" dirty="0">
                        <a:solidFill>
                          <a:srgbClr val="333333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19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881850" y="275199"/>
            <a:ext cx="6787137" cy="557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>
                <a:solidFill>
                  <a:srgbClr val="002F80"/>
                </a:solidFill>
              </a:rPr>
              <a:t>Preliminary Gap Prioritization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5562600"/>
            <a:ext cx="795121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these gaps prioritized appropriately?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additional technical gaps should be considered?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any of these priorities dependent on others for success?</a:t>
            </a:r>
            <a:endParaRPr lang="en-US" sz="20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55264"/>
              </p:ext>
            </p:extLst>
          </p:nvPr>
        </p:nvGraphicFramePr>
        <p:xfrm>
          <a:off x="747508" y="1069340"/>
          <a:ext cx="7848600" cy="4396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510540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Preliminary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Prioritization</a:t>
                      </a:r>
                      <a:endParaRPr lang="en-US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(1-highest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, 9-lowest)</a:t>
                      </a:r>
                    </a:p>
                  </a:txBody>
                  <a:tcPr marL="7620" marR="7620" marT="762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Technical 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Gaps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Integrate sensors, </a:t>
                      </a:r>
                      <a:r>
                        <a:rPr lang="en-US" sz="16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PAN</a:t>
                      </a:r>
                      <a:r>
                        <a:rPr lang="en-US" sz="16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16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M2M</a:t>
                      </a:r>
                      <a:r>
                        <a:rPr lang="en-US" sz="16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into public</a:t>
                      </a:r>
                      <a:r>
                        <a:rPr lang="en-US" sz="16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safety </a:t>
                      </a:r>
                      <a:r>
                        <a:rPr lang="en-US" sz="16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capabilities</a:t>
                      </a:r>
                      <a:endParaRPr lang="en-US" sz="16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Push-to-talk </a:t>
                      </a:r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service quality between </a:t>
                      </a:r>
                      <a:r>
                        <a:rPr lang="en-US" sz="1600" b="1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LTE and LMR</a:t>
                      </a:r>
                      <a:endParaRPr lang="en-US" sz="16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LTE DMC for </a:t>
                      </a:r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voice and data</a:t>
                      </a:r>
                    </a:p>
                  </a:txBody>
                  <a:tcPr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3D Indoor </a:t>
                      </a:r>
                      <a:r>
                        <a:rPr lang="en-US" sz="16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Geo-Location</a:t>
                      </a:r>
                      <a:r>
                        <a:rPr lang="en-US" sz="16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Services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Deployable </a:t>
                      </a:r>
                      <a:r>
                        <a:rPr lang="en-US" sz="16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solutions</a:t>
                      </a:r>
                      <a:endParaRPr lang="en-US" sz="16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Commercial </a:t>
                      </a:r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cellular </a:t>
                      </a:r>
                      <a:r>
                        <a:rPr lang="en-US" sz="1600" b="1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roaming </a:t>
                      </a:r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&amp; Broadband Voice/Data/Video for </a:t>
                      </a:r>
                      <a:r>
                        <a:rPr lang="en-US" sz="16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public</a:t>
                      </a:r>
                      <a:r>
                        <a:rPr lang="en-US" sz="16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safety</a:t>
                      </a:r>
                      <a:endParaRPr lang="en-US" sz="16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Data </a:t>
                      </a:r>
                      <a:r>
                        <a:rPr lang="en-US" sz="1600" b="1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analytics</a:t>
                      </a:r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/big data pipes</a:t>
                      </a:r>
                    </a:p>
                  </a:txBody>
                  <a:tcPr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Broadband </a:t>
                      </a:r>
                      <a:r>
                        <a:rPr lang="en-US" sz="1600" b="1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enhanced data application</a:t>
                      </a:r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and </a:t>
                      </a:r>
                      <a:r>
                        <a:rPr lang="en-US" sz="16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interoperability</a:t>
                      </a:r>
                      <a:endParaRPr lang="en-US" sz="16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Digital TV/Alternative</a:t>
                      </a:r>
                      <a:r>
                        <a:rPr lang="en-US" sz="16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B</a:t>
                      </a:r>
                      <a:r>
                        <a:rPr lang="en-US" sz="16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roadband</a:t>
                      </a:r>
                      <a:r>
                        <a:rPr lang="en-US" sz="16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datacasting</a:t>
                      </a:r>
                    </a:p>
                  </a:txBody>
                  <a:tcPr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00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881850" y="275199"/>
            <a:ext cx="6787137" cy="557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>
                <a:solidFill>
                  <a:srgbClr val="002F80"/>
                </a:solidFill>
              </a:rPr>
              <a:t>Technical Gaps: Your Inputs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8967630"/>
              </p:ext>
            </p:extLst>
          </p:nvPr>
        </p:nvGraphicFramePr>
        <p:xfrm>
          <a:off x="838200" y="1143000"/>
          <a:ext cx="7503509" cy="5021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133600"/>
                <a:gridCol w="4303109"/>
              </a:tblGrid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Priority</a:t>
                      </a:r>
                    </a:p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(1-highest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, 9-lowest)</a:t>
                      </a: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Technical Gaps (</a:t>
                      </a:r>
                      <a:r>
                        <a:rPr lang="en-US" sz="1400" b="1" i="0" u="sng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new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or </a:t>
                      </a:r>
                      <a:r>
                        <a:rPr lang="en-US" sz="1400" b="1" i="0" u="sng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adding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to an existing gap)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Rationale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5720" marR="45720" anchor="ctr">
                    <a:solidFill>
                      <a:schemeClr val="tx2"/>
                    </a:solidFill>
                  </a:tcPr>
                </a:tc>
              </a:tr>
              <a:tr h="815340"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/>
                      </a:endParaRPr>
                    </a:p>
                  </a:txBody>
                  <a:tcPr marL="45720" marR="45720" anchor="ctr">
                    <a:solidFill>
                      <a:schemeClr val="bg1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720" marR="4572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40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HSST_rg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00213"/>
            <a:ext cx="7848600" cy="332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830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1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/>
              <a:t>Purpose: </a:t>
            </a:r>
            <a:r>
              <a:rPr lang="en-US" altLang="en-US" dirty="0"/>
              <a:t>To engage </a:t>
            </a:r>
            <a:r>
              <a:rPr lang="en-US" altLang="en-US" dirty="0" smtClean="0"/>
              <a:t>stakeholder </a:t>
            </a:r>
            <a:r>
              <a:rPr lang="en-US" altLang="en-US" dirty="0"/>
              <a:t>community about the OIC broadband communications technical gap analysis task</a:t>
            </a:r>
          </a:p>
          <a:p>
            <a:endParaRPr lang="en-US" altLang="en-US" dirty="0"/>
          </a:p>
          <a:p>
            <a:r>
              <a:rPr lang="en-US" altLang="en-US" b="1" dirty="0"/>
              <a:t>Outcomes: </a:t>
            </a:r>
            <a:r>
              <a:rPr lang="en-US" altLang="en-US" dirty="0"/>
              <a:t>Shared understanding and prioritization of the technical gaps to inform the path forward</a:t>
            </a:r>
          </a:p>
          <a:p>
            <a:endParaRPr lang="en-US" altLang="en-US" dirty="0" smtClean="0"/>
          </a:p>
        </p:txBody>
      </p:sp>
      <p:sp>
        <p:nvSpPr>
          <p:cNvPr id="409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171BC2F-09FC-4701-A743-A7DF23F64C7E}" type="slidenum">
              <a:rPr lang="en-US" altLang="en-US" sz="1100" smtClean="0">
                <a:solidFill>
                  <a:srgbClr val="333333"/>
                </a:solidFill>
              </a:rPr>
              <a:pPr/>
              <a:t>2</a:t>
            </a:fld>
            <a:endParaRPr lang="en-US" altLang="en-US" sz="1100" smtClean="0">
              <a:solidFill>
                <a:srgbClr val="333333"/>
              </a:solidFill>
            </a:endParaRPr>
          </a:p>
        </p:txBody>
      </p:sp>
      <p:sp>
        <p:nvSpPr>
          <p:cNvPr id="4100" name="Title 3"/>
          <p:cNvSpPr>
            <a:spLocks noGrp="1"/>
          </p:cNvSpPr>
          <p:nvPr>
            <p:ph type="title"/>
          </p:nvPr>
        </p:nvSpPr>
        <p:spPr>
          <a:xfrm>
            <a:off x="2057400" y="76200"/>
            <a:ext cx="6858000" cy="762000"/>
          </a:xfrm>
          <a:ln/>
        </p:spPr>
        <p:txBody>
          <a:bodyPr/>
          <a:lstStyle/>
          <a:p>
            <a:r>
              <a:rPr lang="en-US" altLang="en-US" sz="4000" dirty="0" smtClean="0"/>
              <a:t>Meeting Purpose and Outcomes</a:t>
            </a:r>
          </a:p>
        </p:txBody>
      </p:sp>
    </p:spTree>
    <p:extLst>
      <p:ext uri="{BB962C8B-B14F-4D97-AF65-F5344CB8AC3E}">
        <p14:creationId xmlns:p14="http://schemas.microsoft.com/office/powerpoint/2010/main" val="14889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027923" y="1295400"/>
            <a:ext cx="7010400" cy="10066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6693" tIns="28346" rIns="56693" bIns="28346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smtClean="0">
              <a:solidFill>
                <a:srgbClr val="002F8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81427" y="1600200"/>
            <a:ext cx="15440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rgbClr val="333333"/>
                </a:solidFill>
              </a:rPr>
              <a:t>OIC MISSION:</a:t>
            </a:r>
            <a:endParaRPr lang="en-US" sz="1600" b="1" i="1" dirty="0">
              <a:solidFill>
                <a:srgbClr val="33333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1394936"/>
            <a:ext cx="55827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333333"/>
                </a:solidFill>
              </a:rPr>
              <a:t>To provide the science and technology that enables emergency communications and facilitates the seamless exchange of information to save lives and protect property</a:t>
            </a:r>
            <a:endParaRPr lang="en-US" sz="1400" i="1" dirty="0">
              <a:solidFill>
                <a:srgbClr val="333333"/>
              </a:solidFill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70723" y="2349488"/>
            <a:ext cx="7924800" cy="457200"/>
          </a:xfrm>
          <a:prstGeom prst="roundRect">
            <a:avLst/>
          </a:prstGeom>
          <a:solidFill>
            <a:schemeClr val="bg2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bg1">
                <a:lumMod val="50000"/>
              </a:schemeClr>
            </a:outerShdw>
          </a:effectLst>
        </p:spPr>
        <p:txBody>
          <a:bodyPr vert="horz" wrap="none" lIns="56693" tIns="28346" rIns="56693" bIns="28346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smtClean="0">
              <a:solidFill>
                <a:srgbClr val="002F8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3323" y="2412030"/>
            <a:ext cx="441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FFFF"/>
                </a:solidFill>
              </a:rPr>
              <a:t>First Responder Emergency Communications Needs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8" name="Down Arrow 7"/>
          <p:cNvSpPr/>
          <p:nvPr/>
        </p:nvSpPr>
        <p:spPr bwMode="auto">
          <a:xfrm>
            <a:off x="1727775" y="2819400"/>
            <a:ext cx="265923" cy="304800"/>
          </a:xfrm>
          <a:prstGeom prst="downArrow">
            <a:avLst/>
          </a:prstGeom>
          <a:solidFill>
            <a:schemeClr val="bg2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6693" tIns="28346" rIns="56693" bIns="28346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smtClean="0">
              <a:solidFill>
                <a:srgbClr val="002F80"/>
              </a:solidFill>
            </a:endParaRPr>
          </a:p>
        </p:txBody>
      </p:sp>
      <p:sp>
        <p:nvSpPr>
          <p:cNvPr id="9" name="Down Arrow 8"/>
          <p:cNvSpPr/>
          <p:nvPr/>
        </p:nvSpPr>
        <p:spPr bwMode="auto">
          <a:xfrm>
            <a:off x="4419600" y="2819400"/>
            <a:ext cx="265923" cy="304800"/>
          </a:xfrm>
          <a:prstGeom prst="downArrow">
            <a:avLst/>
          </a:prstGeom>
          <a:solidFill>
            <a:schemeClr val="bg2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6693" tIns="28346" rIns="56693" bIns="28346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smtClean="0">
              <a:solidFill>
                <a:srgbClr val="002F80"/>
              </a:solidFill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7086599" y="2819400"/>
            <a:ext cx="265923" cy="304800"/>
          </a:xfrm>
          <a:prstGeom prst="downArrow">
            <a:avLst/>
          </a:prstGeom>
          <a:solidFill>
            <a:schemeClr val="bg2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6693" tIns="28346" rIns="56693" bIns="28346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smtClean="0">
              <a:solidFill>
                <a:srgbClr val="002F8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1881850" y="275199"/>
            <a:ext cx="6787137" cy="557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kern="0" dirty="0" smtClean="0">
                <a:solidFill>
                  <a:srgbClr val="002F80"/>
                </a:solidFill>
              </a:rPr>
              <a:t>OIC Voice &amp; Data Communications Portfolio Strategic Goals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52061" y="3119534"/>
            <a:ext cx="2667000" cy="2521469"/>
          </a:xfrm>
          <a:prstGeom prst="rect">
            <a:avLst/>
          </a:prstGeom>
          <a:solidFill>
            <a:srgbClr val="33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6693" tIns="28346" rIns="56693" bIns="28346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smtClean="0">
              <a:solidFill>
                <a:srgbClr val="002F80"/>
              </a:solidFill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219061" y="3119535"/>
            <a:ext cx="2667000" cy="2521468"/>
          </a:xfrm>
          <a:prstGeom prst="rect">
            <a:avLst/>
          </a:prstGeom>
          <a:solidFill>
            <a:srgbClr val="3366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6693" tIns="28346" rIns="56693" bIns="28346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smtClean="0">
              <a:solidFill>
                <a:srgbClr val="002F80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886061" y="3119535"/>
            <a:ext cx="2667000" cy="2521468"/>
          </a:xfrm>
          <a:prstGeom prst="rect">
            <a:avLst/>
          </a:prstGeom>
          <a:solidFill>
            <a:srgbClr val="96969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6693" tIns="28346" rIns="56693" bIns="28346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smtClean="0">
              <a:solidFill>
                <a:srgbClr val="002F8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5191" y="3271123"/>
            <a:ext cx="280073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FF"/>
                </a:solidFill>
              </a:rPr>
              <a:t>Goal 1: Bridge Land Mobile Radio (LMR)/Long Term Evolution (LTE)</a:t>
            </a:r>
          </a:p>
          <a:p>
            <a:pPr algn="ctr"/>
            <a:endParaRPr lang="en-US" sz="1600" b="1" dirty="0" smtClean="0">
              <a:solidFill>
                <a:srgbClr val="FFFFFF"/>
              </a:solidFill>
            </a:endParaRPr>
          </a:p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OIC will be the interoperability and compatibility RDT&amp;E expert that is focused on bridging LMR and broadband networks and improving LMR network efficiency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52191" y="3270540"/>
            <a:ext cx="28007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FF"/>
                </a:solidFill>
              </a:rPr>
              <a:t>Goal 2: Advance LTE</a:t>
            </a:r>
          </a:p>
          <a:p>
            <a:pPr algn="ctr"/>
            <a:endParaRPr lang="en-US" sz="1600" b="1" dirty="0" smtClean="0">
              <a:solidFill>
                <a:srgbClr val="FFFFFF"/>
              </a:solidFill>
            </a:endParaRPr>
          </a:p>
          <a:p>
            <a:pPr algn="ctr"/>
            <a:endParaRPr lang="en-US" sz="1600" b="1" dirty="0" smtClean="0">
              <a:solidFill>
                <a:srgbClr val="FFFFFF"/>
              </a:solidFill>
            </a:endParaRPr>
          </a:p>
          <a:p>
            <a:pPr algn="ctr"/>
            <a:endParaRPr lang="en-US" sz="1600" dirty="0">
              <a:solidFill>
                <a:srgbClr val="FFFFFF"/>
              </a:solidFill>
            </a:endParaRPr>
          </a:p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OIC will serve as the RDT&amp;E liaison to first responders, enabling broadband networks to meet their requirements</a:t>
            </a:r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31346" y="3271123"/>
            <a:ext cx="2800739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FF"/>
                </a:solidFill>
              </a:rPr>
              <a:t>Goal 3: Accelerate Next Generation</a:t>
            </a:r>
          </a:p>
          <a:p>
            <a:pPr algn="ctr"/>
            <a:endParaRPr lang="en-US" sz="1600" b="1" dirty="0" smtClean="0">
              <a:solidFill>
                <a:srgbClr val="FFFFFF"/>
              </a:solidFill>
            </a:endParaRPr>
          </a:p>
          <a:p>
            <a:pPr algn="ctr"/>
            <a:endParaRPr lang="en-US" sz="1600" b="1" dirty="0" smtClean="0">
              <a:solidFill>
                <a:srgbClr val="FFFFFF"/>
              </a:solidFill>
            </a:endParaRPr>
          </a:p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OIC will lead RDT&amp;E to discover and develop essential “first responder of the future” communication technologies and capabilities</a:t>
            </a: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7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001000" cy="5105400"/>
          </a:xfrm>
        </p:spPr>
        <p:txBody>
          <a:bodyPr/>
          <a:lstStyle/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0" dirty="0" smtClean="0">
                <a:solidFill>
                  <a:srgbClr val="333333"/>
                </a:solidFill>
                <a:cs typeface="Arial" panose="020B0604020202020204" pitchFamily="34" charset="0"/>
              </a:rPr>
              <a:t>Support stakeholder’s requirements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0" dirty="0" smtClean="0">
                <a:solidFill>
                  <a:srgbClr val="333333"/>
                </a:solidFill>
                <a:cs typeface="Arial" panose="020B0604020202020204" pitchFamily="34" charset="0"/>
              </a:rPr>
              <a:t>Leverage existing and emerging technologies </a:t>
            </a:r>
          </a:p>
          <a:p>
            <a:pPr lvl="2">
              <a:lnSpc>
                <a:spcPct val="150000"/>
              </a:lnSpc>
            </a:pPr>
            <a:r>
              <a:rPr lang="en-US" sz="1800" b="0" dirty="0" smtClean="0">
                <a:solidFill>
                  <a:srgbClr val="333333"/>
                </a:solidFill>
                <a:cs typeface="Calibri" panose="020F0502020204030204" pitchFamily="34" charset="0"/>
              </a:rPr>
              <a:t>Pervasive broadband wireless communications</a:t>
            </a:r>
          </a:p>
          <a:p>
            <a:pPr lvl="2">
              <a:lnSpc>
                <a:spcPct val="150000"/>
              </a:lnSpc>
            </a:pPr>
            <a:r>
              <a:rPr lang="en-US" sz="1800" b="0" dirty="0" smtClean="0">
                <a:solidFill>
                  <a:srgbClr val="333333"/>
                </a:solidFill>
                <a:cs typeface="Calibri" panose="020F0502020204030204" pitchFamily="34" charset="0"/>
              </a:rPr>
              <a:t>Wearable technologies</a:t>
            </a:r>
          </a:p>
          <a:p>
            <a:pPr lvl="2">
              <a:lnSpc>
                <a:spcPct val="150000"/>
              </a:lnSpc>
            </a:pPr>
            <a:r>
              <a:rPr lang="en-US" sz="1800" b="0" dirty="0" smtClean="0">
                <a:solidFill>
                  <a:srgbClr val="333333"/>
                </a:solidFill>
                <a:cs typeface="Calibri" panose="020F0502020204030204" pitchFamily="34" charset="0"/>
              </a:rPr>
              <a:t>Machine-to-machine and sensor development</a:t>
            </a:r>
            <a:endParaRPr lang="en-US" sz="1800" b="0" dirty="0">
              <a:solidFill>
                <a:srgbClr val="333333"/>
              </a:solidFill>
              <a:cs typeface="Calibri" panose="020F0502020204030204" pitchFamily="34" charset="0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0" dirty="0" smtClean="0">
                <a:solidFill>
                  <a:srgbClr val="333333"/>
                </a:solidFill>
                <a:cs typeface="Arial" panose="020B0604020202020204" pitchFamily="34" charset="0"/>
              </a:rPr>
              <a:t>Identify and validate existing technical gaps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0" dirty="0" smtClean="0">
                <a:solidFill>
                  <a:srgbClr val="333333"/>
                </a:solidFill>
                <a:cs typeface="Arial" panose="020B0604020202020204" pitchFamily="34" charset="0"/>
              </a:rPr>
              <a:t>Prioritize technical gaps and align with the Next Generation First Responder APEX program</a:t>
            </a:r>
            <a:endParaRPr lang="en-US" sz="2000" b="0" dirty="0">
              <a:solidFill>
                <a:srgbClr val="333333"/>
              </a:solidFill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228600"/>
            <a:ext cx="7086600" cy="761999"/>
          </a:xfrm>
        </p:spPr>
        <p:txBody>
          <a:bodyPr/>
          <a:lstStyle/>
          <a:p>
            <a:r>
              <a:rPr lang="en-US" sz="3600" dirty="0" smtClean="0">
                <a:solidFill>
                  <a:srgbClr val="002F80"/>
                </a:solidFill>
              </a:rPr>
              <a:t>Technical Gap Analysis: Objectives</a:t>
            </a:r>
            <a:endParaRPr lang="en-US" sz="3600" dirty="0">
              <a:solidFill>
                <a:srgbClr val="002F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47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600" dirty="0" smtClean="0">
                <a:solidFill>
                  <a:srgbClr val="002F80"/>
                </a:solidFill>
              </a:rPr>
              <a:t>Stakeholder References Considered</a:t>
            </a:r>
            <a:endParaRPr lang="en-US" sz="3600" dirty="0">
              <a:solidFill>
                <a:srgbClr val="002F80"/>
              </a:solidFill>
            </a:endParaRP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5105400"/>
          </a:xfrm>
        </p:spPr>
        <p:txBody>
          <a:bodyPr/>
          <a:lstStyle/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1800" b="0" i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Responder 3 and 4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b="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Public Safety Telecommunications </a:t>
            </a:r>
            <a:r>
              <a:rPr lang="en-US" sz="1800" b="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</a:t>
            </a:r>
          </a:p>
          <a:p>
            <a:pPr lvl="2"/>
            <a:r>
              <a:rPr lang="en-US" b="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 Critical Requirements, </a:t>
            </a:r>
            <a:r>
              <a:rPr lang="en-US" b="0" i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Safety Communications</a:t>
            </a:r>
            <a:r>
              <a:rPr lang="en-US" b="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September 2014</a:t>
            </a:r>
          </a:p>
          <a:p>
            <a:pPr lvl="2"/>
            <a:r>
              <a:rPr lang="en-US" b="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Defining </a:t>
            </a:r>
            <a:r>
              <a:rPr lang="en-US" b="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Safety Grade Systems and Facilities, May </a:t>
            </a:r>
            <a:r>
              <a:rPr lang="en-US" b="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</a:p>
          <a:p>
            <a:pPr lvl="2">
              <a:spcAft>
                <a:spcPts val="900"/>
              </a:spcAft>
            </a:pPr>
            <a:r>
              <a:rPr lang="en-US" b="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  <a:r>
              <a:rPr lang="en-US" b="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Broadband Push-to-Talk over </a:t>
            </a:r>
            <a:r>
              <a:rPr lang="en-US" b="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LTE Requirements, July 2013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b="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SAFECOM</a:t>
            </a:r>
          </a:p>
          <a:p>
            <a:pPr lvl="2"/>
            <a:r>
              <a:rPr lang="en-US" b="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Safety Communications </a:t>
            </a:r>
            <a:r>
              <a:rPr lang="en-US" b="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Evolution, May 2014</a:t>
            </a:r>
          </a:p>
          <a:p>
            <a:pPr lvl="2">
              <a:spcAft>
                <a:spcPts val="900"/>
              </a:spcAft>
            </a:pPr>
            <a:r>
              <a:rPr lang="en-US" b="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Interoperability </a:t>
            </a:r>
            <a:r>
              <a:rPr lang="en-US" b="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 </a:t>
            </a:r>
            <a:r>
              <a:rPr lang="en-US" b="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Wireless Broadband, November 2011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1800" b="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Responder Network </a:t>
            </a:r>
            <a:r>
              <a:rPr lang="en-US" sz="1800" b="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Authority Public </a:t>
            </a:r>
            <a:r>
              <a:rPr lang="en-US" sz="1800" b="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 Advisory </a:t>
            </a:r>
            <a:r>
              <a:rPr lang="en-US" sz="1800" b="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Committee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1800" b="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Safety Communications Research </a:t>
            </a:r>
            <a:r>
              <a:rPr lang="en-US" sz="1800" b="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lang="en-US" sz="1800" b="0" i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Roadmap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b="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Association of Public Safety Communications Officials </a:t>
            </a:r>
            <a:endParaRPr lang="en-US" sz="1800" b="0" dirty="0" smtClean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b="0" i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Hardening,</a:t>
            </a:r>
            <a:r>
              <a:rPr lang="en-US" b="0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PS Grade Report</a:t>
            </a:r>
            <a:endParaRPr lang="en-US" b="0" i="1" dirty="0" smtClean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b="0" i="1" dirty="0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NG9-1-1 </a:t>
            </a:r>
            <a:r>
              <a:rPr lang="en-US" b="0" i="1" dirty="0" err="1" smtClean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FirstNet</a:t>
            </a:r>
            <a:endParaRPr lang="en-US" b="0" i="1" dirty="0" smtClean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7662" lvl="1" indent="0">
              <a:buNone/>
            </a:pPr>
            <a:endParaRPr lang="en-US" sz="24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4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400" b="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85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047489"/>
              </p:ext>
            </p:extLst>
          </p:nvPr>
        </p:nvGraphicFramePr>
        <p:xfrm>
          <a:off x="1299882" y="1295400"/>
          <a:ext cx="6324600" cy="4316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3"/>
          <p:cNvSpPr txBox="1">
            <a:spLocks/>
          </p:cNvSpPr>
          <p:nvPr/>
        </p:nvSpPr>
        <p:spPr bwMode="auto">
          <a:xfrm>
            <a:off x="1828800" y="228600"/>
            <a:ext cx="6553200" cy="68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200" kern="0" dirty="0" smtClean="0">
                <a:solidFill>
                  <a:srgbClr val="002F80"/>
                </a:solidFill>
              </a:rPr>
              <a:t>Technical Gap Analysis Methodology </a:t>
            </a:r>
            <a:endParaRPr lang="en-US" sz="3200" kern="0" dirty="0">
              <a:solidFill>
                <a:srgbClr val="002F80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918882" y="3124200"/>
            <a:ext cx="7086600" cy="762000"/>
          </a:xfrm>
          <a:prstGeom prst="ellipse">
            <a:avLst/>
          </a:prstGeom>
          <a:noFill/>
          <a:ln w="3175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56693" tIns="28346" rIns="56693" bIns="28346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2F80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2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881850" y="275199"/>
            <a:ext cx="6787137" cy="557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>
                <a:solidFill>
                  <a:srgbClr val="002F80"/>
                </a:solidFill>
              </a:rPr>
              <a:t>Preliminary Gap Prioritization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305368"/>
              </p:ext>
            </p:extLst>
          </p:nvPr>
        </p:nvGraphicFramePr>
        <p:xfrm>
          <a:off x="685800" y="1430020"/>
          <a:ext cx="7772400" cy="4396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5029200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Preliminary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Prioritization</a:t>
                      </a:r>
                      <a:endParaRPr lang="en-US" sz="14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(1-highest</a:t>
                      </a: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, 9-lowest)</a:t>
                      </a:r>
                    </a:p>
                  </a:txBody>
                  <a:tcPr marL="7620" marR="7620" marT="762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Technical Gaps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Integrate sensors, Personal</a:t>
                      </a:r>
                      <a:r>
                        <a:rPr lang="en-US" sz="16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Area Network (PAN)</a:t>
                      </a:r>
                      <a:r>
                        <a:rPr lang="en-US" sz="16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16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M2M</a:t>
                      </a:r>
                      <a:r>
                        <a:rPr lang="en-US" sz="16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into public</a:t>
                      </a:r>
                      <a:r>
                        <a:rPr lang="en-US" sz="16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safety </a:t>
                      </a:r>
                      <a:r>
                        <a:rPr lang="en-US" sz="16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capabilities</a:t>
                      </a:r>
                      <a:endParaRPr lang="en-US" sz="16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Push-to-talk </a:t>
                      </a:r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service quality between </a:t>
                      </a:r>
                      <a:r>
                        <a:rPr lang="en-US" sz="1600" b="1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LTE and LMR</a:t>
                      </a:r>
                      <a:endParaRPr lang="en-US" sz="16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LTE </a:t>
                      </a:r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direct mode communications (</a:t>
                      </a:r>
                      <a:r>
                        <a:rPr lang="en-US" sz="1600" b="1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DMC</a:t>
                      </a:r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) for voice and data</a:t>
                      </a:r>
                    </a:p>
                  </a:txBody>
                  <a:tcPr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3D Indoor </a:t>
                      </a:r>
                      <a:r>
                        <a:rPr lang="en-US" sz="16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Geo-Location</a:t>
                      </a:r>
                      <a:r>
                        <a:rPr lang="en-US" sz="16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Services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Deployable </a:t>
                      </a:r>
                      <a:r>
                        <a:rPr lang="en-US" sz="16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solutions</a:t>
                      </a:r>
                      <a:endParaRPr lang="en-US" sz="16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Commercial </a:t>
                      </a:r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cellular </a:t>
                      </a:r>
                      <a:r>
                        <a:rPr lang="en-US" sz="1600" b="1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roaming </a:t>
                      </a:r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&amp; Broadband Voice/Data/Video for </a:t>
                      </a:r>
                      <a:r>
                        <a:rPr lang="en-US" sz="16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public</a:t>
                      </a:r>
                      <a:r>
                        <a:rPr lang="en-US" sz="1600" b="0" i="0" u="none" strike="noStrik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safety</a:t>
                      </a:r>
                      <a:endParaRPr lang="en-US" sz="16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Data </a:t>
                      </a:r>
                      <a:r>
                        <a:rPr lang="en-US" sz="1600" b="1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analytics</a:t>
                      </a:r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/big data pipes</a:t>
                      </a:r>
                    </a:p>
                  </a:txBody>
                  <a:tcPr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7620" marR="7620" marT="762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Broadband </a:t>
                      </a:r>
                      <a:r>
                        <a:rPr lang="en-US" sz="1600" b="1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enhanced data application</a:t>
                      </a:r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and services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7620" marR="7620" marT="762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Digital TV/Alternative</a:t>
                      </a:r>
                      <a:r>
                        <a:rPr lang="en-US" sz="16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B</a:t>
                      </a:r>
                      <a:r>
                        <a:rPr lang="en-US" sz="1600" b="1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roadband</a:t>
                      </a:r>
                      <a:r>
                        <a:rPr lang="en-US" sz="16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datacasting</a:t>
                      </a:r>
                    </a:p>
                  </a:txBody>
                  <a:tcPr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12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881850" y="275199"/>
            <a:ext cx="6787137" cy="557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800" kern="0" dirty="0" smtClean="0">
                <a:solidFill>
                  <a:srgbClr val="002F80"/>
                </a:solidFill>
              </a:rPr>
              <a:t>Preliminary OIC Technical Gaps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517651"/>
              </p:ext>
            </p:extLst>
          </p:nvPr>
        </p:nvGraphicFramePr>
        <p:xfrm>
          <a:off x="381000" y="1143000"/>
          <a:ext cx="8153400" cy="5317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51816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+mn-lt"/>
                          <a:cs typeface="Arial" panose="020B0604020202020204" pitchFamily="34" charset="0"/>
                        </a:rPr>
                        <a:t>Preliminary Technical Gaps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Key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 Considerations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33661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400" dirty="0" smtClean="0">
                          <a:solidFill>
                            <a:srgbClr val="333333"/>
                          </a:solidFill>
                          <a:latin typeface="+mn-lt"/>
                        </a:rPr>
                        <a:t>Identify sensors, Personal</a:t>
                      </a:r>
                      <a:r>
                        <a:rPr lang="en-US" sz="1400" baseline="0" dirty="0" smtClean="0">
                          <a:solidFill>
                            <a:srgbClr val="333333"/>
                          </a:solidFill>
                          <a:latin typeface="+mn-lt"/>
                        </a:rPr>
                        <a:t> Area Network (PAN)</a:t>
                      </a:r>
                      <a:r>
                        <a:rPr lang="en-US" sz="1400" dirty="0" smtClean="0">
                          <a:solidFill>
                            <a:srgbClr val="333333"/>
                          </a:solidFill>
                          <a:latin typeface="+mn-lt"/>
                        </a:rPr>
                        <a:t> and machine-to-machine (</a:t>
                      </a:r>
                      <a:r>
                        <a:rPr lang="en-US" sz="1400" b="1" dirty="0" smtClean="0">
                          <a:solidFill>
                            <a:srgbClr val="333333"/>
                          </a:solidFill>
                          <a:latin typeface="+mn-lt"/>
                        </a:rPr>
                        <a:t>M2M</a:t>
                      </a:r>
                      <a:r>
                        <a:rPr lang="en-US" sz="1400" dirty="0" smtClean="0">
                          <a:solidFill>
                            <a:srgbClr val="333333"/>
                          </a:solidFill>
                          <a:latin typeface="+mn-lt"/>
                        </a:rPr>
                        <a:t>)  and integrate into overall capabilities</a:t>
                      </a:r>
                      <a:endParaRPr lang="en-US" sz="1400" dirty="0">
                        <a:solidFill>
                          <a:srgbClr val="333333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Internet-of-Things is ushering an ever-more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connected environment of devices, sensors and even automobiles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+mn-lt"/>
                          <a:cs typeface="Arial" panose="020B0604020202020204" pitchFamily="34" charset="0"/>
                        </a:rPr>
                        <a:t> – how will the public safety community benefit from such machine-to-machine communication advancement and promote situational awareness in their daily mission?</a:t>
                      </a:r>
                      <a:endParaRPr lang="en-US" sz="1400" dirty="0">
                        <a:solidFill>
                          <a:srgbClr val="333333"/>
                        </a:solidFill>
                        <a:effectLst/>
                        <a:latin typeface="+mn-lt"/>
                        <a:cs typeface="Times New Roman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3661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2"/>
                      </a:pPr>
                      <a:r>
                        <a:rPr lang="en-US" sz="1400" baseline="0" dirty="0" smtClean="0">
                          <a:solidFill>
                            <a:srgbClr val="333333"/>
                          </a:solidFill>
                          <a:latin typeface="+mn-lt"/>
                        </a:rPr>
                        <a:t>Characterize push-to-talk </a:t>
                      </a:r>
                      <a:r>
                        <a:rPr lang="en-US" sz="1400" b="1" baseline="0" dirty="0" smtClean="0">
                          <a:solidFill>
                            <a:srgbClr val="333333"/>
                          </a:solidFill>
                          <a:latin typeface="+mn-lt"/>
                        </a:rPr>
                        <a:t>Service Quality </a:t>
                      </a:r>
                      <a:r>
                        <a:rPr lang="en-US" sz="1400" baseline="0" dirty="0" smtClean="0">
                          <a:solidFill>
                            <a:srgbClr val="333333"/>
                          </a:solidFill>
                          <a:latin typeface="+mn-lt"/>
                        </a:rPr>
                        <a:t>between LTE and LMR</a:t>
                      </a:r>
                      <a:endParaRPr lang="en-US" sz="1400" dirty="0">
                        <a:solidFill>
                          <a:srgbClr val="333333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Within</a:t>
                      </a:r>
                      <a:r>
                        <a:rPr lang="en-US" sz="1400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an</a:t>
                      </a:r>
                      <a:r>
                        <a:rPr lang="en-US" sz="140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interoperable</a:t>
                      </a:r>
                      <a:r>
                        <a:rPr lang="en-US" sz="1400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network which connects two different networks, such as LTE and LMR, it is expected to carry real-time mission critical voice traffic to and from each network.  However, the LTE network is expected to have a </a:t>
                      </a:r>
                      <a:r>
                        <a:rPr lang="en-US" sz="1400" b="1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different signaling latency</a:t>
                      </a:r>
                      <a:r>
                        <a:rPr lang="en-US" sz="1400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characteristic as compared to the LMR network. How will the difference in the network latency issue impact the operation of the mission critical voice operation?</a:t>
                      </a:r>
                      <a:endParaRPr lang="en-US" sz="1400" dirty="0">
                        <a:solidFill>
                          <a:srgbClr val="333333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3661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en-US" sz="1400" dirty="0" smtClean="0">
                          <a:solidFill>
                            <a:srgbClr val="333333"/>
                          </a:solidFill>
                          <a:latin typeface="+mn-lt"/>
                        </a:rPr>
                        <a:t>Enabling </a:t>
                      </a:r>
                      <a:r>
                        <a:rPr lang="en-US" sz="1400" b="1" dirty="0" smtClean="0">
                          <a:solidFill>
                            <a:srgbClr val="333333"/>
                          </a:solidFill>
                          <a:latin typeface="+mn-lt"/>
                        </a:rPr>
                        <a:t>Direct</a:t>
                      </a:r>
                      <a:r>
                        <a:rPr lang="en-US" sz="1400" b="1" baseline="0" dirty="0" smtClean="0">
                          <a:solidFill>
                            <a:srgbClr val="333333"/>
                          </a:solidFill>
                          <a:latin typeface="+mn-lt"/>
                        </a:rPr>
                        <a:t> M</a:t>
                      </a:r>
                      <a:r>
                        <a:rPr lang="en-US" sz="1400" b="1" dirty="0" smtClean="0">
                          <a:solidFill>
                            <a:srgbClr val="333333"/>
                          </a:solidFill>
                          <a:latin typeface="+mn-lt"/>
                        </a:rPr>
                        <a:t>ode </a:t>
                      </a:r>
                      <a:r>
                        <a:rPr lang="en-US" sz="1400" dirty="0" smtClean="0">
                          <a:solidFill>
                            <a:srgbClr val="333333"/>
                          </a:solidFill>
                          <a:latin typeface="+mn-lt"/>
                        </a:rPr>
                        <a:t>Communications (DMC)</a:t>
                      </a:r>
                      <a:r>
                        <a:rPr lang="en-US" sz="1400" baseline="0" dirty="0" smtClean="0">
                          <a:solidFill>
                            <a:srgbClr val="333333"/>
                          </a:solidFill>
                          <a:latin typeface="+mn-lt"/>
                        </a:rPr>
                        <a:t> for LTE devices</a:t>
                      </a:r>
                      <a:endParaRPr lang="en-US" sz="1400" dirty="0">
                        <a:solidFill>
                          <a:srgbClr val="333333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Can</a:t>
                      </a:r>
                      <a:r>
                        <a:rPr lang="en-US" sz="1400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DMC provide user-to-user communications supporting voice, data or video through the following: 1) </a:t>
                      </a:r>
                      <a:r>
                        <a:rPr lang="en-US" sz="1400" b="1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prototype</a:t>
                      </a:r>
                      <a:r>
                        <a:rPr lang="en-US" sz="1400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availability; 2) </a:t>
                      </a:r>
                      <a:r>
                        <a:rPr lang="en-US" sz="1400" b="1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increased output transmit power</a:t>
                      </a:r>
                      <a:r>
                        <a:rPr lang="en-US" sz="1400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; 3) advanced antenna support (</a:t>
                      </a:r>
                      <a:r>
                        <a:rPr lang="en-US" sz="1400" b="0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multiple mobile antennas also known as </a:t>
                      </a:r>
                      <a:r>
                        <a:rPr lang="en-US" sz="1400" b="1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MIMO</a:t>
                      </a:r>
                      <a:r>
                        <a:rPr lang="en-US" sz="1400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); 4) mesh networking supporting </a:t>
                      </a:r>
                      <a:r>
                        <a:rPr lang="en-US" sz="1400" b="1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multi-hop</a:t>
                      </a:r>
                      <a:r>
                        <a:rPr lang="en-US" sz="1400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transmission; and 5) enhanced multimedia multicast/broadcast service (</a:t>
                      </a:r>
                      <a:r>
                        <a:rPr lang="en-US" sz="1400" b="1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eMBMS</a:t>
                      </a:r>
                      <a:r>
                        <a:rPr lang="en-US" sz="1400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 to deliver efficient broadcast data</a:t>
                      </a:r>
                      <a:endParaRPr lang="en-US" sz="1400" dirty="0">
                        <a:solidFill>
                          <a:srgbClr val="333333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14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881850" y="275199"/>
            <a:ext cx="6881150" cy="557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200" kern="0" dirty="0">
                <a:solidFill>
                  <a:srgbClr val="002F80"/>
                </a:solidFill>
              </a:rPr>
              <a:t>Preliminary OIC Technical Gaps </a:t>
            </a:r>
            <a:r>
              <a:rPr lang="en-US" sz="1800" kern="0" dirty="0">
                <a:solidFill>
                  <a:srgbClr val="002F80"/>
                </a:solidFill>
              </a:rPr>
              <a:t>(cont’d)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444198"/>
              </p:ext>
            </p:extLst>
          </p:nvPr>
        </p:nvGraphicFramePr>
        <p:xfrm>
          <a:off x="381000" y="1143000"/>
          <a:ext cx="8153400" cy="5071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51816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latin typeface="+mn-lt"/>
                          <a:cs typeface="Arial" panose="020B0604020202020204" pitchFamily="34" charset="0"/>
                        </a:rPr>
                        <a:t>Preliminary Technical Gaps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Key Considerations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5975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4"/>
                      </a:pPr>
                      <a:r>
                        <a:rPr lang="en-US" sz="1400" dirty="0" smtClean="0">
                          <a:solidFill>
                            <a:srgbClr val="333333"/>
                          </a:solidFill>
                          <a:latin typeface="+mn-lt"/>
                        </a:rPr>
                        <a:t>3D indoor</a:t>
                      </a:r>
                      <a:r>
                        <a:rPr lang="en-US" sz="1400" baseline="0" dirty="0" smtClean="0">
                          <a:solidFill>
                            <a:srgbClr val="333333"/>
                          </a:solidFill>
                          <a:latin typeface="+mn-lt"/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rgbClr val="333333"/>
                          </a:solidFill>
                          <a:latin typeface="+mn-lt"/>
                        </a:rPr>
                        <a:t>Geo-location</a:t>
                      </a:r>
                      <a:r>
                        <a:rPr lang="en-US" sz="1400" baseline="0" dirty="0" smtClean="0">
                          <a:solidFill>
                            <a:srgbClr val="333333"/>
                          </a:solidFill>
                          <a:latin typeface="+mn-lt"/>
                        </a:rPr>
                        <a:t> services</a:t>
                      </a:r>
                      <a:endParaRPr lang="en-US" sz="1400" dirty="0">
                        <a:solidFill>
                          <a:srgbClr val="333333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Existing ongoing research with</a:t>
                      </a:r>
                      <a:r>
                        <a:rPr lang="en-US" sz="1400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3D geo-location methodologies will soon provide first responders with indoor location and tracking capabilities. How will this key data be shared with on-scene commanders and field users to gain the ability to know the </a:t>
                      </a:r>
                      <a:r>
                        <a:rPr lang="en-US" sz="1400" b="1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location of responders </a:t>
                      </a:r>
                      <a:r>
                        <a:rPr lang="en-US" sz="1400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and their proximity to </a:t>
                      </a:r>
                      <a:r>
                        <a:rPr lang="en-US" sz="1400" b="1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risks and hazards </a:t>
                      </a:r>
                      <a:r>
                        <a:rPr lang="en-US" sz="1400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 real time?</a:t>
                      </a:r>
                      <a:endParaRPr lang="en-US" sz="1400" dirty="0">
                        <a:solidFill>
                          <a:srgbClr val="333333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975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5"/>
                      </a:pPr>
                      <a:r>
                        <a:rPr lang="en-US" sz="1400" b="1" baseline="0" dirty="0" smtClean="0">
                          <a:solidFill>
                            <a:srgbClr val="333333"/>
                          </a:solidFill>
                          <a:latin typeface="+mn-lt"/>
                        </a:rPr>
                        <a:t>Deployable LTE</a:t>
                      </a:r>
                      <a:r>
                        <a:rPr lang="en-US" sz="1400" b="0" baseline="0" dirty="0" smtClean="0">
                          <a:solidFill>
                            <a:srgbClr val="333333"/>
                          </a:solidFill>
                          <a:latin typeface="+mn-lt"/>
                        </a:rPr>
                        <a:t> base station solutions</a:t>
                      </a:r>
                      <a:endParaRPr lang="en-US" sz="1400" b="0" dirty="0">
                        <a:solidFill>
                          <a:srgbClr val="333333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Beyond the traditional microwave and satellite links, what </a:t>
                      </a:r>
                      <a:r>
                        <a:rPr lang="en-US" sz="1400" b="1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additional backhaul means</a:t>
                      </a:r>
                      <a:r>
                        <a:rPr lang="en-US" sz="1400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are capable of providing the needed </a:t>
                      </a:r>
                      <a:r>
                        <a:rPr lang="en-US" sz="1400" b="0" u="none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backhaul data connection</a:t>
                      </a:r>
                      <a:r>
                        <a:rPr lang="en-US" sz="1400" b="0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between the public safety users and the public safety broadband network?</a:t>
                      </a:r>
                      <a:endParaRPr lang="en-US" sz="1400" dirty="0">
                        <a:solidFill>
                          <a:srgbClr val="333333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20036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6"/>
                      </a:pPr>
                      <a:r>
                        <a:rPr lang="en-US" sz="1400" b="1" dirty="0" smtClean="0">
                          <a:solidFill>
                            <a:srgbClr val="333333"/>
                          </a:solidFill>
                          <a:latin typeface="+mn-lt"/>
                        </a:rPr>
                        <a:t>Roaming</a:t>
                      </a:r>
                      <a:r>
                        <a:rPr lang="en-US" sz="1400" baseline="0" dirty="0" smtClean="0">
                          <a:solidFill>
                            <a:srgbClr val="333333"/>
                          </a:solidFill>
                          <a:latin typeface="+mn-lt"/>
                        </a:rPr>
                        <a:t> with c</a:t>
                      </a:r>
                      <a:r>
                        <a:rPr lang="en-US" sz="1400" dirty="0" smtClean="0">
                          <a:solidFill>
                            <a:srgbClr val="333333"/>
                          </a:solidFill>
                          <a:latin typeface="+mn-lt"/>
                        </a:rPr>
                        <a:t>ommercial</a:t>
                      </a:r>
                      <a:r>
                        <a:rPr lang="en-US" sz="1400" baseline="0" dirty="0" smtClean="0">
                          <a:solidFill>
                            <a:srgbClr val="333333"/>
                          </a:solidFill>
                          <a:latin typeface="+mn-lt"/>
                        </a:rPr>
                        <a:t> cellular broadband – voice/data/video services when there is no public safety LTE coverage</a:t>
                      </a:r>
                      <a:endParaRPr lang="en-US" sz="1400" dirty="0">
                        <a:solidFill>
                          <a:srgbClr val="333333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1) What</a:t>
                      </a:r>
                      <a:r>
                        <a:rPr lang="en-US" sz="1400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 are the options for commercial </a:t>
                      </a:r>
                      <a:r>
                        <a:rPr lang="en-US" sz="1400" b="1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broadband roaming </a:t>
                      </a:r>
                      <a:r>
                        <a:rPr lang="en-US" sz="1400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and the implications for mobile equipment design and backhaul data link; 2) What can be leveraged from existing cellular carriers’ </a:t>
                      </a:r>
                      <a:r>
                        <a:rPr lang="en-US" sz="1400" b="1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In-building small cells </a:t>
                      </a:r>
                      <a:r>
                        <a:rPr lang="en-US" sz="1400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(e.g., infrastructure sharing); 3) Does the current </a:t>
                      </a:r>
                      <a:r>
                        <a:rPr lang="en-US" sz="1400" b="1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commercial Push-to-Talk-over-LTE </a:t>
                      </a:r>
                      <a:r>
                        <a:rPr lang="en-US" sz="1400" b="0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service</a:t>
                      </a:r>
                      <a:r>
                        <a:rPr lang="en-US" sz="1400" b="1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(e.g., Verizon, AT&amp;T) provide any best practice and lessons learned for the future interoperable public safety broadband network?</a:t>
                      </a:r>
                      <a:endParaRPr lang="en-US" sz="1400" dirty="0">
                        <a:solidFill>
                          <a:srgbClr val="333333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19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HS_Template_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HS_Template_Whit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2857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sz="1800" b="1" dirty="0" smtClean="0">
            <a:solidFill>
              <a:schemeClr val="bg2"/>
            </a:solidFill>
          </a:defRPr>
        </a:defPPr>
      </a:lstStyle>
    </a:txDef>
  </a:objectDefaults>
  <a:extraClrSchemeLst>
    <a:extraClrScheme>
      <a:clrScheme name="DHS_Template_White 1">
        <a:dk1>
          <a:srgbClr val="595959"/>
        </a:dk1>
        <a:lt1>
          <a:srgbClr val="F8D167"/>
        </a:lt1>
        <a:dk2>
          <a:srgbClr val="BF5FA7"/>
        </a:dk2>
        <a:lt2>
          <a:srgbClr val="92C9DD"/>
        </a:lt2>
        <a:accent1>
          <a:srgbClr val="9ED47C"/>
        </a:accent1>
        <a:accent2>
          <a:srgbClr val="F3728D"/>
        </a:accent2>
        <a:accent3>
          <a:srgbClr val="FBE5B8"/>
        </a:accent3>
        <a:accent4>
          <a:srgbClr val="4B4B4B"/>
        </a:accent4>
        <a:accent5>
          <a:srgbClr val="CCE6BF"/>
        </a:accent5>
        <a:accent6>
          <a:srgbClr val="DC677F"/>
        </a:accent6>
        <a:hlink>
          <a:srgbClr val="6E91BA"/>
        </a:hlink>
        <a:folHlink>
          <a:srgbClr val="BDB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3_DHS Template Less Color">
  <a:themeElements>
    <a:clrScheme name="">
      <a:dk1>
        <a:srgbClr val="333333"/>
      </a:dk1>
      <a:lt1>
        <a:srgbClr val="FFFFFF"/>
      </a:lt1>
      <a:dk2>
        <a:srgbClr val="002F80"/>
      </a:dk2>
      <a:lt2>
        <a:srgbClr val="000000"/>
      </a:lt2>
      <a:accent1>
        <a:srgbClr val="A50021"/>
      </a:accent1>
      <a:accent2>
        <a:srgbClr val="0070B2"/>
      </a:accent2>
      <a:accent3>
        <a:srgbClr val="FFFFFF"/>
      </a:accent3>
      <a:accent4>
        <a:srgbClr val="2A2A2A"/>
      </a:accent4>
      <a:accent5>
        <a:srgbClr val="CFAAAB"/>
      </a:accent5>
      <a:accent6>
        <a:srgbClr val="0065A1"/>
      </a:accent6>
      <a:hlink>
        <a:srgbClr val="598600"/>
      </a:hlink>
      <a:folHlink>
        <a:srgbClr val="B0B1B3"/>
      </a:folHlink>
    </a:clrScheme>
    <a:fontScheme name="10_DHS Template Less Color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56693" tIns="28346" rIns="56693" bIns="28346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2F80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56693" tIns="28346" rIns="56693" bIns="28346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2F80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10_DHS Template Less Colo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DHS Template Less Colo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DHS Template Less Colo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DHS Template Less Colo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DHS Template Less Colo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DHS Template Less Colo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DHS Template Less Colo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DHS Template Less Colo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DHS Template Less Colo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DHS Template Less Colo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DHS Template Less Colo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DHS Template Less Colo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DHS Template Less Color 13">
        <a:dk1>
          <a:srgbClr val="002F80"/>
        </a:dk1>
        <a:lt1>
          <a:srgbClr val="B0B1B3"/>
        </a:lt1>
        <a:dk2>
          <a:srgbClr val="002F80"/>
        </a:dk2>
        <a:lt2>
          <a:srgbClr val="FFFFFF"/>
        </a:lt2>
        <a:accent1>
          <a:srgbClr val="A50021"/>
        </a:accent1>
        <a:accent2>
          <a:srgbClr val="0070B2"/>
        </a:accent2>
        <a:accent3>
          <a:srgbClr val="AAADC0"/>
        </a:accent3>
        <a:accent4>
          <a:srgbClr val="969798"/>
        </a:accent4>
        <a:accent5>
          <a:srgbClr val="CFAAAB"/>
        </a:accent5>
        <a:accent6>
          <a:srgbClr val="0065A1"/>
        </a:accent6>
        <a:hlink>
          <a:srgbClr val="598600"/>
        </a:hlink>
        <a:folHlink>
          <a:srgbClr val="B0B1B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DHS_Template_White">
  <a:themeElements>
    <a:clrScheme name="">
      <a:dk1>
        <a:srgbClr val="70BC1F"/>
      </a:dk1>
      <a:lt1>
        <a:srgbClr val="FFFFFF"/>
      </a:lt1>
      <a:dk2>
        <a:srgbClr val="000063"/>
      </a:dk2>
      <a:lt2>
        <a:srgbClr val="FF0000"/>
      </a:lt2>
      <a:accent1>
        <a:srgbClr val="FFDB00"/>
      </a:accent1>
      <a:accent2>
        <a:srgbClr val="0062C8"/>
      </a:accent2>
      <a:accent3>
        <a:srgbClr val="AAAAB7"/>
      </a:accent3>
      <a:accent4>
        <a:srgbClr val="DADADA"/>
      </a:accent4>
      <a:accent5>
        <a:srgbClr val="FFEAAA"/>
      </a:accent5>
      <a:accent6>
        <a:srgbClr val="0058B5"/>
      </a:accent6>
      <a:hlink>
        <a:srgbClr val="CC6600"/>
      </a:hlink>
      <a:folHlink>
        <a:srgbClr val="990099"/>
      </a:folHlink>
    </a:clrScheme>
    <a:fontScheme name="DHS_Template_Whit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HS_Template_White 1">
        <a:dk1>
          <a:srgbClr val="595959"/>
        </a:dk1>
        <a:lt1>
          <a:srgbClr val="F8D167"/>
        </a:lt1>
        <a:dk2>
          <a:srgbClr val="BF5FA7"/>
        </a:dk2>
        <a:lt2>
          <a:srgbClr val="92C9DD"/>
        </a:lt2>
        <a:accent1>
          <a:srgbClr val="9ED47C"/>
        </a:accent1>
        <a:accent2>
          <a:srgbClr val="F3728D"/>
        </a:accent2>
        <a:accent3>
          <a:srgbClr val="FBE5B8"/>
        </a:accent3>
        <a:accent4>
          <a:srgbClr val="4B4B4B"/>
        </a:accent4>
        <a:accent5>
          <a:srgbClr val="CCE6BF"/>
        </a:accent5>
        <a:accent6>
          <a:srgbClr val="DC677F"/>
        </a:accent6>
        <a:hlink>
          <a:srgbClr val="6E91BA"/>
        </a:hlink>
        <a:folHlink>
          <a:srgbClr val="BDB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5470</TotalTime>
  <Words>1196</Words>
  <Application>Microsoft Office PowerPoint</Application>
  <PresentationFormat>On-screen Show (4:3)</PresentationFormat>
  <Paragraphs>144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1_Office Theme</vt:lpstr>
      <vt:lpstr>2_Office Theme</vt:lpstr>
      <vt:lpstr>DHS_Template_White</vt:lpstr>
      <vt:lpstr>Custom Design</vt:lpstr>
      <vt:lpstr>13_DHS Template Less Color</vt:lpstr>
      <vt:lpstr>2_DHS_Template_White</vt:lpstr>
      <vt:lpstr>PowerPoint Presentation</vt:lpstr>
      <vt:lpstr>Meeting Purpose and Outcomes</vt:lpstr>
      <vt:lpstr>PowerPoint Presentation</vt:lpstr>
      <vt:lpstr>Technical Gap Analysis: Objectives</vt:lpstr>
      <vt:lpstr>Stakeholder References Considered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SRA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Gap Analysis</dc:title>
  <dc:creator>Chiang, Don</dc:creator>
  <cp:lastModifiedBy>User 1 </cp:lastModifiedBy>
  <cp:revision>277</cp:revision>
  <cp:lastPrinted>2014-09-24T15:49:59Z</cp:lastPrinted>
  <dcterms:created xsi:type="dcterms:W3CDTF">2014-09-05T17:37:51Z</dcterms:created>
  <dcterms:modified xsi:type="dcterms:W3CDTF">2014-11-12T19:16:21Z</dcterms:modified>
</cp:coreProperties>
</file>