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2" r:id="rId5"/>
  </p:sldMasterIdLst>
  <p:notesMasterIdLst>
    <p:notesMasterId r:id="rId14"/>
  </p:notesMasterIdLst>
  <p:handoutMasterIdLst>
    <p:handoutMasterId r:id="rId15"/>
  </p:handoutMasterIdLst>
  <p:sldIdLst>
    <p:sldId id="584" r:id="rId6"/>
    <p:sldId id="608" r:id="rId7"/>
    <p:sldId id="609" r:id="rId8"/>
    <p:sldId id="611" r:id="rId9"/>
    <p:sldId id="610" r:id="rId10"/>
    <p:sldId id="601" r:id="rId11"/>
    <p:sldId id="585" r:id="rId12"/>
    <p:sldId id="580" r:id="rId1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169DF2FB-F624-4270-B274-054895F60297}">
          <p14:sldIdLst>
            <p14:sldId id="584"/>
            <p14:sldId id="608"/>
            <p14:sldId id="609"/>
            <p14:sldId id="611"/>
            <p14:sldId id="610"/>
            <p14:sldId id="601"/>
            <p14:sldId id="585"/>
            <p14:sldId id="580"/>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rgan.butterfield" initials="m" lastIdx="1" clrIdx="0"/>
  <p:cmAuthor id="1" name="Green, Jennifer.A (CTR)" initials="JG"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80"/>
    <a:srgbClr val="F0F7ED"/>
    <a:srgbClr val="333333"/>
    <a:srgbClr val="00518E"/>
    <a:srgbClr val="DD9D89"/>
    <a:srgbClr val="512373"/>
    <a:srgbClr val="5C5C8A"/>
    <a:srgbClr val="666699"/>
    <a:srgbClr val="33339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35" autoAdjust="0"/>
    <p:restoredTop sz="82405" autoAdjust="0"/>
  </p:normalViewPr>
  <p:slideViewPr>
    <p:cSldViewPr snapToGrid="0">
      <p:cViewPr>
        <p:scale>
          <a:sx n="100" d="100"/>
          <a:sy n="100" d="100"/>
        </p:scale>
        <p:origin x="-1616" y="80"/>
      </p:cViewPr>
      <p:guideLst>
        <p:guide orient="horz" pos="327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p:scale>
          <a:sx n="90" d="100"/>
          <a:sy n="90" d="100"/>
        </p:scale>
        <p:origin x="-1818" y="15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notesMaster" Target="notesMasters/notesMaster1.xml"/><Relationship Id="rId15" Type="http://schemas.openxmlformats.org/officeDocument/2006/relationships/handoutMaster" Target="handoutMasters/handout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customXml" Target="../customXml/item4.xml"/><Relationship Id="rId5" Type="http://schemas.openxmlformats.org/officeDocument/2006/relationships/slideMaster" Target="slideMasters/slide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1" y="1"/>
            <a:ext cx="3039109" cy="464662"/>
          </a:xfrm>
          <a:prstGeom prst="rect">
            <a:avLst/>
          </a:prstGeom>
          <a:noFill/>
          <a:ln w="9525">
            <a:noFill/>
            <a:miter lim="800000"/>
            <a:headEnd/>
            <a:tailEnd/>
          </a:ln>
          <a:effectLst/>
        </p:spPr>
        <p:txBody>
          <a:bodyPr vert="horz" wrap="square" lIns="93980" tIns="46990" rIns="93980" bIns="46990" numCol="1" anchor="t" anchorCtr="0" compatLnSpc="1">
            <a:prstTxWarp prst="textNoShape">
              <a:avLst/>
            </a:prstTxWarp>
          </a:bodyPr>
          <a:lstStyle>
            <a:lvl1pPr defTabSz="937087" eaLnBrk="0" hangingPunct="0">
              <a:lnSpc>
                <a:spcPct val="100000"/>
              </a:lnSpc>
              <a:spcBef>
                <a:spcPct val="0"/>
              </a:spcBef>
              <a:buFontTx/>
              <a:buNone/>
              <a:defRPr sz="1200">
                <a:latin typeface="Times" pitchFamily="18" charset="0"/>
              </a:defRPr>
            </a:lvl1pPr>
          </a:lstStyle>
          <a:p>
            <a:pPr>
              <a:defRPr/>
            </a:pPr>
            <a:endParaRPr lang="en-US" altLang="en-US"/>
          </a:p>
        </p:txBody>
      </p:sp>
      <p:sp>
        <p:nvSpPr>
          <p:cNvPr id="14339" name="Rectangle 3"/>
          <p:cNvSpPr>
            <a:spLocks noGrp="1" noChangeArrowheads="1"/>
          </p:cNvSpPr>
          <p:nvPr>
            <p:ph type="dt" sz="quarter" idx="1"/>
          </p:nvPr>
        </p:nvSpPr>
        <p:spPr bwMode="auto">
          <a:xfrm>
            <a:off x="3971293" y="1"/>
            <a:ext cx="3039108" cy="464662"/>
          </a:xfrm>
          <a:prstGeom prst="rect">
            <a:avLst/>
          </a:prstGeom>
          <a:noFill/>
          <a:ln w="9525">
            <a:noFill/>
            <a:miter lim="800000"/>
            <a:headEnd/>
            <a:tailEnd/>
          </a:ln>
          <a:effectLst/>
        </p:spPr>
        <p:txBody>
          <a:bodyPr vert="horz" wrap="square" lIns="93980" tIns="46990" rIns="93980" bIns="46990" numCol="1" anchor="t" anchorCtr="0" compatLnSpc="1">
            <a:prstTxWarp prst="textNoShape">
              <a:avLst/>
            </a:prstTxWarp>
          </a:bodyPr>
          <a:lstStyle>
            <a:lvl1pPr algn="r" defTabSz="937087" eaLnBrk="0" hangingPunct="0">
              <a:lnSpc>
                <a:spcPct val="100000"/>
              </a:lnSpc>
              <a:spcBef>
                <a:spcPct val="0"/>
              </a:spcBef>
              <a:buFontTx/>
              <a:buNone/>
              <a:defRPr sz="1200">
                <a:latin typeface="Times" pitchFamily="18" charset="0"/>
              </a:defRPr>
            </a:lvl1pPr>
          </a:lstStyle>
          <a:p>
            <a:pPr>
              <a:defRPr/>
            </a:pPr>
            <a:endParaRPr lang="en-US" altLang="en-US"/>
          </a:p>
        </p:txBody>
      </p:sp>
      <p:sp>
        <p:nvSpPr>
          <p:cNvPr id="14340" name="Rectangle 4"/>
          <p:cNvSpPr>
            <a:spLocks noGrp="1" noChangeArrowheads="1"/>
          </p:cNvSpPr>
          <p:nvPr>
            <p:ph type="ftr" sz="quarter" idx="2"/>
          </p:nvPr>
        </p:nvSpPr>
        <p:spPr bwMode="auto">
          <a:xfrm>
            <a:off x="1" y="8831740"/>
            <a:ext cx="3039109" cy="464661"/>
          </a:xfrm>
          <a:prstGeom prst="rect">
            <a:avLst/>
          </a:prstGeom>
          <a:noFill/>
          <a:ln w="9525">
            <a:noFill/>
            <a:miter lim="800000"/>
            <a:headEnd/>
            <a:tailEnd/>
          </a:ln>
          <a:effectLst/>
        </p:spPr>
        <p:txBody>
          <a:bodyPr vert="horz" wrap="square" lIns="93980" tIns="46990" rIns="93980" bIns="46990" numCol="1" anchor="b" anchorCtr="0" compatLnSpc="1">
            <a:prstTxWarp prst="textNoShape">
              <a:avLst/>
            </a:prstTxWarp>
          </a:bodyPr>
          <a:lstStyle>
            <a:lvl1pPr defTabSz="937087" eaLnBrk="0" hangingPunct="0">
              <a:lnSpc>
                <a:spcPct val="100000"/>
              </a:lnSpc>
              <a:spcBef>
                <a:spcPct val="0"/>
              </a:spcBef>
              <a:buFontTx/>
              <a:buNone/>
              <a:defRPr sz="1200">
                <a:latin typeface="Times" pitchFamily="18" charset="0"/>
              </a:defRPr>
            </a:lvl1pPr>
          </a:lstStyle>
          <a:p>
            <a:pPr>
              <a:defRPr/>
            </a:pPr>
            <a:endParaRPr lang="en-US" altLang="en-US"/>
          </a:p>
        </p:txBody>
      </p:sp>
      <p:sp>
        <p:nvSpPr>
          <p:cNvPr id="14341" name="Rectangle 5"/>
          <p:cNvSpPr>
            <a:spLocks noGrp="1" noChangeArrowheads="1"/>
          </p:cNvSpPr>
          <p:nvPr>
            <p:ph type="sldNum" sz="quarter" idx="3"/>
          </p:nvPr>
        </p:nvSpPr>
        <p:spPr bwMode="auto">
          <a:xfrm>
            <a:off x="3971293" y="8831740"/>
            <a:ext cx="3039108" cy="464661"/>
          </a:xfrm>
          <a:prstGeom prst="rect">
            <a:avLst/>
          </a:prstGeom>
          <a:noFill/>
          <a:ln w="9525">
            <a:noFill/>
            <a:miter lim="800000"/>
            <a:headEnd/>
            <a:tailEnd/>
          </a:ln>
          <a:effectLst/>
        </p:spPr>
        <p:txBody>
          <a:bodyPr vert="horz" wrap="square" lIns="93980" tIns="46990" rIns="93980" bIns="46990" numCol="1" anchor="b" anchorCtr="0" compatLnSpc="1">
            <a:prstTxWarp prst="textNoShape">
              <a:avLst/>
            </a:prstTxWarp>
          </a:bodyPr>
          <a:lstStyle>
            <a:lvl1pPr algn="r" defTabSz="937087" eaLnBrk="0" hangingPunct="0">
              <a:lnSpc>
                <a:spcPct val="100000"/>
              </a:lnSpc>
              <a:spcBef>
                <a:spcPct val="0"/>
              </a:spcBef>
              <a:buFontTx/>
              <a:buNone/>
              <a:defRPr sz="1200">
                <a:latin typeface="Times" pitchFamily="18" charset="0"/>
              </a:defRPr>
            </a:lvl1pPr>
          </a:lstStyle>
          <a:p>
            <a:pPr>
              <a:defRPr/>
            </a:pPr>
            <a:fld id="{77005516-648B-4657-B303-0C1EC40F27AC}" type="slidenum">
              <a:rPr lang="en-US" altLang="en-US"/>
              <a:pPr>
                <a:defRPr/>
              </a:pPr>
              <a:t>‹#›</a:t>
            </a:fld>
            <a:endParaRPr lang="en-US" altLang="en-US"/>
          </a:p>
        </p:txBody>
      </p:sp>
    </p:spTree>
    <p:extLst>
      <p:ext uri="{BB962C8B-B14F-4D97-AF65-F5344CB8AC3E}">
        <p14:creationId xmlns:p14="http://schemas.microsoft.com/office/powerpoint/2010/main" val="28293498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2"/>
            <a:ext cx="3013743" cy="453560"/>
          </a:xfrm>
          <a:prstGeom prst="rect">
            <a:avLst/>
          </a:prstGeom>
          <a:noFill/>
          <a:ln w="9525">
            <a:noFill/>
            <a:miter lim="800000"/>
            <a:headEnd/>
            <a:tailEnd/>
          </a:ln>
          <a:effectLst/>
        </p:spPr>
        <p:txBody>
          <a:bodyPr vert="horz" wrap="square" lIns="91375" tIns="45688" rIns="91375" bIns="45688" numCol="1" anchor="t" anchorCtr="0" compatLnSpc="1">
            <a:prstTxWarp prst="textNoShape">
              <a:avLst/>
            </a:prstTxWarp>
          </a:bodyPr>
          <a:lstStyle>
            <a:lvl1pPr defTabSz="914889" eaLnBrk="0" hangingPunct="0">
              <a:lnSpc>
                <a:spcPct val="100000"/>
              </a:lnSpc>
              <a:spcBef>
                <a:spcPct val="0"/>
              </a:spcBef>
              <a:buFontTx/>
              <a:buNone/>
              <a:defRPr sz="1200">
                <a:latin typeface="Times" pitchFamily="18" charset="0"/>
              </a:defRPr>
            </a:lvl1pPr>
          </a:lstStyle>
          <a:p>
            <a:pPr>
              <a:defRPr/>
            </a:pPr>
            <a:endParaRPr lang="en-US" altLang="en-US"/>
          </a:p>
        </p:txBody>
      </p:sp>
      <p:sp>
        <p:nvSpPr>
          <p:cNvPr id="16387" name="Rectangle 3"/>
          <p:cNvSpPr>
            <a:spLocks noGrp="1" noChangeArrowheads="1"/>
          </p:cNvSpPr>
          <p:nvPr>
            <p:ph type="dt" idx="1"/>
          </p:nvPr>
        </p:nvSpPr>
        <p:spPr bwMode="auto">
          <a:xfrm>
            <a:off x="3996658" y="2"/>
            <a:ext cx="3013742" cy="453560"/>
          </a:xfrm>
          <a:prstGeom prst="rect">
            <a:avLst/>
          </a:prstGeom>
          <a:noFill/>
          <a:ln w="9525">
            <a:noFill/>
            <a:miter lim="800000"/>
            <a:headEnd/>
            <a:tailEnd/>
          </a:ln>
          <a:effectLst/>
        </p:spPr>
        <p:txBody>
          <a:bodyPr vert="horz" wrap="square" lIns="91375" tIns="45688" rIns="91375" bIns="45688" numCol="1" anchor="t" anchorCtr="0" compatLnSpc="1">
            <a:prstTxWarp prst="textNoShape">
              <a:avLst/>
            </a:prstTxWarp>
          </a:bodyPr>
          <a:lstStyle>
            <a:lvl1pPr algn="r" defTabSz="914889" eaLnBrk="0" hangingPunct="0">
              <a:lnSpc>
                <a:spcPct val="100000"/>
              </a:lnSpc>
              <a:spcBef>
                <a:spcPct val="0"/>
              </a:spcBef>
              <a:buFontTx/>
              <a:buNone/>
              <a:defRPr sz="1200">
                <a:latin typeface="Times" pitchFamily="18" charset="0"/>
              </a:defRPr>
            </a:lvl1pPr>
          </a:lstStyle>
          <a:p>
            <a:pPr>
              <a:defRPr/>
            </a:pPr>
            <a:endParaRPr lang="en-US" altLang="en-US"/>
          </a:p>
        </p:txBody>
      </p:sp>
      <p:sp>
        <p:nvSpPr>
          <p:cNvPr id="14340" name="Rectangle 4"/>
          <p:cNvSpPr>
            <a:spLocks noGrp="1" noRot="1" noChangeAspect="1" noChangeArrowheads="1" noTextEdit="1"/>
          </p:cNvSpPr>
          <p:nvPr>
            <p:ph type="sldImg" idx="2"/>
          </p:nvPr>
        </p:nvSpPr>
        <p:spPr bwMode="auto">
          <a:xfrm>
            <a:off x="1230313" y="682625"/>
            <a:ext cx="4624387" cy="3470275"/>
          </a:xfrm>
          <a:prstGeom prst="rect">
            <a:avLst/>
          </a:prstGeom>
          <a:noFill/>
          <a:ln w="9525">
            <a:solidFill>
              <a:srgbClr val="000000"/>
            </a:solidFill>
            <a:miter lim="800000"/>
            <a:headEnd/>
            <a:tailEnd/>
          </a:ln>
        </p:spPr>
      </p:sp>
      <p:sp>
        <p:nvSpPr>
          <p:cNvPr id="16389" name="Rectangle 5"/>
          <p:cNvSpPr>
            <a:spLocks noGrp="1" noChangeArrowheads="1"/>
          </p:cNvSpPr>
          <p:nvPr>
            <p:ph type="body" sz="quarter" idx="3"/>
          </p:nvPr>
        </p:nvSpPr>
        <p:spPr bwMode="auto">
          <a:xfrm>
            <a:off x="905233" y="4381774"/>
            <a:ext cx="5199935" cy="4232700"/>
          </a:xfrm>
          <a:prstGeom prst="rect">
            <a:avLst/>
          </a:prstGeom>
          <a:noFill/>
          <a:ln w="9525">
            <a:noFill/>
            <a:miter lim="800000"/>
            <a:headEnd/>
            <a:tailEnd/>
          </a:ln>
          <a:effectLst/>
        </p:spPr>
        <p:txBody>
          <a:bodyPr vert="horz" wrap="square" lIns="91375" tIns="45688" rIns="91375" bIns="4568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16390" name="Rectangle 6"/>
          <p:cNvSpPr>
            <a:spLocks noGrp="1" noChangeArrowheads="1"/>
          </p:cNvSpPr>
          <p:nvPr>
            <p:ph type="ftr" sz="quarter" idx="4"/>
          </p:nvPr>
        </p:nvSpPr>
        <p:spPr bwMode="auto">
          <a:xfrm>
            <a:off x="1" y="8841256"/>
            <a:ext cx="3013743" cy="453560"/>
          </a:xfrm>
          <a:prstGeom prst="rect">
            <a:avLst/>
          </a:prstGeom>
          <a:noFill/>
          <a:ln w="9525">
            <a:noFill/>
            <a:miter lim="800000"/>
            <a:headEnd/>
            <a:tailEnd/>
          </a:ln>
          <a:effectLst/>
        </p:spPr>
        <p:txBody>
          <a:bodyPr vert="horz" wrap="square" lIns="91375" tIns="45688" rIns="91375" bIns="45688" numCol="1" anchor="b" anchorCtr="0" compatLnSpc="1">
            <a:prstTxWarp prst="textNoShape">
              <a:avLst/>
            </a:prstTxWarp>
          </a:bodyPr>
          <a:lstStyle>
            <a:lvl1pPr defTabSz="914889" eaLnBrk="0" hangingPunct="0">
              <a:lnSpc>
                <a:spcPct val="100000"/>
              </a:lnSpc>
              <a:spcBef>
                <a:spcPct val="0"/>
              </a:spcBef>
              <a:buFontTx/>
              <a:buNone/>
              <a:defRPr sz="1200">
                <a:latin typeface="Times" pitchFamily="18" charset="0"/>
              </a:defRPr>
            </a:lvl1pPr>
          </a:lstStyle>
          <a:p>
            <a:pPr>
              <a:defRPr/>
            </a:pPr>
            <a:endParaRPr lang="en-US" altLang="en-US"/>
          </a:p>
        </p:txBody>
      </p:sp>
      <p:sp>
        <p:nvSpPr>
          <p:cNvPr id="16391" name="Rectangle 7"/>
          <p:cNvSpPr>
            <a:spLocks noGrp="1" noChangeArrowheads="1"/>
          </p:cNvSpPr>
          <p:nvPr>
            <p:ph type="sldNum" sz="quarter" idx="5"/>
          </p:nvPr>
        </p:nvSpPr>
        <p:spPr bwMode="auto">
          <a:xfrm>
            <a:off x="3996658" y="8841256"/>
            <a:ext cx="3013742" cy="453560"/>
          </a:xfrm>
          <a:prstGeom prst="rect">
            <a:avLst/>
          </a:prstGeom>
          <a:noFill/>
          <a:ln w="9525">
            <a:noFill/>
            <a:miter lim="800000"/>
            <a:headEnd/>
            <a:tailEnd/>
          </a:ln>
          <a:effectLst/>
        </p:spPr>
        <p:txBody>
          <a:bodyPr vert="horz" wrap="square" lIns="91375" tIns="45688" rIns="91375" bIns="45688" numCol="1" anchor="b" anchorCtr="0" compatLnSpc="1">
            <a:prstTxWarp prst="textNoShape">
              <a:avLst/>
            </a:prstTxWarp>
          </a:bodyPr>
          <a:lstStyle>
            <a:lvl1pPr algn="r" defTabSz="914889" eaLnBrk="0" hangingPunct="0">
              <a:lnSpc>
                <a:spcPct val="100000"/>
              </a:lnSpc>
              <a:spcBef>
                <a:spcPct val="0"/>
              </a:spcBef>
              <a:buFontTx/>
              <a:buNone/>
              <a:defRPr sz="1200">
                <a:latin typeface="Times" pitchFamily="18" charset="0"/>
              </a:defRPr>
            </a:lvl1pPr>
          </a:lstStyle>
          <a:p>
            <a:pPr>
              <a:defRPr/>
            </a:pPr>
            <a:fld id="{98629083-7024-4843-B61C-61E91DBEFE81}" type="slidenum">
              <a:rPr lang="en-US" altLang="en-US"/>
              <a:pPr>
                <a:defRPr/>
              </a:pPr>
              <a:t>‹#›</a:t>
            </a:fld>
            <a:endParaRPr lang="en-US" altLang="en-US"/>
          </a:p>
        </p:txBody>
      </p:sp>
    </p:spTree>
    <p:extLst>
      <p:ext uri="{BB962C8B-B14F-4D97-AF65-F5344CB8AC3E}">
        <p14:creationId xmlns:p14="http://schemas.microsoft.com/office/powerpoint/2010/main" val="7830130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dirty="0" smtClean="0">
                <a:latin typeface="Arial" pitchFamily="34" charset="0"/>
                <a:ea typeface="ＭＳ Ｐゴシック" pitchFamily="34" charset="-128"/>
                <a:cs typeface="Arial" pitchFamily="34" charset="0"/>
              </a:rPr>
              <a:t>Good morning!</a:t>
            </a:r>
            <a:r>
              <a:rPr lang="en-US" sz="1100" baseline="0" dirty="0" smtClean="0">
                <a:latin typeface="Arial" pitchFamily="34" charset="0"/>
                <a:ea typeface="ＭＳ Ｐゴシック" pitchFamily="34" charset="-128"/>
                <a:cs typeface="Arial" pitchFamily="34" charset="0"/>
              </a:rPr>
              <a:t> </a:t>
            </a:r>
            <a:r>
              <a:rPr lang="en-US" sz="1100" baseline="0" dirty="0" smtClean="0">
                <a:latin typeface="Arial" pitchFamily="34" charset="0"/>
                <a:cs typeface="Arial" pitchFamily="34" charset="0"/>
              </a:rPr>
              <a:t>It</a:t>
            </a:r>
            <a:r>
              <a:rPr lang="en-US" sz="1100" dirty="0" smtClean="0">
                <a:latin typeface="Arial" pitchFamily="34" charset="0"/>
                <a:cs typeface="Arial" pitchFamily="34" charset="0"/>
              </a:rPr>
              <a:t> is great to</a:t>
            </a:r>
            <a:r>
              <a:rPr lang="en-US" sz="1100" baseline="0" dirty="0" smtClean="0">
                <a:latin typeface="Arial" pitchFamily="34" charset="0"/>
                <a:cs typeface="Arial" pitchFamily="34" charset="0"/>
              </a:rPr>
              <a:t> see </a:t>
            </a:r>
            <a:r>
              <a:rPr lang="en-US" sz="1100" dirty="0" smtClean="0">
                <a:latin typeface="Arial" pitchFamily="34" charset="0"/>
                <a:cs typeface="Arial" pitchFamily="34" charset="0"/>
              </a:rPr>
              <a:t>all of you</a:t>
            </a:r>
            <a:r>
              <a:rPr lang="en-US" sz="1100" baseline="0" dirty="0" smtClean="0">
                <a:latin typeface="Arial" pitchFamily="34" charset="0"/>
                <a:cs typeface="Arial" pitchFamily="34" charset="0"/>
              </a:rPr>
              <a:t> here today.  I appreciate the opportunity to provide you with an update on what OEC is working on. </a:t>
            </a: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endParaRPr lang="en-US" sz="1100" baseline="0" dirty="0" smtClean="0">
              <a:latin typeface="Arial" pitchFamily="34" charset="0"/>
              <a:cs typeface="Arial" pitchFamily="34" charset="0"/>
            </a:endParaRPr>
          </a:p>
          <a:p>
            <a:pPr marL="171450" marR="0" indent="-171450" algn="l" defTabSz="914400" rtl="0" eaLnBrk="0" fontAlgn="base" latinLnBrk="0" hangingPunct="0">
              <a:lnSpc>
                <a:spcPct val="100000"/>
              </a:lnSpc>
              <a:spcBef>
                <a:spcPts val="0"/>
              </a:spcBef>
              <a:spcAft>
                <a:spcPct val="0"/>
              </a:spcAft>
              <a:buClrTx/>
              <a:buSzTx/>
              <a:buFont typeface="Arial" panose="020B0604020202020204" pitchFamily="34" charset="0"/>
              <a:buChar char="•"/>
              <a:tabLst/>
              <a:defRPr/>
            </a:pPr>
            <a:r>
              <a:rPr lang="en-US" sz="1100" baseline="0" dirty="0" smtClean="0">
                <a:latin typeface="Arial" pitchFamily="34" charset="0"/>
                <a:cs typeface="Arial" pitchFamily="34" charset="0"/>
              </a:rPr>
              <a:t>2014 is going to be a big year for us and our partners in the public safety community.  </a:t>
            </a:r>
          </a:p>
          <a:p>
            <a:pPr marL="171450" indent="-171450">
              <a:spcBef>
                <a:spcPts val="0"/>
              </a:spcBef>
              <a:buFont typeface="Arial" panose="020B0604020202020204" pitchFamily="34" charset="0"/>
              <a:buChar char="•"/>
            </a:pPr>
            <a:endParaRPr lang="en-US" baseline="0" dirty="0" smtClean="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endParaRPr lang="en-US" baseline="0" dirty="0" smtClean="0">
              <a:latin typeface="Arial" pitchFamily="34" charset="0"/>
              <a:ea typeface="ＭＳ Ｐゴシック" pitchFamily="34" charset="-128"/>
              <a:cs typeface="Arial" pitchFamily="34" charset="0"/>
            </a:endParaRPr>
          </a:p>
          <a:p>
            <a:pPr marL="0" indent="0">
              <a:spcBef>
                <a:spcPts val="0"/>
              </a:spcBef>
              <a:buFont typeface="Arial" panose="020B0604020202020204" pitchFamily="34" charset="0"/>
              <a:buNone/>
            </a:pPr>
            <a:endParaRPr lang="en-US" dirty="0"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fld id="{066933ED-8C59-4A81-A213-13A6E185D906}" type="slidenum">
              <a:rPr lang="en-US" altLang="en-US" smtClean="0">
                <a:latin typeface="Times" pitchFamily="18" charset="0"/>
              </a:rPr>
              <a:pPr defTabSz="914400"/>
              <a:t>1</a:t>
            </a:fld>
            <a:endParaRPr lang="en-US" altLang="en-US" smtClean="0">
              <a:latin typeface="Times"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xfrm>
            <a:off x="701748" y="4298988"/>
            <a:ext cx="5699051" cy="4859189"/>
          </a:xfrm>
          <a:noFill/>
          <a:ln/>
        </p:spPr>
        <p:txBody>
          <a:bodyPr/>
          <a:lstStyle/>
          <a:p>
            <a:pPr marL="112713" indent="-112713">
              <a:spcBef>
                <a:spcPct val="0"/>
              </a:spcBef>
              <a:buFontTx/>
              <a:buChar char="•"/>
            </a:pPr>
            <a:r>
              <a:rPr lang="en-US" altLang="en-US" sz="1100" dirty="0">
                <a:solidFill>
                  <a:srgbClr val="000000"/>
                </a:solidFill>
                <a:latin typeface="Arial" pitchFamily="34" charset="0"/>
                <a:cs typeface="Arial" pitchFamily="34" charset="0"/>
              </a:rPr>
              <a:t>As many of you know, </a:t>
            </a:r>
            <a:r>
              <a:rPr lang="en-US" altLang="en-US" sz="1100" dirty="0">
                <a:latin typeface="Arial" pitchFamily="34" charset="0"/>
                <a:ea typeface="ＭＳ Ｐゴシック" pitchFamily="34" charset="-128"/>
                <a:cs typeface="Arial" pitchFamily="34" charset="0"/>
              </a:rPr>
              <a:t>one of our major activities has been updating the National Emergency Communications Plan (NECP) – the nation’s first strategic plan – to account for the current state of interoperability nationwide and for emerging technologies, including broadband. </a:t>
            </a:r>
            <a:endParaRPr lang="en-US" altLang="en-US" sz="1100" dirty="0" smtClean="0">
              <a:latin typeface="Arial" pitchFamily="34" charset="0"/>
              <a:ea typeface="ＭＳ Ｐゴシック" pitchFamily="34" charset="-128"/>
              <a:cs typeface="Arial" pitchFamily="34" charset="0"/>
            </a:endParaRPr>
          </a:p>
          <a:p>
            <a:pPr marL="112713" indent="-112713">
              <a:spcBef>
                <a:spcPct val="0"/>
              </a:spcBef>
            </a:pPr>
            <a:endParaRPr lang="en-US" sz="1100" dirty="0" smtClean="0">
              <a:solidFill>
                <a:srgbClr val="000000"/>
              </a:solidFill>
              <a:latin typeface="Arial" pitchFamily="34" charset="0"/>
              <a:cs typeface="Arial" pitchFamily="34" charset="0"/>
            </a:endParaRPr>
          </a:p>
          <a:p>
            <a:pPr marL="112713" indent="-112713">
              <a:spcBef>
                <a:spcPct val="0"/>
              </a:spcBef>
              <a:buFontTx/>
              <a:buChar char="•"/>
            </a:pPr>
            <a:r>
              <a:rPr lang="en-US" sz="1100" dirty="0">
                <a:solidFill>
                  <a:srgbClr val="000000"/>
                </a:solidFill>
                <a:latin typeface="Arial" pitchFamily="34" charset="0"/>
                <a:cs typeface="Arial" pitchFamily="34" charset="0"/>
              </a:rPr>
              <a:t>OEC has conducted outreach to more than 300 stakeholders involved with emergency communications from Federal, State, local and Tribal agencies, private sector and DHS representatives. </a:t>
            </a:r>
          </a:p>
          <a:p>
            <a:pPr marL="112713" indent="-112713">
              <a:spcBef>
                <a:spcPct val="0"/>
              </a:spcBef>
              <a:buFontTx/>
              <a:buChar char="•"/>
            </a:pPr>
            <a:endParaRPr lang="en-US" sz="1100" dirty="0">
              <a:solidFill>
                <a:srgbClr val="000000"/>
              </a:solidFill>
              <a:latin typeface="Arial" pitchFamily="34" charset="0"/>
              <a:cs typeface="Arial" pitchFamily="34" charset="0"/>
            </a:endParaRPr>
          </a:p>
          <a:p>
            <a:pPr marL="112713" indent="-112713">
              <a:spcBef>
                <a:spcPct val="0"/>
              </a:spcBef>
              <a:buFontTx/>
              <a:buChar char="•"/>
              <a:defRPr/>
            </a:pPr>
            <a:r>
              <a:rPr lang="en-US" sz="1100" dirty="0">
                <a:solidFill>
                  <a:srgbClr val="000000"/>
                </a:solidFill>
                <a:latin typeface="Arial" pitchFamily="34" charset="0"/>
                <a:cs typeface="Arial" pitchFamily="34" charset="0"/>
              </a:rPr>
              <a:t>One of the key messages was to continue our focus on governance and planning and other aspects of SAFECOM’s Interoperability Continuum, but to also keep pace with policy and technology, which is continually evolving.  </a:t>
            </a:r>
          </a:p>
          <a:p>
            <a:pPr marL="112713" indent="-112713">
              <a:spcBef>
                <a:spcPct val="0"/>
              </a:spcBef>
              <a:buFontTx/>
              <a:buChar char="•"/>
              <a:defRPr/>
            </a:pPr>
            <a:endParaRPr lang="en-US" sz="1100" dirty="0">
              <a:solidFill>
                <a:srgbClr val="000000"/>
              </a:solidFill>
              <a:latin typeface="Arial" pitchFamily="34" charset="0"/>
              <a:cs typeface="Arial" pitchFamily="34" charset="0"/>
            </a:endParaRPr>
          </a:p>
          <a:p>
            <a:pPr marL="112713" indent="-112713">
              <a:spcBef>
                <a:spcPct val="0"/>
              </a:spcBef>
              <a:buFontTx/>
              <a:buChar char="•"/>
              <a:defRPr/>
            </a:pPr>
            <a:r>
              <a:rPr lang="en-US" sz="1100" dirty="0">
                <a:solidFill>
                  <a:srgbClr val="000000"/>
                </a:solidFill>
                <a:latin typeface="Arial" pitchFamily="34" charset="0"/>
                <a:cs typeface="Arial" pitchFamily="34" charset="0"/>
              </a:rPr>
              <a:t>As a result, the updated NECP is now more strategic and conceptual than the first.  The revised NECP is less rigid and places more importance on the capabilities you have identified as essential.</a:t>
            </a:r>
          </a:p>
          <a:p>
            <a:pPr marL="112713" indent="-112713">
              <a:spcBef>
                <a:spcPct val="0"/>
              </a:spcBef>
              <a:buFontTx/>
              <a:buChar char="•"/>
              <a:defRPr/>
            </a:pPr>
            <a:endParaRPr lang="en-US" sz="1100" dirty="0">
              <a:solidFill>
                <a:srgbClr val="000000"/>
              </a:solidFill>
              <a:latin typeface="Arial" pitchFamily="34" charset="0"/>
              <a:cs typeface="Arial" pitchFamily="34" charset="0"/>
            </a:endParaRPr>
          </a:p>
          <a:p>
            <a:pPr marL="112713" indent="-112713">
              <a:spcBef>
                <a:spcPct val="0"/>
              </a:spcBef>
              <a:buFontTx/>
              <a:buChar char="•"/>
              <a:defRPr/>
            </a:pPr>
            <a:r>
              <a:rPr lang="en-US" sz="1100" dirty="0">
                <a:solidFill>
                  <a:srgbClr val="000000"/>
                </a:solidFill>
                <a:latin typeface="Arial" pitchFamily="34" charset="0"/>
                <a:cs typeface="Arial" pitchFamily="34" charset="0"/>
              </a:rPr>
              <a:t>Another substantial change was to broaden the scope of the emergency communications community.  While first responders are still the primary focus, we included more elements, such as PSAPs, CIOs and emergency management, to better reflect the overall comprehensive approach of OEC’s new mission.  </a:t>
            </a:r>
          </a:p>
          <a:p>
            <a:pPr marL="112713" indent="-112713">
              <a:spcBef>
                <a:spcPct val="0"/>
              </a:spcBef>
              <a:buFontTx/>
              <a:buChar char="•"/>
              <a:defRPr/>
            </a:pPr>
            <a:endParaRPr lang="en-US" sz="1100" dirty="0">
              <a:solidFill>
                <a:srgbClr val="000000"/>
              </a:solidFill>
              <a:latin typeface="Arial" pitchFamily="34" charset="0"/>
              <a:cs typeface="Arial" pitchFamily="34" charset="0"/>
            </a:endParaRPr>
          </a:p>
          <a:p>
            <a:pPr marL="112713" indent="-112713">
              <a:spcBef>
                <a:spcPct val="0"/>
              </a:spcBef>
              <a:buFontTx/>
              <a:buChar char="•"/>
              <a:defRPr/>
            </a:pPr>
            <a:r>
              <a:rPr lang="en-US" sz="1100" dirty="0">
                <a:solidFill>
                  <a:srgbClr val="000000"/>
                </a:solidFill>
                <a:latin typeface="Arial" pitchFamily="34" charset="0"/>
                <a:cs typeface="Arial" pitchFamily="34" charset="0"/>
              </a:rPr>
              <a:t>While the draft is currently under review, the intent is to have the NECP finalized in the coming months. </a:t>
            </a:r>
          </a:p>
          <a:p>
            <a:r>
              <a:rPr lang="en-US" sz="1100" kern="1200" dirty="0" smtClean="0">
                <a:solidFill>
                  <a:schemeClr val="tx1"/>
                </a:solidFill>
                <a:effectLst/>
                <a:latin typeface="Arial" pitchFamily="34" charset="0"/>
                <a:cs typeface="Arial" pitchFamily="34" charset="0"/>
              </a:rPr>
              <a:t> </a:t>
            </a:r>
          </a:p>
          <a:p>
            <a:pPr marL="0" indent="0">
              <a:spcBef>
                <a:spcPts val="0"/>
              </a:spcBef>
              <a:buFont typeface="Arial" panose="020B0604020202020204" pitchFamily="34" charset="0"/>
              <a:buNone/>
              <a:defRPr/>
            </a:pPr>
            <a:endParaRPr lang="en-US" dirty="0" smtClean="0">
              <a:latin typeface="Arial" pitchFamily="34" charset="0"/>
              <a:cs typeface="Arial" pitchFamily="34" charset="0"/>
            </a:endParaRPr>
          </a:p>
        </p:txBody>
      </p:sp>
      <p:sp>
        <p:nvSpPr>
          <p:cNvPr id="19460" name="Slide Number Placeholder 3"/>
          <p:cNvSpPr>
            <a:spLocks noGrp="1"/>
          </p:cNvSpPr>
          <p:nvPr>
            <p:ph type="sldNum" sz="quarter" idx="5"/>
          </p:nvPr>
        </p:nvSpPr>
        <p:spPr>
          <a:noFill/>
        </p:spPr>
        <p:txBody>
          <a:bodyPr/>
          <a:lstStyle/>
          <a:p>
            <a:pPr defTabSz="914400"/>
            <a:fld id="{D136B173-F86B-45E0-AE46-B14E330B7C6A}" type="slidenum">
              <a:rPr lang="en-US" altLang="en-US" smtClean="0"/>
              <a:pPr defTabSz="914400"/>
              <a:t>2</a:t>
            </a:fld>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xfrm>
            <a:off x="905233" y="4381773"/>
            <a:ext cx="5199935" cy="458147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W</a:t>
            </a:r>
            <a:r>
              <a:rPr lang="en-US" sz="1100" dirty="0" smtClean="0">
                <a:latin typeface="Arial" pitchFamily="34" charset="0"/>
                <a:ea typeface="ＭＳ Ｐゴシック" pitchFamily="34" charset="-128"/>
                <a:cs typeface="Arial" pitchFamily="34" charset="0"/>
              </a:rPr>
              <a:t>e </a:t>
            </a:r>
            <a:r>
              <a:rPr lang="en-US" sz="1100" dirty="0">
                <a:latin typeface="Arial" pitchFamily="34" charset="0"/>
                <a:ea typeface="ＭＳ Ｐゴシック" pitchFamily="34" charset="-128"/>
                <a:cs typeface="Arial" pitchFamily="34" charset="0"/>
              </a:rPr>
              <a:t>are also working with all 56 State and territories in completing the first nationwide update of their individual Statewide Communication Interoperability Plans (SCIPs).</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The purpose of the ongoing updates is to help States and territories plan for new technologies, including broadband.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To assist in their efforts, OEC has been providing SCIP Workshops across the country this year.  In 2013, we have conducted 29 workshops, and are planning more for this year.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We have also developed an e-SCIP Online Tool to make the SCIP update process easier.  The tool follows the criteria, template, and guidance developed as part of the SCIP update process.  OEC recognized the amount of time it takes to update the SCIPs.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Once fully developed, the e-SCIP will streamline the process by:  providing a step-by-step process for SWICs to prepare a SCIP using the updated criteria, and will have the capability to pull data from the SCIP entry to pre-populate and begin the Annual Progress </a:t>
            </a:r>
            <a:r>
              <a:rPr lang="en-US" sz="1100" dirty="0" smtClean="0">
                <a:latin typeface="Arial" pitchFamily="34" charset="0"/>
                <a:ea typeface="ＭＳ Ｐゴシック" pitchFamily="34" charset="-128"/>
                <a:cs typeface="Arial" pitchFamily="34" charset="0"/>
              </a:rPr>
              <a:t>Report.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smtClean="0">
                <a:latin typeface="Arial" pitchFamily="34" charset="0"/>
                <a:ea typeface="ＭＳ Ｐゴシック" pitchFamily="34" charset="-128"/>
                <a:cs typeface="Arial" pitchFamily="34" charset="0"/>
              </a:rPr>
              <a:t>OEC presented a beta test version to NCSWIC last week.  We are incorporating SWIC feedback, and plan to release it in April.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smtClean="0">
                <a:latin typeface="Arial" pitchFamily="34" charset="0"/>
                <a:ea typeface="ＭＳ Ｐゴシック" pitchFamily="34" charset="-128"/>
                <a:cs typeface="Arial" pitchFamily="34" charset="0"/>
              </a:rPr>
              <a:t>When released, the e-SCIP will be fully integrated with another online tool that OEC recently unveiled – CASM </a:t>
            </a:r>
            <a:r>
              <a:rPr lang="en-US" sz="1100" dirty="0" err="1" smtClean="0">
                <a:latin typeface="Arial" pitchFamily="34" charset="0"/>
                <a:ea typeface="ＭＳ Ｐゴシック" pitchFamily="34" charset="-128"/>
                <a:cs typeface="Arial" pitchFamily="34" charset="0"/>
              </a:rPr>
              <a:t>NextGen</a:t>
            </a:r>
            <a:r>
              <a:rPr lang="en-US" sz="1100" dirty="0" smtClean="0">
                <a:latin typeface="Arial" pitchFamily="34" charset="0"/>
                <a:ea typeface="ＭＳ Ｐゴシック" pitchFamily="34" charset="-128"/>
                <a:cs typeface="Arial" pitchFamily="34" charset="0"/>
              </a:rPr>
              <a:t>.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12713" indent="-112713">
              <a:buFontTx/>
              <a:buChar char="•"/>
            </a:pPr>
            <a:endParaRPr lang="en-US" dirty="0" smtClean="0">
              <a:solidFill>
                <a:srgbClr val="000000"/>
              </a:solidFill>
              <a:latin typeface="Arial" charset="0"/>
              <a:ea typeface="ＭＳ Ｐゴシック" pitchFamily="34" charset="-128"/>
              <a:cs typeface="Arial" charset="0"/>
            </a:endParaRPr>
          </a:p>
          <a:p>
            <a:pPr marL="112713" indent="-112713">
              <a:buFontTx/>
              <a:buChar char="•"/>
            </a:pPr>
            <a:endParaRPr lang="en-US" dirty="0" smtClean="0">
              <a:solidFill>
                <a:srgbClr val="000000"/>
              </a:solidFill>
              <a:latin typeface="Arial" charset="0"/>
              <a:ea typeface="ＭＳ Ｐゴシック" pitchFamily="34" charset="-128"/>
              <a:cs typeface="Arial" charset="0"/>
            </a:endParaRPr>
          </a:p>
          <a:p>
            <a:pPr marL="112713" indent="-112713">
              <a:buFontTx/>
              <a:buChar char="•"/>
            </a:pPr>
            <a:endParaRPr lang="en-US" dirty="0" smtClean="0">
              <a:solidFill>
                <a:srgbClr val="000000"/>
              </a:solidFill>
              <a:latin typeface="Arial" charset="0"/>
              <a:ea typeface="ＭＳ Ｐゴシック" pitchFamily="34" charset="-128"/>
              <a:cs typeface="Arial" charset="0"/>
            </a:endParaRPr>
          </a:p>
          <a:p>
            <a:pPr marL="112713" indent="-112713">
              <a:buFontTx/>
              <a:buChar char="•"/>
            </a:pPr>
            <a:endParaRPr lang="en-US" dirty="0" smtClean="0">
              <a:solidFill>
                <a:srgbClr val="000000"/>
              </a:solidFill>
              <a:latin typeface="Arial" charset="0"/>
              <a:ea typeface="ＭＳ Ｐゴシック" pitchFamily="34" charset="-128"/>
              <a:cs typeface="Arial" charset="0"/>
            </a:endParaRP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ＭＳ Ｐゴシック" pitchFamily="34" charset="-128"/>
              </a:defRPr>
            </a:lvl1pPr>
            <a:lvl2pPr marL="742950" indent="-285750" defTabSz="906463">
              <a:defRPr>
                <a:solidFill>
                  <a:schemeClr val="tx1"/>
                </a:solidFill>
                <a:latin typeface="Arial" charset="0"/>
                <a:ea typeface="ＭＳ Ｐゴシック" pitchFamily="34" charset="-128"/>
              </a:defRPr>
            </a:lvl2pPr>
            <a:lvl3pPr marL="1143000" indent="-228600" defTabSz="906463">
              <a:defRPr>
                <a:solidFill>
                  <a:schemeClr val="tx1"/>
                </a:solidFill>
                <a:latin typeface="Arial" charset="0"/>
                <a:ea typeface="ＭＳ Ｐゴシック" pitchFamily="34" charset="-128"/>
              </a:defRPr>
            </a:lvl3pPr>
            <a:lvl4pPr marL="1600200" indent="-228600" defTabSz="906463">
              <a:defRPr>
                <a:solidFill>
                  <a:schemeClr val="tx1"/>
                </a:solidFill>
                <a:latin typeface="Arial" charset="0"/>
                <a:ea typeface="ＭＳ Ｐゴシック" pitchFamily="34" charset="-128"/>
              </a:defRPr>
            </a:lvl4pPr>
            <a:lvl5pPr marL="2057400" indent="-228600" defTabSz="906463">
              <a:defRPr>
                <a:solidFill>
                  <a:schemeClr val="tx1"/>
                </a:solidFill>
                <a:latin typeface="Arial" charset="0"/>
                <a:ea typeface="ＭＳ Ｐゴシック" pitchFamily="34" charset="-128"/>
              </a:defRPr>
            </a:lvl5pPr>
            <a:lvl6pPr marL="2514600" indent="-228600" defTabSz="9064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64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64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6463" eaLnBrk="0" fontAlgn="base" hangingPunct="0">
              <a:spcBef>
                <a:spcPct val="0"/>
              </a:spcBef>
              <a:spcAft>
                <a:spcPct val="0"/>
              </a:spcAft>
              <a:defRPr>
                <a:solidFill>
                  <a:schemeClr val="tx1"/>
                </a:solidFill>
                <a:latin typeface="Arial" charset="0"/>
                <a:ea typeface="ＭＳ Ｐゴシック" pitchFamily="34" charset="-128"/>
              </a:defRPr>
            </a:lvl9pPr>
          </a:lstStyle>
          <a:p>
            <a:fld id="{96A31B1C-4FE5-4A03-B17D-38E936BDDF58}" type="slidenum">
              <a:rPr lang="en-US" smtClean="0">
                <a:solidFill>
                  <a:srgbClr val="000000"/>
                </a:solidFill>
                <a:latin typeface="Times" pitchFamily="18" charset="0"/>
              </a:rPr>
              <a:pPr/>
              <a:t>3</a:t>
            </a:fld>
            <a:endParaRPr lang="en-US" smtClean="0">
              <a:solidFill>
                <a:srgbClr val="000000"/>
              </a:solidFill>
              <a:latin typeface="Times"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In addition, our Technical Assistance (TA) program has been doing some great work in providing on-site training and tools that focus on addressing State and local needs.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Last year, we completed our 1,000th technical assistance workshop. This incredible milestone is a true testament to the success of the TA program and the dedication among OEC and you, our State and local partners.</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For 2014, OEC has so far accepted 170 requests for TA support, including 36 requests for broadband planning workshops.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These workshops are designed to assist States in planning for their consultation with the First Responder Network Authority (</a:t>
            </a:r>
            <a:r>
              <a:rPr lang="en-US" sz="1100" dirty="0" err="1">
                <a:latin typeface="Arial" pitchFamily="34" charset="0"/>
                <a:ea typeface="ＭＳ Ｐゴシック" pitchFamily="34" charset="-128"/>
                <a:cs typeface="Arial" pitchFamily="34" charset="0"/>
              </a:rPr>
              <a:t>FirstNet</a:t>
            </a:r>
            <a:r>
              <a:rPr lang="en-US" sz="1100" dirty="0">
                <a:latin typeface="Arial" pitchFamily="34" charset="0"/>
                <a:ea typeface="ＭＳ Ｐゴシック" pitchFamily="34" charset="-128"/>
                <a:cs typeface="Arial" pitchFamily="34" charset="0"/>
              </a:rPr>
              <a:t>) as it works to develop the Nationwide Public Safety Broadband Network (NPSBN).   </a:t>
            </a:r>
            <a:r>
              <a:rPr lang="en-US" sz="1100" dirty="0" smtClean="0">
                <a:latin typeface="Arial" pitchFamily="34" charset="0"/>
                <a:ea typeface="ＭＳ Ｐゴシック" pitchFamily="34" charset="-128"/>
                <a:cs typeface="Arial" pitchFamily="34" charset="0"/>
              </a:rPr>
              <a:t>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smtClean="0">
                <a:latin typeface="Arial" pitchFamily="34" charset="0"/>
                <a:ea typeface="ＭＳ Ｐゴシック" pitchFamily="34" charset="-128"/>
                <a:cs typeface="Arial" pitchFamily="34" charset="0"/>
              </a:rPr>
              <a:t>This </a:t>
            </a:r>
            <a:r>
              <a:rPr lang="en-US" sz="1100" dirty="0">
                <a:latin typeface="Arial" pitchFamily="34" charset="0"/>
                <a:ea typeface="ＭＳ Ｐゴシック" pitchFamily="34" charset="-128"/>
                <a:cs typeface="Arial" pitchFamily="34" charset="0"/>
              </a:rPr>
              <a:t>is our Public Safety Tools web site (www.PublicSafetyTools.info) where you can find our TA catalog and TA request forms.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smtClean="0">
                <a:latin typeface="Arial" pitchFamily="34" charset="0"/>
                <a:ea typeface="ＭＳ Ｐゴシック" pitchFamily="34" charset="-128"/>
                <a:cs typeface="Arial" pitchFamily="34" charset="0"/>
              </a:rPr>
              <a:t>As referenced earlier, our </a:t>
            </a:r>
            <a:r>
              <a:rPr lang="en-US" sz="1100" dirty="0">
                <a:latin typeface="Arial" pitchFamily="34" charset="0"/>
                <a:ea typeface="ＭＳ Ｐゴシック" pitchFamily="34" charset="-128"/>
                <a:cs typeface="Arial" pitchFamily="34" charset="0"/>
              </a:rPr>
              <a:t>TA Branch recently unveiled a major upgrade to its Communications Assets and Mapping (CASM) Tool known as “CASM </a:t>
            </a:r>
            <a:r>
              <a:rPr lang="en-US" sz="1100" dirty="0" err="1">
                <a:latin typeface="Arial" pitchFamily="34" charset="0"/>
                <a:ea typeface="ＭＳ Ｐゴシック" pitchFamily="34" charset="-128"/>
                <a:cs typeface="Arial" pitchFamily="34" charset="0"/>
              </a:rPr>
              <a:t>NextGen</a:t>
            </a:r>
            <a:r>
              <a:rPr lang="en-US" sz="1100" dirty="0">
                <a:latin typeface="Arial" pitchFamily="34" charset="0"/>
                <a:ea typeface="ＭＳ Ｐゴシック" pitchFamily="34" charset="-128"/>
                <a:cs typeface="Arial" pitchFamily="34" charset="0"/>
              </a:rPr>
              <a:t>.”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a:buFont typeface="Arial" pitchFamily="34" charset="0"/>
              <a:buChar char="•"/>
            </a:pPr>
            <a:endParaRPr lang="en-US" baseline="0" dirty="0" smtClean="0">
              <a:latin typeface="Arial" pitchFamily="34" charset="0"/>
              <a:ea typeface="ＭＳ Ｐゴシック" pitchFamily="34" charset="-128"/>
              <a:cs typeface="Arial" pitchFamily="34" charset="0"/>
            </a:endParaRPr>
          </a:p>
          <a:p>
            <a:pPr>
              <a:buFont typeface="Arial" pitchFamily="34" charset="0"/>
              <a:buChar char="•"/>
            </a:pPr>
            <a:endParaRPr lang="en-US" baseline="0" dirty="0" smtClean="0">
              <a:latin typeface="Arial" pitchFamily="34" charset="0"/>
              <a:ea typeface="ＭＳ Ｐゴシック" pitchFamily="34" charset="-128"/>
              <a:cs typeface="Arial" pitchFamily="34" charset="0"/>
            </a:endParaRPr>
          </a:p>
          <a:p>
            <a:pPr>
              <a:buFont typeface="Arial" pitchFamily="34" charset="0"/>
              <a:buChar char="•"/>
            </a:pPr>
            <a:endParaRPr lang="en-US" dirty="0" smtClean="0">
              <a:latin typeface="Arial" pitchFamily="34" charset="0"/>
              <a:ea typeface="ＭＳ Ｐゴシック" pitchFamily="34" charset="-128"/>
              <a:cs typeface="Arial"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pitchFamily="34" charset="0"/>
                <a:ea typeface="ＭＳ Ｐゴシック" pitchFamily="34" charset="-128"/>
              </a:defRPr>
            </a:lvl1pPr>
            <a:lvl2pPr marL="742950" indent="-285750" defTabSz="906463">
              <a:defRPr>
                <a:solidFill>
                  <a:schemeClr val="tx1"/>
                </a:solidFill>
                <a:latin typeface="Arial" pitchFamily="34" charset="0"/>
                <a:ea typeface="ＭＳ Ｐゴシック" pitchFamily="34" charset="-128"/>
              </a:defRPr>
            </a:lvl2pPr>
            <a:lvl3pPr marL="1143000" indent="-228600" defTabSz="906463">
              <a:defRPr>
                <a:solidFill>
                  <a:schemeClr val="tx1"/>
                </a:solidFill>
                <a:latin typeface="Arial" pitchFamily="34" charset="0"/>
                <a:ea typeface="ＭＳ Ｐゴシック" pitchFamily="34" charset="-128"/>
              </a:defRPr>
            </a:lvl3pPr>
            <a:lvl4pPr marL="1600200" indent="-228600" defTabSz="906463">
              <a:defRPr>
                <a:solidFill>
                  <a:schemeClr val="tx1"/>
                </a:solidFill>
                <a:latin typeface="Arial" pitchFamily="34" charset="0"/>
                <a:ea typeface="ＭＳ Ｐゴシック" pitchFamily="34" charset="-128"/>
              </a:defRPr>
            </a:lvl4pPr>
            <a:lvl5pPr marL="2057400" indent="-228600" defTabSz="906463">
              <a:defRPr>
                <a:solidFill>
                  <a:schemeClr val="tx1"/>
                </a:solidFill>
                <a:latin typeface="Arial" pitchFamily="34" charset="0"/>
                <a:ea typeface="ＭＳ Ｐゴシック" pitchFamily="34" charset="-128"/>
              </a:defRPr>
            </a:lvl5pPr>
            <a:lvl6pPr marL="2514600" indent="-228600" defTabSz="906463"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906463"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906463"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906463"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B4EBB12-C3A4-455D-BFFE-B1CF106FE9CD}" type="slidenum">
              <a:rPr lang="en-US" smtClean="0">
                <a:latin typeface="Times" pitchFamily="18" charset="0"/>
              </a:rPr>
              <a:pPr/>
              <a:t>4</a:t>
            </a:fld>
            <a:endParaRPr lang="en-US" smtClean="0">
              <a:latin typeface="Times"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This dynamic new tool provides public safety with a single integrated platform to manage information about communications assets, trained COMU personnel, and TA history. </a:t>
            </a:r>
            <a:endParaRPr lang="en-US" sz="1100" dirty="0" smtClean="0">
              <a:latin typeface="Arial" pitchFamily="34" charset="0"/>
              <a:ea typeface="ＭＳ Ｐゴシック" pitchFamily="34" charset="-128"/>
              <a:cs typeface="Arial" pitchFamily="34" charset="0"/>
            </a:endParaRPr>
          </a:p>
          <a:p>
            <a:pPr>
              <a:spcBef>
                <a:spcPts val="0"/>
              </a:spcBef>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As States prepare for consultation meetings with </a:t>
            </a:r>
            <a:r>
              <a:rPr lang="en-US" sz="1100" dirty="0" err="1">
                <a:latin typeface="Arial" pitchFamily="34" charset="0"/>
                <a:ea typeface="ＭＳ Ｐゴシック" pitchFamily="34" charset="-128"/>
                <a:cs typeface="Arial" pitchFamily="34" charset="0"/>
              </a:rPr>
              <a:t>FirstNet</a:t>
            </a:r>
            <a:r>
              <a:rPr lang="en-US" sz="1100" dirty="0">
                <a:latin typeface="Arial" pitchFamily="34" charset="0"/>
                <a:ea typeface="ＭＳ Ｐゴシック" pitchFamily="34" charset="-128"/>
                <a:cs typeface="Arial" pitchFamily="34" charset="0"/>
              </a:rPr>
              <a:t> this year, CASM </a:t>
            </a:r>
            <a:r>
              <a:rPr lang="en-US" sz="1100" dirty="0" err="1">
                <a:latin typeface="Arial" pitchFamily="34" charset="0"/>
                <a:ea typeface="ＭＳ Ｐゴシック" pitchFamily="34" charset="-128"/>
                <a:cs typeface="Arial" pitchFamily="34" charset="0"/>
              </a:rPr>
              <a:t>NextGen</a:t>
            </a:r>
            <a:r>
              <a:rPr lang="en-US" sz="1100" dirty="0">
                <a:latin typeface="Arial" pitchFamily="34" charset="0"/>
                <a:ea typeface="ＭＳ Ｐゴシック" pitchFamily="34" charset="-128"/>
                <a:cs typeface="Arial" pitchFamily="34" charset="0"/>
              </a:rPr>
              <a:t> will assist them as they address data collection and analysis that we be required of them.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p:txBody>
      </p:sp>
      <p:sp>
        <p:nvSpPr>
          <p:cNvPr id="4" name="Slide Number Placeholder 3"/>
          <p:cNvSpPr>
            <a:spLocks noGrp="1"/>
          </p:cNvSpPr>
          <p:nvPr>
            <p:ph type="sldNum" sz="quarter" idx="10"/>
          </p:nvPr>
        </p:nvSpPr>
        <p:spPr/>
        <p:txBody>
          <a:bodyPr/>
          <a:lstStyle/>
          <a:p>
            <a:pPr>
              <a:defRPr/>
            </a:pPr>
            <a:fld id="{98629083-7024-4843-B61C-61E91DBEFE81}" type="slidenum">
              <a:rPr lang="en-US" altLang="en-US" smtClean="0"/>
              <a:pPr>
                <a:defRPr/>
              </a:pPr>
              <a:t>5</a:t>
            </a:fld>
            <a:endParaRPr lang="en-US" altLang="en-US"/>
          </a:p>
        </p:txBody>
      </p:sp>
    </p:spTree>
    <p:extLst>
      <p:ext uri="{BB962C8B-B14F-4D97-AF65-F5344CB8AC3E}">
        <p14:creationId xmlns:p14="http://schemas.microsoft.com/office/powerpoint/2010/main" val="604784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p:spPr>
        <p:txBody>
          <a:bodyPr/>
          <a:lstStyle/>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Another one of OEC’s main initiatives over the last year has been the office’s ongoing work with </a:t>
            </a:r>
            <a:r>
              <a:rPr lang="en-US" sz="1100" dirty="0" err="1">
                <a:latin typeface="Arial" pitchFamily="34" charset="0"/>
                <a:ea typeface="ＭＳ Ｐゴシック" pitchFamily="34" charset="-128"/>
                <a:cs typeface="Arial" pitchFamily="34" charset="0"/>
              </a:rPr>
              <a:t>FirstNet</a:t>
            </a:r>
            <a:r>
              <a:rPr lang="en-US" sz="1100" dirty="0">
                <a:latin typeface="Arial" pitchFamily="34" charset="0"/>
                <a:ea typeface="ＭＳ Ｐゴシック" pitchFamily="34" charset="-128"/>
                <a:cs typeface="Arial" pitchFamily="34" charset="0"/>
              </a:rPr>
              <a:t> in their efforts to develop and deploy the Nationwide Network.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OEC has taken the lead in providing policy guidance and support to Under Secretary Suzanne Spaulding, the DHS representative on the </a:t>
            </a:r>
            <a:r>
              <a:rPr lang="en-US" sz="1100" dirty="0" err="1">
                <a:latin typeface="Arial" pitchFamily="34" charset="0"/>
                <a:ea typeface="ＭＳ Ｐゴシック" pitchFamily="34" charset="-128"/>
                <a:cs typeface="Arial" pitchFamily="34" charset="0"/>
              </a:rPr>
              <a:t>FirstNet</a:t>
            </a:r>
            <a:r>
              <a:rPr lang="en-US" sz="1100" dirty="0">
                <a:latin typeface="Arial" pitchFamily="34" charset="0"/>
                <a:ea typeface="ＭＳ Ｐゴシック" pitchFamily="34" charset="-128"/>
                <a:cs typeface="Arial" pitchFamily="34" charset="0"/>
              </a:rPr>
              <a:t> Board.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We are also </a:t>
            </a:r>
            <a:r>
              <a:rPr lang="en-US" altLang="ja-JP" sz="1100" dirty="0">
                <a:latin typeface="Arial" pitchFamily="34" charset="0"/>
                <a:ea typeface="ＭＳ Ｐゴシック" pitchFamily="34" charset="-128"/>
                <a:cs typeface="Arial" pitchFamily="34" charset="0"/>
              </a:rPr>
              <a:t>supporting State and local coordination through </a:t>
            </a:r>
            <a:r>
              <a:rPr lang="en-US" altLang="ja-JP" sz="1100" dirty="0" err="1">
                <a:latin typeface="Arial" pitchFamily="34" charset="0"/>
                <a:ea typeface="ＭＳ Ｐゴシック" pitchFamily="34" charset="-128"/>
                <a:cs typeface="Arial" pitchFamily="34" charset="0"/>
              </a:rPr>
              <a:t>FirstNet’s</a:t>
            </a:r>
            <a:r>
              <a:rPr lang="en-US" altLang="ja-JP" sz="1100" dirty="0">
                <a:latin typeface="Arial" pitchFamily="34" charset="0"/>
                <a:ea typeface="ＭＳ Ｐゴシック" pitchFamily="34" charset="-128"/>
                <a:cs typeface="Arial" pitchFamily="34" charset="0"/>
              </a:rPr>
              <a:t> Public Safety Advisory Committee (PSAC) </a:t>
            </a:r>
            <a:r>
              <a:rPr lang="en-US" sz="1100" dirty="0">
                <a:latin typeface="Arial" pitchFamily="34" charset="0"/>
                <a:ea typeface="ＭＳ Ｐゴシック" pitchFamily="34" charset="-128"/>
                <a:cs typeface="Arial" pitchFamily="34" charset="0"/>
              </a:rPr>
              <a:t>by facilitating its meetings and providing related administrative services to the PSAC, its subcommittees and working groups.  </a:t>
            </a:r>
            <a:endParaRPr lang="en-US" altLang="ja-JP"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altLang="ja-JP" sz="1100" dirty="0">
                <a:latin typeface="Arial" pitchFamily="34" charset="0"/>
                <a:ea typeface="ＭＳ Ｐゴシック" pitchFamily="34" charset="-128"/>
                <a:cs typeface="Arial" pitchFamily="34" charset="0"/>
              </a:rPr>
              <a:t>OEC is also supporting Federal coordination for FirstNet through the Emergency Communications Preparedness Center (ECPC) that includes 14 Federal departments and agencies.  </a:t>
            </a:r>
            <a:r>
              <a:rPr lang="en-US" altLang="ja-JP" sz="1100" dirty="0" err="1">
                <a:latin typeface="Arial" pitchFamily="34" charset="0"/>
                <a:ea typeface="ＭＳ Ｐゴシック" pitchFamily="34" charset="-128"/>
                <a:cs typeface="Arial" pitchFamily="34" charset="0"/>
              </a:rPr>
              <a:t>FirstNet</a:t>
            </a:r>
            <a:r>
              <a:rPr lang="en-US" altLang="ja-JP" sz="1100" dirty="0">
                <a:latin typeface="Arial" pitchFamily="34" charset="0"/>
                <a:ea typeface="ＭＳ Ｐゴシック" pitchFamily="34" charset="-128"/>
                <a:cs typeface="Arial" pitchFamily="34" charset="0"/>
              </a:rPr>
              <a:t> designated the ECPC as its Federal coordinating body, making it responsible for coordinating Federal user requirements for the nationwide network. </a:t>
            </a:r>
          </a:p>
          <a:p>
            <a:pPr marL="171450" indent="-171450">
              <a:spcBef>
                <a:spcPts val="0"/>
              </a:spcBef>
              <a:buFont typeface="Arial" panose="020B0604020202020204" pitchFamily="34" charset="0"/>
              <a:buChar char="•"/>
            </a:pPr>
            <a:endParaRPr lang="en-US" altLang="ja-JP"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altLang="ja-JP" sz="1100" dirty="0">
                <a:latin typeface="Arial" pitchFamily="34" charset="0"/>
                <a:ea typeface="ＭＳ Ｐゴシック" pitchFamily="34" charset="-128"/>
                <a:cs typeface="Arial" pitchFamily="34" charset="0"/>
              </a:rPr>
              <a:t>We are also continuing to work with the Public Safety Communications Research (PSCR) Lab in Boulder, CO, which conducts interoperability research on behalf of </a:t>
            </a:r>
            <a:r>
              <a:rPr lang="en-US" altLang="ja-JP" sz="1100" dirty="0" err="1">
                <a:latin typeface="Arial" pitchFamily="34" charset="0"/>
                <a:ea typeface="ＭＳ Ｐゴシック" pitchFamily="34" charset="-128"/>
                <a:cs typeface="Arial" pitchFamily="34" charset="0"/>
              </a:rPr>
              <a:t>FirstNet</a:t>
            </a:r>
            <a:r>
              <a:rPr lang="en-US" altLang="ja-JP" sz="1100" dirty="0">
                <a:latin typeface="Arial" pitchFamily="34" charset="0"/>
                <a:ea typeface="ＭＳ Ｐゴシック" pitchFamily="34" charset="-128"/>
                <a:cs typeface="Arial" pitchFamily="34" charset="0"/>
              </a:rPr>
              <a:t>, on two fronts:  1) to provide technical analysis for NS/EP communications as it evolves to Next Generation Networks (NGN), and 2) to ensure that OEC’s priority services, such as GETs and WPS, are taken into consideration during the development of the Nationwide Network. </a:t>
            </a:r>
          </a:p>
          <a:p>
            <a:pPr marL="171450" indent="-171450">
              <a:spcBef>
                <a:spcPts val="0"/>
              </a:spcBef>
              <a:buFont typeface="Arial" panose="020B0604020202020204" pitchFamily="34" charset="0"/>
              <a:buChar char="•"/>
            </a:pPr>
            <a:endParaRPr lang="en-US" altLang="ja-JP" baseline="0" dirty="0" smtClean="0">
              <a:latin typeface="Arial" pitchFamily="34" charset="0"/>
              <a:cs typeface="Arial" pitchFamily="34" charset="0"/>
            </a:endParaRPr>
          </a:p>
          <a:p>
            <a:pPr marL="171450" indent="-171450">
              <a:spcBef>
                <a:spcPts val="0"/>
              </a:spcBef>
              <a:buFont typeface="Arial" panose="020B0604020202020204" pitchFamily="34" charset="0"/>
              <a:buChar char="•"/>
            </a:pPr>
            <a:endParaRPr lang="en-US" altLang="ja-JP" dirty="0" smtClean="0">
              <a:latin typeface="Arial" pitchFamily="34" charset="0"/>
              <a:cs typeface="Arial" pitchFamily="34" charset="0"/>
            </a:endParaRPr>
          </a:p>
          <a:p>
            <a:pPr>
              <a:spcBef>
                <a:spcPts val="0"/>
              </a:spcBef>
            </a:pPr>
            <a:endParaRPr lang="en-US" altLang="ja-JP" sz="1100" dirty="0" smtClean="0">
              <a:latin typeface="Arial" pitchFamily="34" charset="0"/>
              <a:cs typeface="Arial" pitchFamily="34" charset="0"/>
            </a:endParaRPr>
          </a:p>
          <a:p>
            <a:pPr>
              <a:buFontTx/>
              <a:buNone/>
            </a:pPr>
            <a:endParaRPr lang="en-US" altLang="ja-JP" dirty="0" smtClean="0">
              <a:latin typeface="Arial" pitchFamily="34" charset="0"/>
              <a:cs typeface="Arial" pitchFamily="34" charset="0"/>
            </a:endParaRPr>
          </a:p>
          <a:p>
            <a:pPr>
              <a:buFontTx/>
              <a:buChar char="•"/>
            </a:pPr>
            <a:endParaRPr lang="en-US" dirty="0" smtClean="0">
              <a:latin typeface="Arial" pitchFamily="34" charset="0"/>
              <a:ea typeface="ＭＳ Ｐゴシック" charset="-128"/>
              <a:cs typeface="Arial" pitchFamily="34" charset="0"/>
            </a:endParaRPr>
          </a:p>
          <a:p>
            <a:endParaRPr lang="en-US" sz="1000" dirty="0" smtClean="0">
              <a:latin typeface="Arial" pitchFamily="34" charset="0"/>
              <a:ea typeface="ＭＳ Ｐゴシック" charset="-128"/>
              <a:cs typeface="Arial" pitchFamily="34" charset="0"/>
            </a:endParaRPr>
          </a:p>
          <a:p>
            <a:pPr>
              <a:buFontTx/>
              <a:buChar char="•"/>
            </a:pPr>
            <a:endParaRPr lang="en-US" sz="1000" dirty="0" smtClean="0">
              <a:latin typeface="Arial" pitchFamily="34" charset="0"/>
              <a:ea typeface="ＭＳ Ｐゴシック" charset="-128"/>
              <a:cs typeface="Arial" pitchFamily="34" charset="0"/>
            </a:endParaRPr>
          </a:p>
        </p:txBody>
      </p:sp>
      <p:sp>
        <p:nvSpPr>
          <p:cNvPr id="17412" name="Slide Number Placeholder 3"/>
          <p:cNvSpPr>
            <a:spLocks noGrp="1"/>
          </p:cNvSpPr>
          <p:nvPr>
            <p:ph type="sldNum" sz="quarter" idx="5"/>
          </p:nvPr>
        </p:nvSpPr>
        <p:spPr>
          <a:noFill/>
        </p:spPr>
        <p:txBody>
          <a:bodyPr/>
          <a:lstStyle/>
          <a:p>
            <a:pPr defTabSz="914400"/>
            <a:fld id="{AA3B270F-1636-499E-8DDF-8321C9ED4164}" type="slidenum">
              <a:rPr lang="en-US" smtClean="0">
                <a:latin typeface="Arial" pitchFamily="34" charset="0"/>
                <a:ea typeface="ＭＳ Ｐゴシック" charset="-128"/>
              </a:rPr>
              <a:pPr defTabSz="914400"/>
              <a:t>6</a:t>
            </a:fld>
            <a:endParaRPr lang="en-US" smtClean="0">
              <a:latin typeface="Arial" pitchFamily="34" charset="0"/>
              <a:ea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As referenced earlier, OEC has also been assisting State and local partners in their statewide planning efforts related to planning for the Nationwide Public Safety Broadband</a:t>
            </a:r>
            <a:r>
              <a:rPr lang="en-US" sz="1100" baseline="0" dirty="0" smtClean="0">
                <a:latin typeface="Arial" pitchFamily="34" charset="0"/>
                <a:ea typeface="MS PGothic" pitchFamily="34" charset="-128"/>
                <a:cs typeface="Arial" pitchFamily="34" charset="0"/>
              </a:rPr>
              <a:t> Network</a:t>
            </a:r>
            <a:r>
              <a:rPr lang="en-US" sz="1100" dirty="0" smtClean="0">
                <a:latin typeface="Arial" pitchFamily="34" charset="0"/>
                <a:ea typeface="MS PGothic" pitchFamily="34" charset="-128"/>
                <a:cs typeface="Arial" pitchFamily="34" charset="0"/>
              </a:rPr>
              <a:t>. </a:t>
            </a:r>
          </a:p>
          <a:p>
            <a:pPr marL="171450" indent="-171450">
              <a:spcBef>
                <a:spcPts val="0"/>
              </a:spcBef>
            </a:pPr>
            <a:endParaRPr lang="en-US" sz="1100" dirty="0" smtClean="0">
              <a:latin typeface="Arial" pitchFamily="34" charset="0"/>
              <a:ea typeface="MS PGothic" pitchFamily="34" charset="-128"/>
              <a:cs typeface="Arial" pitchFamily="34" charset="0"/>
            </a:endParaRPr>
          </a:p>
          <a:p>
            <a:pPr marL="171450"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This includes working with them to update their SCIPs to account for broadband and other emerging technologies.  </a:t>
            </a:r>
          </a:p>
          <a:p>
            <a:pPr marL="171450" indent="-171450">
              <a:spcBef>
                <a:spcPts val="0"/>
              </a:spcBef>
            </a:pPr>
            <a:endParaRPr lang="en-US" sz="1100" dirty="0" smtClean="0">
              <a:latin typeface="Arial" pitchFamily="34" charset="0"/>
              <a:ea typeface="MS PGothic" pitchFamily="34" charset="-128"/>
              <a:cs typeface="Arial" pitchFamily="34" charset="0"/>
            </a:endParaRPr>
          </a:p>
          <a:p>
            <a:pPr marL="171450"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Our Technical Assistance Branch is providing various tools and workshops that are now being used to provide broadband support through more than 40 TA engagements. This map shows where are providing this support.  </a:t>
            </a:r>
          </a:p>
          <a:p>
            <a:pPr marL="171450" indent="-171450">
              <a:spcBef>
                <a:spcPts val="0"/>
              </a:spcBef>
              <a:buFont typeface="Arial" pitchFamily="34" charset="0"/>
              <a:buChar char="•"/>
            </a:pPr>
            <a:endParaRPr lang="en-US" sz="1100" dirty="0" smtClean="0">
              <a:latin typeface="Arial" pitchFamily="34" charset="0"/>
              <a:ea typeface="MS PGothic" pitchFamily="34" charset="-128"/>
              <a:cs typeface="Arial" pitchFamily="34" charset="0"/>
            </a:endParaRPr>
          </a:p>
          <a:p>
            <a:pPr marL="171450"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Our TA offerings include:  Broadband Workshops, Mobile Data Surveys, Governance Support, Outreach Support, Coverage Analysis, and NG9-1-1 Workshops.</a:t>
            </a:r>
          </a:p>
          <a:p>
            <a:pPr marL="171450" indent="-171450">
              <a:spcBef>
                <a:spcPts val="0"/>
              </a:spcBef>
              <a:buFont typeface="Arial" pitchFamily="34" charset="0"/>
              <a:buChar char="•"/>
            </a:pPr>
            <a:endParaRPr lang="en-US" sz="1100" dirty="0" smtClean="0">
              <a:latin typeface="Arial" pitchFamily="34" charset="0"/>
              <a:ea typeface="MS PGothic" pitchFamily="34" charset="-128"/>
              <a:cs typeface="Arial" pitchFamily="34" charset="0"/>
            </a:endParaRPr>
          </a:p>
          <a:p>
            <a:pPr marL="171450"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The tools that we have include the: </a:t>
            </a:r>
          </a:p>
          <a:p>
            <a:pPr marL="628650" lvl="1"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Frequency Mapping Tool</a:t>
            </a:r>
          </a:p>
          <a:p>
            <a:pPr marL="628650" lvl="1"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CASM Next Generation</a:t>
            </a:r>
          </a:p>
          <a:p>
            <a:pPr marL="628650" lvl="1"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Site Survey Tool. </a:t>
            </a:r>
          </a:p>
          <a:p>
            <a:pPr marL="171450" indent="-171450">
              <a:spcBef>
                <a:spcPts val="0"/>
              </a:spcBef>
              <a:buFont typeface="Arial" pitchFamily="34" charset="0"/>
              <a:buChar char="•"/>
            </a:pPr>
            <a:endParaRPr lang="en-US" sz="1100" dirty="0" smtClean="0">
              <a:latin typeface="Arial" pitchFamily="34" charset="0"/>
              <a:ea typeface="MS PGothic" pitchFamily="34" charset="-128"/>
              <a:cs typeface="Arial" pitchFamily="34" charset="0"/>
            </a:endParaRPr>
          </a:p>
          <a:p>
            <a:pPr marL="171450" indent="-171450">
              <a:spcBef>
                <a:spcPts val="0"/>
              </a:spcBef>
              <a:buFont typeface="Arial" pitchFamily="34" charset="0"/>
              <a:buChar char="•"/>
            </a:pPr>
            <a:r>
              <a:rPr lang="en-US" sz="1100" dirty="0" smtClean="0">
                <a:latin typeface="Arial" pitchFamily="34" charset="0"/>
                <a:ea typeface="MS PGothic" pitchFamily="34" charset="-128"/>
                <a:cs typeface="Arial" pitchFamily="34" charset="0"/>
              </a:rPr>
              <a:t>For 2014, we</a:t>
            </a:r>
            <a:r>
              <a:rPr lang="en-US" sz="1100" baseline="0" dirty="0" smtClean="0">
                <a:latin typeface="Arial" pitchFamily="34" charset="0"/>
                <a:ea typeface="MS PGothic" pitchFamily="34" charset="-128"/>
                <a:cs typeface="Arial" pitchFamily="34" charset="0"/>
              </a:rPr>
              <a:t> have 36 requests for broadband planning workshops.</a:t>
            </a:r>
            <a:endParaRPr lang="en-US" sz="1100" dirty="0" smtClean="0">
              <a:latin typeface="Arial" pitchFamily="34" charset="0"/>
              <a:ea typeface="MS PGothic" pitchFamily="34" charset="-128"/>
              <a:cs typeface="Arial" pitchFamily="34" charset="0"/>
            </a:endParaRPr>
          </a:p>
          <a:p>
            <a:pPr>
              <a:spcBef>
                <a:spcPts val="0"/>
              </a:spcBef>
              <a:buFontTx/>
              <a:buChar char="•"/>
            </a:pPr>
            <a:endParaRPr lang="en-US" sz="1000" dirty="0" smtClean="0">
              <a:latin typeface="Arial" pitchFamily="34" charset="0"/>
              <a:ea typeface="MS PGothic" pitchFamily="34" charset="-128"/>
              <a:cs typeface="Arial" pitchFamily="34" charset="0"/>
            </a:endParaRPr>
          </a:p>
          <a:p>
            <a:pPr>
              <a:spcBef>
                <a:spcPts val="0"/>
              </a:spcBef>
              <a:buFontTx/>
              <a:buChar char="•"/>
            </a:pPr>
            <a:endParaRPr lang="en-US" sz="1000" dirty="0" smtClean="0">
              <a:latin typeface="Arial" pitchFamily="34" charset="0"/>
              <a:ea typeface="MS PGothic" pitchFamily="34" charset="-128"/>
              <a:cs typeface="Arial"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defTabSz="914400"/>
            <a:fld id="{E6578718-E016-4754-B854-0A109D90028B}" type="slidenum">
              <a:rPr lang="en-US" smtClean="0">
                <a:ea typeface="MS PGothic" pitchFamily="34" charset="-128"/>
              </a:rPr>
              <a:pPr defTabSz="914400"/>
              <a:t>7</a:t>
            </a:fld>
            <a:endParaRPr lang="en-US" smtClean="0">
              <a:ea typeface="MS PGothic"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defRPr>
                <a:solidFill>
                  <a:schemeClr val="tx1"/>
                </a:solidFill>
                <a:latin typeface="Arial" charset="0"/>
                <a:ea typeface="ＭＳ Ｐゴシック" pitchFamily="34" charset="-128"/>
              </a:defRPr>
            </a:lvl1pPr>
            <a:lvl2pPr marL="742950" indent="-285750" defTabSz="906463">
              <a:defRPr>
                <a:solidFill>
                  <a:schemeClr val="tx1"/>
                </a:solidFill>
                <a:latin typeface="Arial" charset="0"/>
                <a:ea typeface="ＭＳ Ｐゴシック" pitchFamily="34" charset="-128"/>
              </a:defRPr>
            </a:lvl2pPr>
            <a:lvl3pPr marL="1143000" indent="-228600" defTabSz="906463">
              <a:defRPr>
                <a:solidFill>
                  <a:schemeClr val="tx1"/>
                </a:solidFill>
                <a:latin typeface="Arial" charset="0"/>
                <a:ea typeface="ＭＳ Ｐゴシック" pitchFamily="34" charset="-128"/>
              </a:defRPr>
            </a:lvl3pPr>
            <a:lvl4pPr marL="1600200" indent="-228600" defTabSz="906463">
              <a:defRPr>
                <a:solidFill>
                  <a:schemeClr val="tx1"/>
                </a:solidFill>
                <a:latin typeface="Arial" charset="0"/>
                <a:ea typeface="ＭＳ Ｐゴシック" pitchFamily="34" charset="-128"/>
              </a:defRPr>
            </a:lvl4pPr>
            <a:lvl5pPr marL="2057400" indent="-228600" defTabSz="906463">
              <a:defRPr>
                <a:solidFill>
                  <a:schemeClr val="tx1"/>
                </a:solidFill>
                <a:latin typeface="Arial" charset="0"/>
                <a:ea typeface="ＭＳ Ｐゴシック" pitchFamily="34" charset="-128"/>
              </a:defRPr>
            </a:lvl5pPr>
            <a:lvl6pPr marL="2514600" indent="-228600" defTabSz="9064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64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64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6463" eaLnBrk="0" fontAlgn="base" hangingPunct="0">
              <a:spcBef>
                <a:spcPct val="0"/>
              </a:spcBef>
              <a:spcAft>
                <a:spcPct val="0"/>
              </a:spcAft>
              <a:defRPr>
                <a:solidFill>
                  <a:schemeClr val="tx1"/>
                </a:solidFill>
                <a:latin typeface="Arial" charset="0"/>
                <a:ea typeface="ＭＳ Ｐゴシック" pitchFamily="34" charset="-128"/>
              </a:defRPr>
            </a:lvl9pPr>
          </a:lstStyle>
          <a:p>
            <a:fld id="{75A56C5B-CE5E-4786-847B-E8D5EC5A1CB8}" type="slidenum">
              <a:rPr lang="en-US" smtClean="0">
                <a:latin typeface="Times" pitchFamily="18" charset="0"/>
              </a:rPr>
              <a:pPr/>
              <a:t>8</a:t>
            </a:fld>
            <a:endParaRPr lang="en-US" smtClean="0">
              <a:latin typeface="Times" pitchFamily="18" charset="0"/>
            </a:endParaRPr>
          </a:p>
        </p:txBody>
      </p:sp>
      <p:sp>
        <p:nvSpPr>
          <p:cNvPr id="21507" name="Slide Image Placeholder 1"/>
          <p:cNvSpPr>
            <a:spLocks noGrp="1" noRot="1" noChangeAspect="1" noTextEdit="1"/>
          </p:cNvSpPr>
          <p:nvPr>
            <p:ph type="sldImg"/>
          </p:nvPr>
        </p:nvSpPr>
        <p:spPr>
          <a:ln/>
        </p:spPr>
      </p:sp>
      <p:sp>
        <p:nvSpPr>
          <p:cNvPr id="2150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It will be a busy year for us at OEC, but it will be a productive one.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Again, I want to thank you for the invitation to speak this morning regarding OEC’s programs and activities.</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With that, do you have any questions?  </a:t>
            </a:r>
          </a:p>
          <a:p>
            <a:pPr marL="171450" lvl="1"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pPr marL="171450" lvl="1" indent="-171450">
              <a:spcBef>
                <a:spcPts val="0"/>
              </a:spcBef>
              <a:buFont typeface="Arial" panose="020B0604020202020204" pitchFamily="34" charset="0"/>
              <a:buChar char="•"/>
            </a:pPr>
            <a:r>
              <a:rPr lang="en-US" sz="1100" dirty="0">
                <a:latin typeface="Arial" pitchFamily="34" charset="0"/>
                <a:ea typeface="ＭＳ Ｐゴシック" pitchFamily="34" charset="-128"/>
                <a:cs typeface="Arial" pitchFamily="34" charset="0"/>
              </a:rPr>
              <a:t>Thank you for your time! </a:t>
            </a:r>
          </a:p>
          <a:p>
            <a:pPr marL="171450" indent="-171450">
              <a:spcBef>
                <a:spcPts val="0"/>
              </a:spcBef>
              <a:buFont typeface="Arial" panose="020B0604020202020204" pitchFamily="34" charset="0"/>
              <a:buChar char="•"/>
            </a:pPr>
            <a:endParaRPr lang="en-US" sz="1100" dirty="0">
              <a:latin typeface="Arial" pitchFamily="34" charset="0"/>
              <a:ea typeface="ＭＳ Ｐゴシック" pitchFamily="34" charset="-128"/>
              <a:cs typeface="Arial" pitchFamily="34" charset="0"/>
            </a:endParaRPr>
          </a:p>
          <a:p>
            <a:endParaRPr lang="en-US" sz="1000" dirty="0" smtClean="0">
              <a:latin typeface="Arial" charset="0"/>
              <a:ea typeface="ＭＳ Ｐゴシック" pitchFamily="34" charset="-128"/>
              <a:cs typeface="Arial" charset="0"/>
            </a:endParaRPr>
          </a:p>
        </p:txBody>
      </p:sp>
      <p:sp>
        <p:nvSpPr>
          <p:cNvPr id="21509" name="Slide Number Placeholder 3"/>
          <p:cNvSpPr txBox="1">
            <a:spLocks noGrp="1"/>
          </p:cNvSpPr>
          <p:nvPr/>
        </p:nvSpPr>
        <p:spPr bwMode="auto">
          <a:xfrm>
            <a:off x="3995738" y="8840788"/>
            <a:ext cx="3014662" cy="45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73" tIns="45286" rIns="90573" bIns="45286" anchor="b"/>
          <a:lstStyle>
            <a:lvl1pPr defTabSz="906463">
              <a:defRPr>
                <a:solidFill>
                  <a:schemeClr val="tx1"/>
                </a:solidFill>
                <a:latin typeface="Arial" charset="0"/>
                <a:ea typeface="ＭＳ Ｐゴシック" pitchFamily="34" charset="-128"/>
              </a:defRPr>
            </a:lvl1pPr>
            <a:lvl2pPr marL="742950" indent="-285750" defTabSz="906463">
              <a:defRPr>
                <a:solidFill>
                  <a:schemeClr val="tx1"/>
                </a:solidFill>
                <a:latin typeface="Arial" charset="0"/>
                <a:ea typeface="ＭＳ Ｐゴシック" pitchFamily="34" charset="-128"/>
              </a:defRPr>
            </a:lvl2pPr>
            <a:lvl3pPr marL="1143000" indent="-228600" defTabSz="906463">
              <a:defRPr>
                <a:solidFill>
                  <a:schemeClr val="tx1"/>
                </a:solidFill>
                <a:latin typeface="Arial" charset="0"/>
                <a:ea typeface="ＭＳ Ｐゴシック" pitchFamily="34" charset="-128"/>
              </a:defRPr>
            </a:lvl3pPr>
            <a:lvl4pPr marL="1600200" indent="-228600" defTabSz="906463">
              <a:defRPr>
                <a:solidFill>
                  <a:schemeClr val="tx1"/>
                </a:solidFill>
                <a:latin typeface="Arial" charset="0"/>
                <a:ea typeface="ＭＳ Ｐゴシック" pitchFamily="34" charset="-128"/>
              </a:defRPr>
            </a:lvl4pPr>
            <a:lvl5pPr marL="2057400" indent="-228600" defTabSz="906463">
              <a:defRPr>
                <a:solidFill>
                  <a:schemeClr val="tx1"/>
                </a:solidFill>
                <a:latin typeface="Arial" charset="0"/>
                <a:ea typeface="ＭＳ Ｐゴシック" pitchFamily="34" charset="-128"/>
              </a:defRPr>
            </a:lvl5pPr>
            <a:lvl6pPr marL="2514600" indent="-228600" defTabSz="906463"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defTabSz="906463"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defTabSz="906463"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defTabSz="906463" eaLnBrk="0" fontAlgn="base" hangingPunct="0">
              <a:spcBef>
                <a:spcPct val="0"/>
              </a:spcBef>
              <a:spcAft>
                <a:spcPct val="0"/>
              </a:spcAft>
              <a:defRPr>
                <a:solidFill>
                  <a:schemeClr val="tx1"/>
                </a:solidFill>
                <a:latin typeface="Arial" charset="0"/>
                <a:ea typeface="ＭＳ Ｐゴシック" pitchFamily="34" charset="-128"/>
              </a:defRPr>
            </a:lvl9pPr>
          </a:lstStyle>
          <a:p>
            <a:pPr algn="r"/>
            <a:fld id="{92B20CA7-BB3B-4EC7-84E5-29C583138768}" type="slidenum">
              <a:rPr lang="en-US" sz="1200">
                <a:latin typeface="Times" pitchFamily="18" charset="0"/>
              </a:rPr>
              <a:pPr algn="r"/>
              <a:t>8</a:t>
            </a:fld>
            <a:endParaRPr lang="en-US" sz="1200">
              <a:latin typeface="Times"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424" y="0"/>
            <a:ext cx="8950325" cy="809625"/>
          </a:xfrm>
        </p:spPr>
        <p:txBody>
          <a:bodyPr/>
          <a:lstStyle>
            <a:lvl1pPr>
              <a:defRPr b="0">
                <a:effectLst/>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0"/>
            <a:ext cx="2060575" cy="5922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29325" cy="5922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5A186F3C-BD1C-4889-A809-C94CC6008D6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69900" y="0"/>
            <a:ext cx="8229600" cy="890588"/>
          </a:xfrm>
        </p:spPr>
        <p:txBody>
          <a:bodyPr/>
          <a:lstStyle/>
          <a:p>
            <a:r>
              <a:rPr lang="en-US" smtClean="0"/>
              <a:t>Click to edit Master title style</a:t>
            </a:r>
            <a:endParaRPr lang="en-US"/>
          </a:p>
        </p:txBody>
      </p:sp>
      <p:sp>
        <p:nvSpPr>
          <p:cNvPr id="3" name="Table Placeholder 2"/>
          <p:cNvSpPr>
            <a:spLocks noGrp="1"/>
          </p:cNvSpPr>
          <p:nvPr>
            <p:ph type="tbl" idx="1" hasCustomPrompt="1"/>
          </p:nvPr>
        </p:nvSpPr>
        <p:spPr>
          <a:xfrm>
            <a:off x="457200" y="1104900"/>
            <a:ext cx="8229600" cy="4818063"/>
          </a:xfrm>
        </p:spPr>
        <p:txBody>
          <a:bodyPr/>
          <a:lstStyle>
            <a:lvl1pPr marL="0" indent="0">
              <a:buClr>
                <a:srgbClr val="333333"/>
              </a:buClr>
              <a:buNone/>
              <a:defRPr>
                <a:solidFill>
                  <a:srgbClr val="333333"/>
                </a:solidFill>
              </a:defRPr>
            </a:lvl1pPr>
            <a:lvl2pPr>
              <a:defRPr>
                <a:solidFill>
                  <a:srgbClr val="333333"/>
                </a:solidFill>
              </a:defRPr>
            </a:lvl2pPr>
            <a:lvl3pPr>
              <a:defRPr>
                <a:solidFill>
                  <a:srgbClr val="333333"/>
                </a:solidFill>
              </a:defRPr>
            </a:lvl3pPr>
            <a:lvl4pPr>
              <a:defRPr>
                <a:solidFill>
                  <a:srgbClr val="333333"/>
                </a:solidFill>
              </a:defRPr>
            </a:lvl4pPr>
            <a:lvl5pPr>
              <a:defRPr sz="2000">
                <a:solidFill>
                  <a:srgbClr val="333333"/>
                </a:solidFill>
              </a:defRPr>
            </a:lvl5pPr>
          </a:lstStyle>
          <a:p>
            <a:pPr marL="173038" indent="-173038">
              <a:buClr>
                <a:srgbClr val="333333"/>
              </a:buClr>
            </a:pPr>
            <a:r>
              <a:rPr lang="en-US" sz="2200" dirty="0" smtClean="0">
                <a:solidFill>
                  <a:srgbClr val="002F80"/>
                </a:solidFill>
                <a:latin typeface="JoannaMT"/>
                <a:ea typeface="Calibri"/>
                <a:cs typeface="JoannaMT"/>
              </a:rPr>
              <a:t>Subhead</a:t>
            </a:r>
            <a:endParaRPr lang="en-US" sz="2200" dirty="0" smtClean="0">
              <a:solidFill>
                <a:srgbClr val="333333"/>
              </a:solidFill>
            </a:endParaRPr>
          </a:p>
          <a:p>
            <a:pPr marL="0" indent="0">
              <a:buClr>
                <a:srgbClr val="333333"/>
              </a:buClr>
              <a:buNone/>
            </a:pPr>
            <a:r>
              <a:rPr lang="en-US" sz="2200" dirty="0" smtClean="0">
                <a:solidFill>
                  <a:srgbClr val="333333"/>
                </a:solidFill>
                <a:latin typeface="ITC Franklin Gothic"/>
                <a:cs typeface="Arial" pitchFamily="34" charset="0"/>
              </a:rPr>
              <a:t>1st level text </a:t>
            </a:r>
          </a:p>
          <a:p>
            <a:pPr marL="690563" lvl="1" indent="-342900">
              <a:buClr>
                <a:srgbClr val="333333"/>
              </a:buClr>
              <a:buFont typeface="Wingdings" pitchFamily="2" charset="2"/>
              <a:buChar char="§"/>
            </a:pPr>
            <a:r>
              <a:rPr lang="en-US" sz="2200" dirty="0" smtClean="0">
                <a:solidFill>
                  <a:srgbClr val="333333"/>
                </a:solidFill>
                <a:latin typeface="ITC Franklin Gothic"/>
                <a:cs typeface="Arial" pitchFamily="34" charset="0"/>
              </a:rPr>
              <a:t>2nd level</a:t>
            </a:r>
          </a:p>
          <a:p>
            <a:pPr lvl="2">
              <a:buClr>
                <a:srgbClr val="333333"/>
              </a:buClr>
              <a:buFont typeface="Wingdings" pitchFamily="2" charset="2"/>
              <a:buChar char="§"/>
            </a:pPr>
            <a:r>
              <a:rPr lang="en-US" sz="2200" dirty="0" smtClean="0">
                <a:solidFill>
                  <a:srgbClr val="333333"/>
                </a:solidFill>
                <a:latin typeface="ITC Franklin Gothic"/>
                <a:cs typeface="Arial" pitchFamily="34" charset="0"/>
              </a:rPr>
              <a:t>3rd level</a:t>
            </a:r>
          </a:p>
          <a:p>
            <a:pPr lvl="3">
              <a:buClr>
                <a:srgbClr val="333333"/>
              </a:buClr>
              <a:buFont typeface="Wingdings" pitchFamily="2" charset="2"/>
              <a:buChar char="§"/>
            </a:pPr>
            <a:r>
              <a:rPr lang="en-US" sz="2000" dirty="0" smtClean="0">
                <a:solidFill>
                  <a:srgbClr val="333333"/>
                </a:solidFill>
                <a:latin typeface="ITC Franklin Gothic"/>
                <a:cs typeface="Arial" pitchFamily="34" charset="0"/>
              </a:rPr>
              <a:t>4th level</a:t>
            </a:r>
          </a:p>
          <a:p>
            <a:pPr lvl="4">
              <a:buClr>
                <a:srgbClr val="333333"/>
              </a:buClr>
              <a:buFont typeface="Wingdings" pitchFamily="2" charset="2"/>
              <a:buChar char="§"/>
            </a:pPr>
            <a:r>
              <a:rPr lang="en-US" dirty="0" smtClean="0">
                <a:solidFill>
                  <a:srgbClr val="333333"/>
                </a:solidFill>
                <a:latin typeface="ITC Franklin Gothic"/>
                <a:cs typeface="Arial" pitchFamily="34" charset="0"/>
              </a:rPr>
              <a:t>5th level </a:t>
            </a:r>
            <a:r>
              <a:rPr lang="en-US" b="0" i="0" u="none" strike="noStrike" baseline="0" dirty="0" smtClean="0">
                <a:solidFill>
                  <a:srgbClr val="595A5A"/>
                </a:solidFill>
                <a:latin typeface="ITC Franklin Gothic"/>
              </a:rPr>
              <a:t> </a:t>
            </a:r>
            <a:endParaRPr lang="en-US" dirty="0" smtClean="0">
              <a:solidFill>
                <a:srgbClr val="333333"/>
              </a:solidFill>
              <a:latin typeface="ITC Franklin Gothic"/>
            </a:endParaRPr>
          </a:p>
          <a:p>
            <a:pPr lvl="0"/>
            <a:endParaRPr lang="en-US" noProof="0" dirty="0" smtClean="0"/>
          </a:p>
        </p:txBody>
      </p:sp>
      <p:sp>
        <p:nvSpPr>
          <p:cNvPr id="4" name="Rectangle 9"/>
          <p:cNvSpPr>
            <a:spLocks noGrp="1" noChangeArrowheads="1"/>
          </p:cNvSpPr>
          <p:nvPr>
            <p:ph type="sldNum" sz="quarter" idx="10"/>
          </p:nvPr>
        </p:nvSpPr>
        <p:spPr>
          <a:ln/>
        </p:spPr>
        <p:txBody>
          <a:bodyPr/>
          <a:lstStyle>
            <a:lvl1pPr>
              <a:defRPr/>
            </a:lvl1pPr>
          </a:lstStyle>
          <a:p>
            <a:pPr>
              <a:defRPr/>
            </a:pPr>
            <a:fld id="{53985EFE-597B-483E-9308-3E3F0AEA0031}"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69400" cy="148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426" name="Rectangle 2"/>
          <p:cNvSpPr>
            <a:spLocks noGrp="1" noChangeArrowheads="1"/>
          </p:cNvSpPr>
          <p:nvPr>
            <p:ph type="ctrTitle"/>
          </p:nvPr>
        </p:nvSpPr>
        <p:spPr>
          <a:xfrm>
            <a:off x="409575" y="2492375"/>
            <a:ext cx="5048249" cy="3346450"/>
          </a:xfrm>
        </p:spPr>
        <p:txBody>
          <a:bodyPr/>
          <a:lstStyle>
            <a:lvl1pPr>
              <a:defRPr>
                <a:effectLst/>
              </a:defRPr>
            </a:lvl1pPr>
          </a:lstStyle>
          <a:p>
            <a:r>
              <a:rPr lang="en-US" dirty="0"/>
              <a:t>Click to edit Master title style</a:t>
            </a:r>
          </a:p>
        </p:txBody>
      </p:sp>
      <p:sp>
        <p:nvSpPr>
          <p:cNvPr id="5" name="Content Placeholder 2"/>
          <p:cNvSpPr>
            <a:spLocks noGrp="1"/>
          </p:cNvSpPr>
          <p:nvPr>
            <p:ph idx="4294967295"/>
          </p:nvPr>
        </p:nvSpPr>
        <p:spPr>
          <a:xfrm>
            <a:off x="2314574" y="514351"/>
            <a:ext cx="3829051" cy="1181100"/>
          </a:xfrm>
        </p:spPr>
        <p:txBody>
          <a:bodyPr wrap="none" lIns="0" tIns="91440" rIns="0" bIns="0"/>
          <a:lstStyle/>
          <a:p>
            <a:r>
              <a:rPr lang="en-US" dirty="0" smtClean="0"/>
              <a:t>Homeland </a:t>
            </a:r>
          </a:p>
          <a:p>
            <a:r>
              <a:rPr lang="en-US" dirty="0" smtClean="0"/>
              <a:t>Security </a:t>
            </a:r>
          </a:p>
          <a:p>
            <a:endParaRPr lang="en-US" dirty="0" smtClean="0"/>
          </a:p>
        </p:txBody>
      </p:sp>
    </p:spTree>
    <p:extLst>
      <p:ext uri="{BB962C8B-B14F-4D97-AF65-F5344CB8AC3E}">
        <p14:creationId xmlns:p14="http://schemas.microsoft.com/office/powerpoint/2010/main" val="2210822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effectLs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4" name="Rectangle 9"/>
          <p:cNvSpPr>
            <a:spLocks noGrp="1" noChangeArrowheads="1"/>
          </p:cNvSpPr>
          <p:nvPr>
            <p:ph type="sldNum" sz="quarter" idx="10"/>
          </p:nvPr>
        </p:nvSpPr>
        <p:spPr>
          <a:ln/>
        </p:spPr>
        <p:txBody>
          <a:bodyPr/>
          <a:lstStyle>
            <a:lvl1pPr>
              <a:defRPr/>
            </a:lvl1pPr>
          </a:lstStyle>
          <a:p>
            <a:pPr>
              <a:defRPr/>
            </a:pPr>
            <a:fld id="{E621FD61-DBB9-499B-BEA0-BB8D15005F93}"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104900"/>
            <a:ext cx="4038600" cy="4818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04900"/>
            <a:ext cx="4038600" cy="4818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9"/>
          <p:cNvSpPr>
            <a:spLocks noGrp="1" noChangeArrowheads="1"/>
          </p:cNvSpPr>
          <p:nvPr>
            <p:ph type="sldNum" sz="quarter" idx="10"/>
          </p:nvPr>
        </p:nvSpPr>
        <p:spPr>
          <a:ln/>
        </p:spPr>
        <p:txBody>
          <a:bodyPr/>
          <a:lstStyle>
            <a:lvl1pPr>
              <a:defRPr/>
            </a:lvl1pPr>
          </a:lstStyle>
          <a:p>
            <a:pPr>
              <a:defRPr/>
            </a:pPr>
            <a:fld id="{3AF66935-2A3D-473F-B6C6-DBE93D456B2D}"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9"/>
          <p:cNvSpPr>
            <a:spLocks noGrp="1" noChangeArrowheads="1"/>
          </p:cNvSpPr>
          <p:nvPr>
            <p:ph type="sldNum" sz="quarter" idx="10"/>
          </p:nvPr>
        </p:nvSpPr>
        <p:spPr>
          <a:ln/>
        </p:spPr>
        <p:txBody>
          <a:bodyPr/>
          <a:lstStyle>
            <a:lvl1pPr>
              <a:defRPr/>
            </a:lvl1pPr>
          </a:lstStyle>
          <a:p>
            <a:pPr>
              <a:defRPr/>
            </a:pPr>
            <a:fld id="{06F8B329-A544-446B-AD09-AA94FCCD32CF}"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9"/>
          <p:cNvSpPr>
            <a:spLocks noGrp="1" noChangeArrowheads="1"/>
          </p:cNvSpPr>
          <p:nvPr>
            <p:ph type="sldNum" sz="quarter" idx="10"/>
          </p:nvPr>
        </p:nvSpPr>
        <p:spPr>
          <a:ln/>
        </p:spPr>
        <p:txBody>
          <a:bodyPr/>
          <a:lstStyle>
            <a:lvl1pPr>
              <a:defRPr/>
            </a:lvl1pPr>
          </a:lstStyle>
          <a:p>
            <a:pPr>
              <a:defRPr/>
            </a:pPr>
            <a:fld id="{45E95D7E-DC24-4F1D-B18F-2961E5740637}"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9"/>
          <p:cNvSpPr>
            <a:spLocks noGrp="1" noChangeArrowheads="1"/>
          </p:cNvSpPr>
          <p:nvPr>
            <p:ph type="sldNum" sz="quarter" idx="10"/>
          </p:nvPr>
        </p:nvSpPr>
        <p:spPr>
          <a:ln/>
        </p:spPr>
        <p:txBody>
          <a:bodyPr/>
          <a:lstStyle>
            <a:lvl1pPr>
              <a:defRPr/>
            </a:lvl1pPr>
          </a:lstStyle>
          <a:p>
            <a:pPr>
              <a:defRPr/>
            </a:pPr>
            <a:fld id="{D08E3778-BC46-4FD4-9F2A-6A6BA79BAD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0184070B-31CE-4B56-9A27-A2F589B6CCE4}"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9"/>
          <p:cNvSpPr>
            <a:spLocks noGrp="1" noChangeArrowheads="1"/>
          </p:cNvSpPr>
          <p:nvPr>
            <p:ph type="sldNum" sz="quarter" idx="10"/>
          </p:nvPr>
        </p:nvSpPr>
        <p:spPr>
          <a:ln/>
        </p:spPr>
        <p:txBody>
          <a:bodyPr/>
          <a:lstStyle>
            <a:lvl1pPr>
              <a:defRPr/>
            </a:lvl1pPr>
          </a:lstStyle>
          <a:p>
            <a:pPr>
              <a:defRPr/>
            </a:pPr>
            <a:fld id="{97285720-8B75-4DE4-856F-1CD18DB56C32}" type="slidenum">
              <a:rPr lang="en-US"/>
              <a:pPr>
                <a:defRPr/>
              </a:pPr>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ln/>
        </p:spPr>
        <p:txBody>
          <a:bodyPr/>
          <a:lstStyle>
            <a:lvl1pPr>
              <a:defRPr/>
            </a:lvl1pPr>
          </a:lstStyle>
          <a:p>
            <a:pPr>
              <a:defRPr/>
            </a:pPr>
            <a:fld id="{461C3DE5-67A0-4F5A-BADE-EF92293D1C5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bwMode="auto">
          <a:xfrm>
            <a:off x="98424" y="0"/>
            <a:ext cx="8950325" cy="8286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z="4200" dirty="0" smtClean="0">
                <a:solidFill>
                  <a:srgbClr val="002F80"/>
                </a:solidFill>
                <a:latin typeface="Times New Roman" pitchFamily="18" charset="0"/>
                <a:cs typeface="Times New Roman" pitchFamily="18" charset="0"/>
              </a:rPr>
              <a:t>Sample Slide</a:t>
            </a:r>
            <a:endParaRPr lang="en-US" dirty="0" smtClean="0"/>
          </a:p>
        </p:txBody>
      </p:sp>
      <p:sp>
        <p:nvSpPr>
          <p:cNvPr id="1027" name="Rectangle 3"/>
          <p:cNvSpPr>
            <a:spLocks noGrp="1" noChangeArrowheads="1"/>
          </p:cNvSpPr>
          <p:nvPr>
            <p:ph type="body" idx="1"/>
          </p:nvPr>
        </p:nvSpPr>
        <p:spPr bwMode="auto">
          <a:xfrm>
            <a:off x="152400" y="990600"/>
            <a:ext cx="8896350" cy="5010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3038" indent="-173038">
              <a:buClr>
                <a:srgbClr val="333333"/>
              </a:buClr>
            </a:pPr>
            <a:r>
              <a:rPr lang="en-US" sz="2200" dirty="0" smtClean="0">
                <a:solidFill>
                  <a:srgbClr val="333333"/>
                </a:solidFill>
                <a:latin typeface="Arial" pitchFamily="34" charset="0"/>
                <a:cs typeface="Arial" pitchFamily="34" charset="0"/>
              </a:rPr>
              <a:t>Subhead</a:t>
            </a:r>
          </a:p>
          <a:p>
            <a:pPr marL="173038" indent="-173038">
              <a:buClr>
                <a:srgbClr val="333333"/>
              </a:buClr>
              <a:buFont typeface="Wingdings" pitchFamily="2" charset="2"/>
              <a:buNone/>
            </a:pPr>
            <a:r>
              <a:rPr lang="en-US" sz="2200" dirty="0" smtClean="0">
                <a:solidFill>
                  <a:srgbClr val="333333"/>
                </a:solidFill>
                <a:latin typeface="Arial" pitchFamily="34" charset="0"/>
                <a:cs typeface="Arial" pitchFamily="34" charset="0"/>
              </a:rPr>
              <a:t>1st level text</a:t>
            </a:r>
          </a:p>
          <a:p>
            <a:pPr marL="690563" lvl="1" indent="-342900">
              <a:buClr>
                <a:srgbClr val="333333"/>
              </a:buClr>
              <a:buFont typeface="Wingdings" pitchFamily="2" charset="2"/>
              <a:buChar char="§"/>
            </a:pPr>
            <a:r>
              <a:rPr lang="en-US" sz="2200" dirty="0" smtClean="0">
                <a:solidFill>
                  <a:srgbClr val="333333"/>
                </a:solidFill>
                <a:latin typeface="Arial" pitchFamily="34" charset="0"/>
                <a:cs typeface="Arial" pitchFamily="34" charset="0"/>
              </a:rPr>
              <a:t>2nd level</a:t>
            </a:r>
          </a:p>
          <a:p>
            <a:pPr lvl="2">
              <a:buClr>
                <a:srgbClr val="333333"/>
              </a:buClr>
              <a:buFont typeface="Wingdings" pitchFamily="2" charset="2"/>
              <a:buChar char="§"/>
            </a:pPr>
            <a:r>
              <a:rPr lang="en-US" sz="2200" dirty="0" smtClean="0">
                <a:solidFill>
                  <a:srgbClr val="333333"/>
                </a:solidFill>
                <a:latin typeface="Arial" pitchFamily="34" charset="0"/>
                <a:cs typeface="Arial" pitchFamily="34" charset="0"/>
              </a:rPr>
              <a:t>3rd level</a:t>
            </a:r>
          </a:p>
          <a:p>
            <a:pPr lvl="3">
              <a:buClr>
                <a:srgbClr val="333333"/>
              </a:buClr>
              <a:buFont typeface="Wingdings" pitchFamily="2" charset="2"/>
              <a:buChar char="§"/>
            </a:pPr>
            <a:r>
              <a:rPr lang="en-US" sz="2000" dirty="0" smtClean="0">
                <a:solidFill>
                  <a:srgbClr val="333333"/>
                </a:solidFill>
                <a:latin typeface="Arial" pitchFamily="34" charset="0"/>
                <a:cs typeface="Arial" pitchFamily="34" charset="0"/>
              </a:rPr>
              <a:t>4th level</a:t>
            </a:r>
          </a:p>
          <a:p>
            <a:pPr lvl="4">
              <a:buClr>
                <a:srgbClr val="333333"/>
              </a:buClr>
              <a:buFont typeface="Wingdings" pitchFamily="2" charset="2"/>
              <a:buChar char="§"/>
            </a:pPr>
            <a:r>
              <a:rPr lang="en-US" dirty="0" smtClean="0">
                <a:solidFill>
                  <a:srgbClr val="333333"/>
                </a:solidFill>
                <a:latin typeface="Arial" pitchFamily="34" charset="0"/>
                <a:cs typeface="Arial" pitchFamily="34" charset="0"/>
              </a:rPr>
              <a:t>5th level </a:t>
            </a:r>
            <a:r>
              <a:rPr lang="en-US" b="0" i="0" u="none" strike="noStrike" baseline="0" dirty="0" smtClean="0">
                <a:solidFill>
                  <a:srgbClr val="595A5A"/>
                </a:solidFill>
                <a:latin typeface="JEIHB J+ Franklin Gothic"/>
              </a:rPr>
              <a:t> </a:t>
            </a:r>
            <a:endParaRPr lang="en-US" dirty="0" smtClean="0">
              <a:solidFill>
                <a:srgbClr val="333333"/>
              </a:solidFill>
            </a:endParaRPr>
          </a:p>
        </p:txBody>
      </p:sp>
      <p:sp>
        <p:nvSpPr>
          <p:cNvPr id="319499" name="Rectangle 11"/>
          <p:cNvSpPr>
            <a:spLocks noChangeArrowheads="1"/>
          </p:cNvSpPr>
          <p:nvPr/>
        </p:nvSpPr>
        <p:spPr bwMode="auto">
          <a:xfrm>
            <a:off x="463550" y="1010805"/>
            <a:ext cx="8229600" cy="800100"/>
          </a:xfrm>
          <a:prstGeom prst="rect">
            <a:avLst/>
          </a:prstGeom>
          <a:noFill/>
          <a:ln w="9525">
            <a:noFill/>
            <a:miter lim="800000"/>
            <a:headEnd/>
            <a:tailEnd/>
          </a:ln>
          <a:effectLst/>
        </p:spPr>
        <p:txBody>
          <a:bodyPr anchor="ctr"/>
          <a:lstStyle/>
          <a:p>
            <a:pPr>
              <a:defRPr/>
            </a:pPr>
            <a:r>
              <a:rPr lang="en-US" sz="4000" b="1">
                <a:solidFill>
                  <a:srgbClr val="000066"/>
                </a:solidFill>
                <a:effectLst>
                  <a:outerShdw blurRad="38100" dist="38100" dir="2700000" algn="tl">
                    <a:srgbClr val="C0C0C0"/>
                  </a:outerShdw>
                </a:effectLst>
              </a:rPr>
              <a:t> </a:t>
            </a:r>
          </a:p>
        </p:txBody>
      </p:sp>
      <p:sp>
        <p:nvSpPr>
          <p:cNvPr id="319508" name="Line 20"/>
          <p:cNvSpPr>
            <a:spLocks noChangeShapeType="1"/>
          </p:cNvSpPr>
          <p:nvPr/>
        </p:nvSpPr>
        <p:spPr bwMode="auto">
          <a:xfrm>
            <a:off x="0" y="890588"/>
            <a:ext cx="9144000" cy="0"/>
          </a:xfrm>
          <a:prstGeom prst="line">
            <a:avLst/>
          </a:prstGeom>
          <a:noFill/>
          <a:ln w="38100">
            <a:solidFill>
              <a:srgbClr val="333333"/>
            </a:solidFill>
            <a:round/>
            <a:headEnd/>
            <a:tailEnd/>
          </a:ln>
          <a:effectLst/>
        </p:spPr>
        <p:txBody>
          <a:bodyPr/>
          <a:lstStyle/>
          <a:p>
            <a:pPr>
              <a:lnSpc>
                <a:spcPct val="80000"/>
              </a:lnSpc>
              <a:spcBef>
                <a:spcPct val="20000"/>
              </a:spcBef>
              <a:buFontTx/>
              <a:buChar char="•"/>
              <a:defRPr/>
            </a:pPr>
            <a:endParaRPr lang="en-US"/>
          </a:p>
        </p:txBody>
      </p:sp>
      <p:sp>
        <p:nvSpPr>
          <p:cNvPr id="319518" name="Rectangle 30"/>
          <p:cNvSpPr>
            <a:spLocks noChangeArrowheads="1"/>
          </p:cNvSpPr>
          <p:nvPr/>
        </p:nvSpPr>
        <p:spPr bwMode="auto">
          <a:xfrm>
            <a:off x="699836" y="6164455"/>
            <a:ext cx="1146468" cy="510011"/>
          </a:xfrm>
          <a:prstGeom prst="rect">
            <a:avLst/>
          </a:prstGeom>
          <a:noFill/>
          <a:ln w="9525" algn="ctr">
            <a:noFill/>
            <a:miter lim="800000"/>
            <a:headEnd/>
            <a:tailEnd/>
          </a:ln>
          <a:effectLst/>
        </p:spPr>
        <p:txBody>
          <a:bodyPr wrap="none" anchor="ctr">
            <a:spAutoFit/>
          </a:bodyPr>
          <a:lstStyle/>
          <a:p>
            <a:pPr algn="l" eaLnBrk="0" hangingPunct="0">
              <a:lnSpc>
                <a:spcPct val="75000"/>
              </a:lnSpc>
              <a:defRPr/>
            </a:pPr>
            <a:r>
              <a:rPr lang="en-US" sz="1800" dirty="0">
                <a:solidFill>
                  <a:schemeClr val="bg1"/>
                </a:solidFill>
                <a:latin typeface="Times New Roman" pitchFamily="18" charset="0"/>
                <a:cs typeface="Times New Roman" pitchFamily="18" charset="0"/>
              </a:rPr>
              <a:t>Homeland</a:t>
            </a:r>
          </a:p>
          <a:p>
            <a:pPr algn="l" eaLnBrk="0" hangingPunct="0">
              <a:lnSpc>
                <a:spcPct val="75000"/>
              </a:lnSpc>
              <a:defRPr/>
            </a:pPr>
            <a:r>
              <a:rPr lang="en-US" sz="1800" dirty="0" smtClean="0">
                <a:solidFill>
                  <a:schemeClr val="bg1"/>
                </a:solidFill>
                <a:latin typeface="Times New Roman" pitchFamily="18" charset="0"/>
                <a:cs typeface="Times New Roman" pitchFamily="18" charset="0"/>
              </a:rPr>
              <a:t>Security</a:t>
            </a:r>
            <a:endParaRPr lang="en-US" sz="1800" dirty="0">
              <a:solidFill>
                <a:schemeClr val="bg1"/>
              </a:solidFill>
              <a:latin typeface="Times New Roman" pitchFamily="18" charset="0"/>
              <a:cs typeface="Times New Roman" pitchFamily="18" charset="0"/>
            </a:endParaRPr>
          </a:p>
        </p:txBody>
      </p:sp>
      <p:sp>
        <p:nvSpPr>
          <p:cNvPr id="319519" name="Rectangle 31"/>
          <p:cNvSpPr>
            <a:spLocks noChangeArrowheads="1"/>
          </p:cNvSpPr>
          <p:nvPr/>
        </p:nvSpPr>
        <p:spPr bwMode="auto">
          <a:xfrm>
            <a:off x="4876800" y="6294861"/>
            <a:ext cx="4171950" cy="227755"/>
          </a:xfrm>
          <a:prstGeom prst="rect">
            <a:avLst/>
          </a:prstGeom>
          <a:noFill/>
          <a:ln w="9525" algn="ctr">
            <a:noFill/>
            <a:miter lim="800000"/>
            <a:headEnd/>
            <a:tailEnd/>
          </a:ln>
          <a:effectLst/>
        </p:spPr>
        <p:txBody>
          <a:bodyPr wrap="square" anchor="ctr">
            <a:spAutoFit/>
          </a:bodyPr>
          <a:lstStyle/>
          <a:p>
            <a:pPr algn="r" eaLnBrk="0" hangingPunct="0">
              <a:lnSpc>
                <a:spcPct val="80000"/>
              </a:lnSpc>
              <a:defRPr/>
            </a:pPr>
            <a:r>
              <a:rPr lang="en-US" sz="1100" b="0" i="1" dirty="0" smtClean="0">
                <a:solidFill>
                  <a:schemeClr val="bg1"/>
                </a:solidFill>
                <a:latin typeface="Lucida Sans" pitchFamily="34" charset="0"/>
                <a:cs typeface="Arial" pitchFamily="34" charset="0"/>
              </a:rPr>
              <a:t>Office of Cybersecurity </a:t>
            </a:r>
            <a:r>
              <a:rPr lang="en-US" sz="1100" b="0" i="1" dirty="0">
                <a:solidFill>
                  <a:schemeClr val="bg1"/>
                </a:solidFill>
                <a:latin typeface="Lucida Sans" pitchFamily="34" charset="0"/>
                <a:cs typeface="Arial" pitchFamily="34" charset="0"/>
              </a:rPr>
              <a:t>and </a:t>
            </a:r>
            <a:r>
              <a:rPr lang="en-US" sz="1100" b="0" i="1" dirty="0" smtClean="0">
                <a:solidFill>
                  <a:schemeClr val="bg1"/>
                </a:solidFill>
                <a:latin typeface="Lucida Sans" pitchFamily="34" charset="0"/>
                <a:cs typeface="Arial" pitchFamily="34" charset="0"/>
              </a:rPr>
              <a:t>Communications</a:t>
            </a:r>
            <a:endParaRPr lang="en-US" sz="1100" b="0" i="1" dirty="0">
              <a:solidFill>
                <a:schemeClr val="bg1"/>
              </a:solidFill>
              <a:latin typeface="Lucida Sans" pitchFamily="34" charset="0"/>
              <a:cs typeface="Arial" pitchFamily="34" charset="0"/>
            </a:endParaRPr>
          </a:p>
        </p:txBody>
      </p:sp>
      <p:sp>
        <p:nvSpPr>
          <p:cNvPr id="319497" name="Rectangle 9"/>
          <p:cNvSpPr>
            <a:spLocks noGrp="1" noChangeArrowheads="1"/>
          </p:cNvSpPr>
          <p:nvPr>
            <p:ph type="sldNum" sz="quarter" idx="4"/>
          </p:nvPr>
        </p:nvSpPr>
        <p:spPr bwMode="auto">
          <a:xfrm>
            <a:off x="8597900" y="6664325"/>
            <a:ext cx="546100" cy="193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100000"/>
              </a:lnSpc>
              <a:spcBef>
                <a:spcPct val="0"/>
              </a:spcBef>
              <a:buFontTx/>
              <a:buNone/>
              <a:defRPr sz="900" b="1">
                <a:solidFill>
                  <a:schemeClr val="tx1"/>
                </a:solidFill>
                <a:latin typeface="Arial" charset="0"/>
              </a:defRPr>
            </a:lvl1pPr>
          </a:lstStyle>
          <a:p>
            <a:pPr>
              <a:defRPr/>
            </a:pPr>
            <a:fld id="{C3FF4266-80A2-46C8-86B6-F0F51BB77361}" type="slidenum">
              <a:rPr lang="en-US" smtClean="0"/>
              <a:pPr>
                <a:defRPr/>
              </a:pPr>
              <a:t>‹#›</a:t>
            </a:fld>
            <a:endParaRPr lang="en-US"/>
          </a:p>
        </p:txBody>
      </p:sp>
      <p:pic>
        <p:nvPicPr>
          <p:cNvPr id="1026" name="Picture 2"/>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0" y="6096000"/>
            <a:ext cx="9144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74"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76" r:id="rId12"/>
  </p:sldLayoutIdLst>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3200" b="0">
          <a:solidFill>
            <a:srgbClr val="000066"/>
          </a:solidFill>
          <a:effectLst/>
          <a:latin typeface="+mj-lt"/>
          <a:ea typeface="+mj-ea"/>
          <a:cs typeface="+mj-cs"/>
        </a:defRPr>
      </a:lvl1pPr>
      <a:lvl2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2pPr>
      <a:lvl3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3pPr>
      <a:lvl4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4pPr>
      <a:lvl5pPr algn="l" rtl="0" eaLnBrk="0" fontAlgn="base" hangingPunct="0">
        <a:spcBef>
          <a:spcPct val="0"/>
        </a:spcBef>
        <a:spcAft>
          <a:spcPct val="0"/>
        </a:spcAft>
        <a:defRPr sz="4000" b="1">
          <a:solidFill>
            <a:srgbClr val="000066"/>
          </a:solidFill>
          <a:effectLst>
            <a:outerShdw blurRad="38100" dist="38100" dir="2700000" algn="tl">
              <a:srgbClr val="C0C0C0"/>
            </a:outerShdw>
          </a:effectLst>
          <a:latin typeface="Arial"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p:titleStyle>
    <p:bodyStyle>
      <a:lvl1pPr marL="173038" indent="-173038" algn="l" rtl="0" eaLnBrk="0" fontAlgn="base" hangingPunct="0">
        <a:spcBef>
          <a:spcPct val="20000"/>
        </a:spcBef>
        <a:spcAft>
          <a:spcPct val="0"/>
        </a:spcAft>
        <a:buClr>
          <a:srgbClr val="333333"/>
        </a:buClr>
        <a:buFont typeface="Wingdings" pitchFamily="2" charset="2"/>
        <a:buNone/>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7.tmp"/></Relationships>
</file>

<file path=ppt/slides/_rels/slide5.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publicsafetytools.info/" TargetMode="External"/><Relationship Id="rId4" Type="http://schemas.openxmlformats.org/officeDocument/2006/relationships/image" Target="../media/image8.png"/><Relationship Id="rId5" Type="http://schemas.openxmlformats.org/officeDocument/2006/relationships/image" Target="../media/image9.jpe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jpeg"/><Relationship Id="rId10"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6"/>
          <p:cNvSpPr txBox="1">
            <a:spLocks noChangeArrowheads="1"/>
          </p:cNvSpPr>
          <p:nvPr/>
        </p:nvSpPr>
        <p:spPr bwMode="auto">
          <a:xfrm>
            <a:off x="454024" y="4516583"/>
            <a:ext cx="8137525"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dirty="0" smtClean="0">
              <a:solidFill>
                <a:srgbClr val="002F80"/>
              </a:solidFill>
              <a:latin typeface="JoannaMT"/>
              <a:ea typeface="Calibri" pitchFamily="34" charset="0"/>
              <a:cs typeface="JoannaMT"/>
            </a:endParaRPr>
          </a:p>
          <a:p>
            <a:pPr eaLnBrk="1" hangingPunct="1"/>
            <a:r>
              <a:rPr lang="en-US" dirty="0" smtClean="0">
                <a:solidFill>
                  <a:srgbClr val="002F80"/>
                </a:solidFill>
                <a:latin typeface="JoannaMT"/>
                <a:ea typeface="Calibri" pitchFamily="34" charset="0"/>
                <a:cs typeface="JoannaMT"/>
              </a:rPr>
              <a:t>NPSTC Meeting – ISMA Public Safety Communications Stakeholders Forum </a:t>
            </a:r>
          </a:p>
          <a:p>
            <a:pPr eaLnBrk="1" hangingPunct="1"/>
            <a:r>
              <a:rPr lang="en-US" dirty="0" smtClean="0">
                <a:solidFill>
                  <a:srgbClr val="002F80"/>
                </a:solidFill>
                <a:latin typeface="JoannaMT"/>
                <a:ea typeface="Calibri" pitchFamily="34" charset="0"/>
                <a:cs typeface="JoannaMT"/>
              </a:rPr>
              <a:t>January 29, 2014 – 10:00-11:45 AM </a:t>
            </a:r>
            <a:endParaRPr lang="en-US" dirty="0">
              <a:solidFill>
                <a:srgbClr val="002F80"/>
              </a:solidFill>
              <a:latin typeface="JoannaMT"/>
              <a:ea typeface="Calibri" pitchFamily="34" charset="0"/>
              <a:cs typeface="JoannaMT"/>
            </a:endParaRPr>
          </a:p>
          <a:p>
            <a:pPr eaLnBrk="1" hangingPunct="1"/>
            <a:endParaRPr lang="en-US" dirty="0" smtClean="0">
              <a:solidFill>
                <a:srgbClr val="002F80"/>
              </a:solidFill>
              <a:latin typeface="JoannaMT"/>
              <a:ea typeface="Calibri" pitchFamily="34" charset="0"/>
              <a:cs typeface="JoannaMT"/>
            </a:endParaRPr>
          </a:p>
          <a:p>
            <a:pPr eaLnBrk="1" hangingPunct="1"/>
            <a:r>
              <a:rPr lang="en-US" dirty="0" smtClean="0">
                <a:solidFill>
                  <a:srgbClr val="002F80"/>
                </a:solidFill>
                <a:latin typeface="JoannaMT"/>
                <a:ea typeface="Calibri" pitchFamily="34" charset="0"/>
                <a:cs typeface="JoannaMT"/>
              </a:rPr>
              <a:t>Chris Essid</a:t>
            </a:r>
          </a:p>
          <a:p>
            <a:pPr eaLnBrk="1" hangingPunct="1"/>
            <a:r>
              <a:rPr lang="en-US" dirty="0" smtClean="0">
                <a:solidFill>
                  <a:srgbClr val="002F80"/>
                </a:solidFill>
                <a:latin typeface="JoannaMT"/>
                <a:ea typeface="Calibri" pitchFamily="34" charset="0"/>
                <a:cs typeface="JoannaMT"/>
              </a:rPr>
              <a:t>Deputy Director</a:t>
            </a:r>
          </a:p>
          <a:p>
            <a:pPr eaLnBrk="1" hangingPunct="1"/>
            <a:r>
              <a:rPr lang="en-US" dirty="0" smtClean="0">
                <a:solidFill>
                  <a:srgbClr val="002F80"/>
                </a:solidFill>
                <a:latin typeface="JoannaMT"/>
                <a:ea typeface="Calibri" pitchFamily="34" charset="0"/>
                <a:cs typeface="JoannaMT"/>
              </a:rPr>
              <a:t>DHS Office of Emergency Communications</a:t>
            </a:r>
            <a:endParaRPr lang="en-US" dirty="0">
              <a:solidFill>
                <a:srgbClr val="002F80"/>
              </a:solidFill>
              <a:latin typeface="JoannaMT"/>
              <a:ea typeface="Calibri" pitchFamily="34" charset="0"/>
              <a:cs typeface="JoannaMT"/>
            </a:endParaRPr>
          </a:p>
        </p:txBody>
      </p:sp>
      <p:sp>
        <p:nvSpPr>
          <p:cNvPr id="4099" name="TextBox 7"/>
          <p:cNvSpPr txBox="1">
            <a:spLocks noChangeArrowheads="1"/>
          </p:cNvSpPr>
          <p:nvPr/>
        </p:nvSpPr>
        <p:spPr bwMode="auto">
          <a:xfrm>
            <a:off x="454025" y="2211388"/>
            <a:ext cx="80232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3200" dirty="0" smtClean="0">
                <a:solidFill>
                  <a:srgbClr val="002F80"/>
                </a:solidFill>
                <a:latin typeface="JoannaMT"/>
                <a:ea typeface="Calibri" pitchFamily="34" charset="0"/>
                <a:cs typeface="JoannaMT"/>
              </a:rPr>
              <a:t>Office of Emergency Communications</a:t>
            </a:r>
          </a:p>
          <a:p>
            <a:pPr eaLnBrk="1" hangingPunct="1"/>
            <a:endParaRPr lang="en-US" sz="2400" dirty="0">
              <a:solidFill>
                <a:srgbClr val="002F80"/>
              </a:solidFill>
              <a:latin typeface="JoannaMT"/>
              <a:ea typeface="Calibri" pitchFamily="34" charset="0"/>
              <a:cs typeface="JoannaMT"/>
            </a:endParaRPr>
          </a:p>
          <a:p>
            <a:pPr eaLnBrk="1" hangingPunct="1"/>
            <a:r>
              <a:rPr lang="en-US" sz="2400" dirty="0" smtClean="0">
                <a:solidFill>
                  <a:srgbClr val="002F80"/>
                </a:solidFill>
                <a:latin typeface="JoannaMT"/>
                <a:ea typeface="Calibri" pitchFamily="34" charset="0"/>
                <a:cs typeface="JoannaMT"/>
              </a:rPr>
              <a:t>2014 Update </a:t>
            </a:r>
            <a:endParaRPr lang="en-US" sz="2400" dirty="0">
              <a:solidFill>
                <a:srgbClr val="002F80"/>
              </a:solidFill>
              <a:latin typeface="JoannaMT"/>
              <a:ea typeface="Calibri" pitchFamily="34" charset="0"/>
              <a:cs typeface="JoannaMT"/>
            </a:endParaRPr>
          </a:p>
        </p:txBody>
      </p:sp>
    </p:spTree>
    <p:extLst>
      <p:ext uri="{BB962C8B-B14F-4D97-AF65-F5344CB8AC3E}">
        <p14:creationId xmlns:p14="http://schemas.microsoft.com/office/powerpoint/2010/main" val="164694453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p:cNvPicPr>
            <a:picLocks noChangeAspect="1" noChangeArrowheads="1"/>
          </p:cNvPicPr>
          <p:nvPr/>
        </p:nvPicPr>
        <p:blipFill>
          <a:blip r:embed="rId3" cstate="print"/>
          <a:srcRect l="35416" t="22235" r="34776" b="9065"/>
          <a:stretch>
            <a:fillRect/>
          </a:stretch>
        </p:blipFill>
        <p:spPr bwMode="auto">
          <a:xfrm>
            <a:off x="5705475" y="1393825"/>
            <a:ext cx="3081338" cy="4114800"/>
          </a:xfrm>
          <a:prstGeom prst="rect">
            <a:avLst/>
          </a:prstGeom>
          <a:noFill/>
          <a:ln w="9525">
            <a:noFill/>
            <a:miter lim="800000"/>
            <a:headEnd/>
            <a:tailEnd/>
          </a:ln>
        </p:spPr>
      </p:pic>
      <p:sp>
        <p:nvSpPr>
          <p:cNvPr id="7" name="Rectangle 2"/>
          <p:cNvSpPr>
            <a:spLocks noGrp="1" noChangeArrowheads="1"/>
          </p:cNvSpPr>
          <p:nvPr>
            <p:ph type="title" idx="4294967295"/>
          </p:nvPr>
        </p:nvSpPr>
        <p:spPr>
          <a:xfrm>
            <a:off x="114300" y="28575"/>
            <a:ext cx="8977313" cy="822325"/>
          </a:xfrm>
        </p:spPr>
        <p:txBody>
          <a:bodyPr/>
          <a:lstStyle/>
          <a:p>
            <a:pPr>
              <a:defRPr/>
            </a:pPr>
            <a:r>
              <a:rPr lang="en-US" kern="1200" dirty="0" smtClean="0">
                <a:solidFill>
                  <a:srgbClr val="002F80"/>
                </a:solidFill>
                <a:latin typeface="JoannaMT"/>
                <a:ea typeface="Calibri"/>
                <a:cs typeface="JoannaMT"/>
              </a:rPr>
              <a:t>NECP Update</a:t>
            </a:r>
            <a:endParaRPr lang="en-US" kern="1200" dirty="0">
              <a:solidFill>
                <a:srgbClr val="002F80"/>
              </a:solidFill>
              <a:latin typeface="JoannaMT"/>
              <a:ea typeface="Calibri"/>
              <a:cs typeface="JoannaMT"/>
            </a:endParaRPr>
          </a:p>
        </p:txBody>
      </p:sp>
      <p:sp>
        <p:nvSpPr>
          <p:cNvPr id="8197" name="TextBox 8"/>
          <p:cNvSpPr txBox="1">
            <a:spLocks noChangeArrowheads="1"/>
          </p:cNvSpPr>
          <p:nvPr/>
        </p:nvSpPr>
        <p:spPr bwMode="auto">
          <a:xfrm>
            <a:off x="406400" y="1177925"/>
            <a:ext cx="5165725" cy="4825937"/>
          </a:xfrm>
          <a:prstGeom prst="rect">
            <a:avLst/>
          </a:prstGeom>
          <a:noFill/>
          <a:ln w="9525">
            <a:noFill/>
            <a:miter lim="800000"/>
            <a:headEnd/>
            <a:tailEnd/>
          </a:ln>
        </p:spPr>
        <p:txBody>
          <a:bodyPr wrap="square">
            <a:spAutoFit/>
          </a:bodyPr>
          <a:lstStyle/>
          <a:p>
            <a:pPr marL="342900" lvl="3" indent="-342900">
              <a:spcBef>
                <a:spcPts val="1800"/>
              </a:spcBef>
              <a:buClr>
                <a:srgbClr val="002F80"/>
              </a:buClr>
              <a:buFont typeface="Wingdings" pitchFamily="2" charset="2"/>
              <a:buChar char="§"/>
              <a:defRPr/>
            </a:pPr>
            <a:r>
              <a:rPr lang="en-US" dirty="0" smtClean="0">
                <a:solidFill>
                  <a:srgbClr val="002F80"/>
                </a:solidFill>
                <a:latin typeface="ITC Franklin Gothic"/>
                <a:cs typeface="Arial" pitchFamily="34" charset="0"/>
              </a:rPr>
              <a:t>OEC </a:t>
            </a:r>
            <a:r>
              <a:rPr lang="en-US" dirty="0">
                <a:solidFill>
                  <a:srgbClr val="002F80"/>
                </a:solidFill>
                <a:latin typeface="ITC Franklin Gothic"/>
                <a:cs typeface="Arial" pitchFamily="34" charset="0"/>
              </a:rPr>
              <a:t>is </a:t>
            </a:r>
            <a:r>
              <a:rPr lang="en-US" dirty="0" smtClean="0">
                <a:solidFill>
                  <a:srgbClr val="002F80"/>
                </a:solidFill>
                <a:latin typeface="ITC Franklin Gothic"/>
                <a:cs typeface="Arial" pitchFamily="34" charset="0"/>
              </a:rPr>
              <a:t>updating the NECP </a:t>
            </a:r>
            <a:r>
              <a:rPr lang="en-US" dirty="0">
                <a:solidFill>
                  <a:srgbClr val="002F80"/>
                </a:solidFill>
                <a:latin typeface="ITC Franklin Gothic"/>
                <a:cs typeface="Arial" pitchFamily="34" charset="0"/>
              </a:rPr>
              <a:t>to </a:t>
            </a:r>
            <a:r>
              <a:rPr lang="en-US" dirty="0" smtClean="0">
                <a:solidFill>
                  <a:srgbClr val="002F80"/>
                </a:solidFill>
                <a:latin typeface="ITC Franklin Gothic"/>
                <a:cs typeface="Arial" pitchFamily="34" charset="0"/>
              </a:rPr>
              <a:t>reflect changes </a:t>
            </a:r>
            <a:r>
              <a:rPr lang="en-US" dirty="0">
                <a:solidFill>
                  <a:srgbClr val="002F80"/>
                </a:solidFill>
                <a:latin typeface="ITC Franklin Gothic"/>
                <a:cs typeface="Arial" pitchFamily="34" charset="0"/>
              </a:rPr>
              <a:t>in the emergency communications landscape</a:t>
            </a:r>
          </a:p>
          <a:p>
            <a:pPr marL="633413" lvl="2" indent="-233363">
              <a:spcBef>
                <a:spcPts val="600"/>
              </a:spcBef>
              <a:buClr>
                <a:srgbClr val="002F80"/>
              </a:buClr>
              <a:buFont typeface="Wingdings" pitchFamily="2" charset="2"/>
              <a:buChar char="§"/>
              <a:defRPr/>
            </a:pPr>
            <a:r>
              <a:rPr lang="en-US" sz="1600" dirty="0">
                <a:solidFill>
                  <a:srgbClr val="002F80"/>
                </a:solidFill>
                <a:latin typeface="ITC Franklin Gothic"/>
                <a:cs typeface="Arial" pitchFamily="34" charset="0"/>
              </a:rPr>
              <a:t>New technologies (broadband), policies, organizations, and </a:t>
            </a:r>
            <a:r>
              <a:rPr lang="en-US" sz="1600" dirty="0" smtClean="0">
                <a:solidFill>
                  <a:srgbClr val="002F80"/>
                </a:solidFill>
                <a:latin typeface="ITC Franklin Gothic"/>
                <a:cs typeface="Arial" pitchFamily="34" charset="0"/>
              </a:rPr>
              <a:t>stakeholders</a:t>
            </a:r>
            <a:endParaRPr lang="en-US" sz="1600" dirty="0">
              <a:solidFill>
                <a:srgbClr val="002F80"/>
              </a:solidFill>
              <a:latin typeface="ITC Franklin Gothic"/>
              <a:ea typeface="Calibri" pitchFamily="34" charset="0"/>
              <a:cs typeface="Arial" pitchFamily="34" charset="0"/>
            </a:endParaRPr>
          </a:p>
          <a:p>
            <a:pPr marL="342900" lvl="3" indent="-342900" eaLnBrk="0" hangingPunct="0">
              <a:spcBef>
                <a:spcPts val="1800"/>
              </a:spcBef>
              <a:buClr>
                <a:srgbClr val="002F80"/>
              </a:buClr>
              <a:buFont typeface="Wingdings" pitchFamily="2" charset="2"/>
              <a:buChar char="§"/>
              <a:defRPr/>
            </a:pPr>
            <a:r>
              <a:rPr lang="en-US" dirty="0">
                <a:solidFill>
                  <a:srgbClr val="002F80"/>
                </a:solidFill>
                <a:latin typeface="ITC Franklin Gothic"/>
                <a:cs typeface="Arial" pitchFamily="34" charset="0"/>
              </a:rPr>
              <a:t>Stakeholder-driven process that has included more than </a:t>
            </a:r>
            <a:r>
              <a:rPr lang="en-US" dirty="0" smtClean="0">
                <a:solidFill>
                  <a:srgbClr val="002F80"/>
                </a:solidFill>
                <a:latin typeface="ITC Franklin Gothic"/>
                <a:cs typeface="Arial" pitchFamily="34" charset="0"/>
              </a:rPr>
              <a:t>300 </a:t>
            </a:r>
            <a:r>
              <a:rPr lang="en-US" dirty="0">
                <a:solidFill>
                  <a:srgbClr val="002F80"/>
                </a:solidFill>
                <a:latin typeface="ITC Franklin Gothic"/>
                <a:cs typeface="Arial" pitchFamily="34" charset="0"/>
              </a:rPr>
              <a:t>stakeholders at all levels of government and the private sector </a:t>
            </a:r>
          </a:p>
          <a:p>
            <a:pPr marL="633413" lvl="2" indent="-233363" eaLnBrk="0" hangingPunct="0">
              <a:spcBef>
                <a:spcPts val="600"/>
              </a:spcBef>
              <a:buClr>
                <a:srgbClr val="002F80"/>
              </a:buClr>
              <a:buFont typeface="Wingdings" pitchFamily="2" charset="2"/>
              <a:buChar char="§"/>
              <a:defRPr/>
            </a:pPr>
            <a:r>
              <a:rPr lang="en-US" sz="1600" dirty="0">
                <a:solidFill>
                  <a:srgbClr val="002F80"/>
                </a:solidFill>
                <a:latin typeface="ITC Franklin Gothic"/>
                <a:cs typeface="Arial" pitchFamily="34" charset="0"/>
              </a:rPr>
              <a:t>25+ stakeholder working group </a:t>
            </a:r>
            <a:r>
              <a:rPr lang="en-US" sz="1600" dirty="0" smtClean="0">
                <a:solidFill>
                  <a:srgbClr val="002F80"/>
                </a:solidFill>
                <a:latin typeface="ITC Franklin Gothic"/>
                <a:cs typeface="Arial" pitchFamily="34" charset="0"/>
              </a:rPr>
              <a:t>calls/meetings/webinars in </a:t>
            </a:r>
            <a:r>
              <a:rPr lang="en-US" sz="1600" dirty="0">
                <a:solidFill>
                  <a:srgbClr val="002F80"/>
                </a:solidFill>
                <a:latin typeface="ITC Franklin Gothic"/>
                <a:cs typeface="Arial" pitchFamily="34" charset="0"/>
              </a:rPr>
              <a:t>2013</a:t>
            </a:r>
          </a:p>
          <a:p>
            <a:pPr marL="633413" lvl="2" indent="-233363" eaLnBrk="0" hangingPunct="0">
              <a:spcBef>
                <a:spcPts val="600"/>
              </a:spcBef>
              <a:buClr>
                <a:srgbClr val="002F80"/>
              </a:buClr>
              <a:buFont typeface="Wingdings" pitchFamily="2" charset="2"/>
              <a:buChar char="§"/>
              <a:defRPr/>
            </a:pPr>
            <a:r>
              <a:rPr lang="en-US" sz="1600" dirty="0">
                <a:solidFill>
                  <a:srgbClr val="002F80"/>
                </a:solidFill>
                <a:latin typeface="ITC Franklin Gothic"/>
                <a:cs typeface="Arial" pitchFamily="34" charset="0"/>
              </a:rPr>
              <a:t>All public safety disciplines, emergency management agencies, PSAPs, and Tribal Nations </a:t>
            </a:r>
          </a:p>
          <a:p>
            <a:pPr marL="0" lvl="1" eaLnBrk="0" hangingPunct="0">
              <a:spcBef>
                <a:spcPct val="20000"/>
              </a:spcBef>
              <a:buClr>
                <a:srgbClr val="333333"/>
              </a:buClr>
              <a:defRPr/>
            </a:pPr>
            <a:endParaRPr lang="en-US" dirty="0">
              <a:solidFill>
                <a:srgbClr val="333333"/>
              </a:solidFill>
              <a:latin typeface="ITC Franklin Gothic"/>
              <a:ea typeface="Calibri" pitchFamily="34" charset="0"/>
              <a:cs typeface="Arial" pitchFamily="34" charset="0"/>
            </a:endParaRPr>
          </a:p>
          <a:p>
            <a:pPr>
              <a:defRPr/>
            </a:pPr>
            <a:endParaRPr lang="en-US" dirty="0"/>
          </a:p>
          <a:p>
            <a:pPr>
              <a:defRPr/>
            </a:pPr>
            <a:endParaRPr lang="en-US" dirty="0"/>
          </a:p>
          <a:p>
            <a:pPr>
              <a:defRPr/>
            </a:pP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100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4"/>
          <p:cNvSpPr>
            <a:spLocks noGrp="1"/>
          </p:cNvSpPr>
          <p:nvPr>
            <p:ph type="title"/>
          </p:nvPr>
        </p:nvSpPr>
        <p:spPr>
          <a:xfrm>
            <a:off x="87748" y="-79933"/>
            <a:ext cx="9144000" cy="1050925"/>
          </a:xfrm>
        </p:spPr>
        <p:txBody>
          <a:bodyPr/>
          <a:lstStyle/>
          <a:p>
            <a:r>
              <a:rPr lang="en-US" kern="1200" dirty="0">
                <a:solidFill>
                  <a:srgbClr val="002F80"/>
                </a:solidFill>
                <a:latin typeface="JoannaMT"/>
                <a:ea typeface="Calibri"/>
                <a:cs typeface="JoannaMT"/>
              </a:rPr>
              <a:t>Statewide </a:t>
            </a:r>
            <a:r>
              <a:rPr lang="en-US" kern="1200" dirty="0" smtClean="0">
                <a:solidFill>
                  <a:srgbClr val="002F80"/>
                </a:solidFill>
                <a:latin typeface="JoannaMT"/>
                <a:ea typeface="Calibri"/>
                <a:cs typeface="JoannaMT"/>
              </a:rPr>
              <a:t>Planning Support – e-SCIP </a:t>
            </a:r>
            <a:endParaRPr lang="en-US" kern="1200" dirty="0">
              <a:solidFill>
                <a:srgbClr val="002F80"/>
              </a:solidFill>
              <a:latin typeface="JoannaMT"/>
              <a:ea typeface="Calibri"/>
              <a:cs typeface="JoannaMT"/>
            </a:endParaRPr>
          </a:p>
        </p:txBody>
      </p:sp>
      <p:sp>
        <p:nvSpPr>
          <p:cNvPr id="21507" name="Content Placeholder 5"/>
          <p:cNvSpPr>
            <a:spLocks noGrp="1"/>
          </p:cNvSpPr>
          <p:nvPr>
            <p:ph sz="half" idx="1"/>
          </p:nvPr>
        </p:nvSpPr>
        <p:spPr bwMode="auto">
          <a:xfrm>
            <a:off x="371474" y="1019175"/>
            <a:ext cx="4295776" cy="5000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3" indent="-342900">
              <a:spcBef>
                <a:spcPts val="1800"/>
              </a:spcBef>
              <a:buClr>
                <a:srgbClr val="002F80"/>
              </a:buClr>
              <a:buFont typeface="Wingdings" pitchFamily="2" charset="2"/>
              <a:buChar char="§"/>
            </a:pPr>
            <a:r>
              <a:rPr lang="en-US" kern="1200" dirty="0">
                <a:solidFill>
                  <a:srgbClr val="002F80"/>
                </a:solidFill>
                <a:latin typeface="ITC Franklin Gothic"/>
                <a:ea typeface="+mn-ea"/>
                <a:cs typeface="Arial" pitchFamily="34" charset="0"/>
              </a:rPr>
              <a:t>OEC is working with all 56 States and </a:t>
            </a:r>
            <a:r>
              <a:rPr lang="en-US" kern="1200" dirty="0" smtClean="0">
                <a:solidFill>
                  <a:srgbClr val="002F80"/>
                </a:solidFill>
                <a:latin typeface="ITC Franklin Gothic"/>
                <a:ea typeface="+mn-ea"/>
                <a:cs typeface="Arial" pitchFamily="34" charset="0"/>
              </a:rPr>
              <a:t>Territories </a:t>
            </a:r>
            <a:r>
              <a:rPr lang="en-US" kern="1200" dirty="0">
                <a:solidFill>
                  <a:srgbClr val="002F80"/>
                </a:solidFill>
                <a:latin typeface="ITC Franklin Gothic"/>
                <a:ea typeface="+mn-ea"/>
                <a:cs typeface="Arial" pitchFamily="34" charset="0"/>
              </a:rPr>
              <a:t>to update their Statewide Communication Interoperability Plans (SCIPs) </a:t>
            </a:r>
            <a:r>
              <a:rPr lang="en-US" kern="1200" dirty="0" smtClean="0">
                <a:solidFill>
                  <a:srgbClr val="002F80"/>
                </a:solidFill>
                <a:latin typeface="ITC Franklin Gothic"/>
                <a:ea typeface="+mn-ea"/>
                <a:cs typeface="Arial" pitchFamily="34" charset="0"/>
              </a:rPr>
              <a:t>to include new technologies </a:t>
            </a:r>
            <a:endParaRPr lang="en-US" kern="1200" dirty="0">
              <a:solidFill>
                <a:srgbClr val="002F80"/>
              </a:solidFill>
              <a:latin typeface="ITC Franklin Gothic"/>
              <a:ea typeface="+mn-ea"/>
              <a:cs typeface="Arial" pitchFamily="34" charset="0"/>
            </a:endParaRPr>
          </a:p>
          <a:p>
            <a:pPr marL="342900" lvl="3" indent="-342900">
              <a:spcBef>
                <a:spcPts val="600"/>
              </a:spcBef>
              <a:buClr>
                <a:srgbClr val="002F80"/>
              </a:buClr>
              <a:buFont typeface="Wingdings" pitchFamily="2" charset="2"/>
              <a:buChar char="§"/>
            </a:pPr>
            <a:r>
              <a:rPr lang="en-US" kern="1200" dirty="0" smtClean="0">
                <a:solidFill>
                  <a:srgbClr val="002F80"/>
                </a:solidFill>
                <a:latin typeface="ITC Franklin Gothic"/>
                <a:ea typeface="+mn-ea"/>
                <a:cs typeface="Arial" pitchFamily="34" charset="0"/>
              </a:rPr>
              <a:t>Completed 29 SCIP Workshops in 2013; more planned in 2014 </a:t>
            </a:r>
            <a:endParaRPr lang="en-US" kern="1200" dirty="0">
              <a:solidFill>
                <a:srgbClr val="002F80"/>
              </a:solidFill>
              <a:latin typeface="ITC Franklin Gothic"/>
              <a:ea typeface="+mn-ea"/>
              <a:cs typeface="Arial" pitchFamily="34" charset="0"/>
            </a:endParaRPr>
          </a:p>
          <a:p>
            <a:pPr marL="342900" lvl="3" indent="-342900">
              <a:spcBef>
                <a:spcPts val="600"/>
              </a:spcBef>
              <a:buClr>
                <a:srgbClr val="002F80"/>
              </a:buClr>
              <a:buFont typeface="Wingdings" pitchFamily="2" charset="2"/>
              <a:buChar char="§"/>
              <a:defRPr/>
            </a:pPr>
            <a:r>
              <a:rPr lang="en-US" b="1" kern="1200" dirty="0">
                <a:solidFill>
                  <a:srgbClr val="002F80"/>
                </a:solidFill>
                <a:latin typeface="ITC Franklin Gothic"/>
                <a:ea typeface="+mn-ea"/>
                <a:cs typeface="Arial" pitchFamily="34" charset="0"/>
              </a:rPr>
              <a:t>e</a:t>
            </a:r>
            <a:r>
              <a:rPr lang="en-US" b="1" kern="1200" dirty="0" smtClean="0">
                <a:solidFill>
                  <a:srgbClr val="002F80"/>
                </a:solidFill>
                <a:latin typeface="ITC Franklin Gothic"/>
                <a:ea typeface="+mn-ea"/>
                <a:cs typeface="Arial" pitchFamily="34" charset="0"/>
              </a:rPr>
              <a:t>-SCIP</a:t>
            </a:r>
            <a:r>
              <a:rPr lang="en-US" kern="1200" dirty="0" smtClean="0">
                <a:solidFill>
                  <a:srgbClr val="002F80"/>
                </a:solidFill>
                <a:latin typeface="ITC Franklin Gothic"/>
                <a:ea typeface="+mn-ea"/>
                <a:cs typeface="Arial" pitchFamily="34" charset="0"/>
              </a:rPr>
              <a:t> – Online Tool developed by OEC to make SCIP update process easier</a:t>
            </a:r>
          </a:p>
          <a:p>
            <a:pPr marL="628650" lvl="4" indent="-171450">
              <a:spcBef>
                <a:spcPts val="600"/>
              </a:spcBef>
              <a:buClr>
                <a:srgbClr val="002F80"/>
              </a:buClr>
              <a:buFont typeface="Wingdings" panose="05000000000000000000" pitchFamily="2" charset="2"/>
              <a:buChar char="§"/>
              <a:defRPr/>
            </a:pPr>
            <a:r>
              <a:rPr lang="en-US" sz="1600" kern="1200" dirty="0" smtClean="0">
                <a:solidFill>
                  <a:srgbClr val="002F80"/>
                </a:solidFill>
                <a:latin typeface="ITC Franklin Gothic"/>
                <a:ea typeface="+mn-ea"/>
                <a:cs typeface="Arial" pitchFamily="34" charset="0"/>
              </a:rPr>
              <a:t>Provides a step-by-step guide to prepare a SCIP using the updated criteria, templates</a:t>
            </a:r>
          </a:p>
          <a:p>
            <a:pPr marL="628650" lvl="4" indent="-171450">
              <a:spcBef>
                <a:spcPts val="600"/>
              </a:spcBef>
              <a:buClr>
                <a:srgbClr val="002F80"/>
              </a:buClr>
              <a:buFont typeface="Wingdings" panose="05000000000000000000" pitchFamily="2" charset="2"/>
              <a:buChar char="§"/>
              <a:defRPr/>
            </a:pPr>
            <a:r>
              <a:rPr lang="en-US" sz="1600" kern="1200" dirty="0" smtClean="0">
                <a:solidFill>
                  <a:srgbClr val="002F80"/>
                </a:solidFill>
                <a:latin typeface="ITC Franklin Gothic"/>
                <a:ea typeface="+mn-ea"/>
                <a:cs typeface="Arial" pitchFamily="34" charset="0"/>
              </a:rPr>
              <a:t>Streamlines updates and aligns SCIP to pre-populate annual reports</a:t>
            </a:r>
          </a:p>
          <a:p>
            <a:pPr marL="628650" lvl="4" indent="-171450">
              <a:spcBef>
                <a:spcPts val="600"/>
              </a:spcBef>
              <a:buClr>
                <a:srgbClr val="002F80"/>
              </a:buClr>
              <a:buFont typeface="Wingdings" panose="05000000000000000000" pitchFamily="2" charset="2"/>
              <a:buChar char="§"/>
              <a:defRPr/>
            </a:pPr>
            <a:r>
              <a:rPr lang="en-US" sz="1600" kern="1200" dirty="0" smtClean="0">
                <a:solidFill>
                  <a:srgbClr val="002F80"/>
                </a:solidFill>
                <a:latin typeface="ITC Franklin Gothic"/>
                <a:ea typeface="+mn-ea"/>
                <a:cs typeface="Arial" pitchFamily="34" charset="0"/>
              </a:rPr>
              <a:t>Archives entries for long-term tracking to demonstrate progress </a:t>
            </a:r>
          </a:p>
          <a:p>
            <a:pPr marL="628650" lvl="4" indent="-171450">
              <a:spcBef>
                <a:spcPts val="1800"/>
              </a:spcBef>
              <a:buClr>
                <a:srgbClr val="002F80"/>
              </a:buClr>
              <a:buFont typeface="Wingdings" panose="05000000000000000000" pitchFamily="2" charset="2"/>
              <a:buChar char="§"/>
              <a:defRPr/>
            </a:pPr>
            <a:endParaRPr lang="en-US" sz="1400" kern="1200" dirty="0" smtClean="0">
              <a:solidFill>
                <a:srgbClr val="002F80"/>
              </a:solidFill>
              <a:latin typeface="ITC Franklin Gothic"/>
              <a:ea typeface="+mn-ea"/>
              <a:cs typeface="Arial" pitchFamily="34" charset="0"/>
            </a:endParaRPr>
          </a:p>
          <a:p>
            <a:pPr marL="628650" lvl="4" indent="-171450">
              <a:spcBef>
                <a:spcPts val="1800"/>
              </a:spcBef>
              <a:buClr>
                <a:srgbClr val="002F80"/>
              </a:buClr>
              <a:buFont typeface="Wingdings" panose="05000000000000000000" pitchFamily="2" charset="2"/>
              <a:buChar char="§"/>
              <a:defRPr/>
            </a:pPr>
            <a:endParaRPr lang="en-US" sz="1400" kern="1200" dirty="0" smtClean="0">
              <a:solidFill>
                <a:srgbClr val="002F80"/>
              </a:solidFill>
              <a:latin typeface="ITC Franklin Gothic"/>
              <a:ea typeface="+mn-ea"/>
              <a:cs typeface="Arial" pitchFamily="34" charset="0"/>
            </a:endParaRPr>
          </a:p>
        </p:txBody>
      </p:sp>
      <p:pic>
        <p:nvPicPr>
          <p:cNvPr id="2150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521692"/>
            <a:ext cx="19526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00600" y="3646056"/>
            <a:ext cx="3886200" cy="2286000"/>
          </a:xfrm>
          <a:prstGeom prst="rect">
            <a:avLst/>
          </a:prstGeom>
          <a:noFill/>
          <a:ln w="28575">
            <a:noFill/>
            <a:miter lim="800000"/>
            <a:headEnd/>
            <a:tailEnd/>
          </a:ln>
          <a:extLst>
            <a:ext uri="{909E8E84-426E-40dd-AFC4-6F175D3DCCD1}">
              <a14:hiddenFill xmlns:a14="http://schemas.microsoft.com/office/drawing/2010/main">
                <a:solidFill>
                  <a:srgbClr val="FFFFFF"/>
                </a:solidFill>
              </a14:hiddenFill>
            </a:ext>
          </a:extLst>
        </p:spPr>
      </p:pic>
      <p:pic>
        <p:nvPicPr>
          <p:cNvPr id="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2488" y="1220068"/>
            <a:ext cx="1784312"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2329104"/>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66203" y="165100"/>
            <a:ext cx="8682521" cy="584775"/>
          </a:xfrm>
          <a:prstGeom prst="rect">
            <a:avLst/>
          </a:prstGeom>
        </p:spPr>
        <p:txBody>
          <a:bodyPr wrap="square">
            <a:spAutoFit/>
          </a:bodyPr>
          <a:lstStyle/>
          <a:p>
            <a:pPr eaLnBrk="0" hangingPunct="0"/>
            <a:r>
              <a:rPr lang="en-US" sz="3200" dirty="0" smtClean="0">
                <a:solidFill>
                  <a:srgbClr val="002F80"/>
                </a:solidFill>
                <a:latin typeface="JoannaMT"/>
                <a:ea typeface="Calibri"/>
                <a:cs typeface="JoannaMT"/>
              </a:rPr>
              <a:t>Technical Assistance – Public Safety Tools  </a:t>
            </a:r>
          </a:p>
        </p:txBody>
      </p:sp>
      <p:pic>
        <p:nvPicPr>
          <p:cNvPr id="3" name="Picture 2" descr="Public Safety Technical Assistance Tools Web Site - Windows Internet Explor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47725"/>
            <a:ext cx="9144000" cy="5318830"/>
          </a:xfrm>
          <a:prstGeom prst="rect">
            <a:avLst/>
          </a:prstGeom>
        </p:spPr>
      </p:pic>
    </p:spTree>
    <p:extLst>
      <p:ext uri="{BB962C8B-B14F-4D97-AF65-F5344CB8AC3E}">
        <p14:creationId xmlns:p14="http://schemas.microsoft.com/office/powerpoint/2010/main" val="135619251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bwMode="auto">
          <a:xfrm>
            <a:off x="0" y="95250"/>
            <a:ext cx="9115425" cy="809625"/>
          </a:xfrm>
          <a:prstGeom prst="rect">
            <a:avLst/>
          </a:prstGeom>
          <a:noFill/>
          <a:ln>
            <a:noFill/>
          </a:ln>
          <a:extLst/>
        </p:spPr>
        <p:txBody>
          <a:bodyPr/>
          <a:lstStyle>
            <a:lvl1pPr algn="l" rtl="0" eaLnBrk="0" fontAlgn="base" hangingPunct="0">
              <a:spcBef>
                <a:spcPct val="0"/>
              </a:spcBef>
              <a:spcAft>
                <a:spcPct val="0"/>
              </a:spcAft>
              <a:defRPr sz="4000" b="1" cap="all">
                <a:solidFill>
                  <a:srgbClr val="000066"/>
                </a:solidFill>
                <a:effectLst/>
                <a:latin typeface="+mj-lt"/>
                <a:ea typeface="ＭＳ Ｐゴシック" charset="0"/>
                <a:cs typeface="ＭＳ Ｐゴシック" charset="0"/>
              </a:defRPr>
            </a:lvl1pPr>
            <a:lvl2pPr algn="l" rtl="0" eaLnBrk="0" fontAlgn="base" hangingPunct="0">
              <a:spcBef>
                <a:spcPct val="0"/>
              </a:spcBef>
              <a:spcAft>
                <a:spcPct val="0"/>
              </a:spcAft>
              <a:defRPr sz="3200">
                <a:solidFill>
                  <a:srgbClr val="000066"/>
                </a:solidFill>
                <a:effectLst>
                  <a:outerShdw blurRad="38100" dist="38100" dir="2700000" algn="tl">
                    <a:srgbClr val="C0C0C0"/>
                  </a:outerShdw>
                </a:effectLst>
                <a:latin typeface="Arial" charset="0"/>
                <a:ea typeface="ＭＳ Ｐゴシック" charset="0"/>
                <a:cs typeface="ＭＳ Ｐゴシック" charset="0"/>
              </a:defRPr>
            </a:lvl2pPr>
            <a:lvl3pPr algn="l" rtl="0" eaLnBrk="0" fontAlgn="base" hangingPunct="0">
              <a:spcBef>
                <a:spcPct val="0"/>
              </a:spcBef>
              <a:spcAft>
                <a:spcPct val="0"/>
              </a:spcAft>
              <a:defRPr sz="3200">
                <a:solidFill>
                  <a:srgbClr val="000066"/>
                </a:solidFill>
                <a:effectLst>
                  <a:outerShdw blurRad="38100" dist="38100" dir="2700000" algn="tl">
                    <a:srgbClr val="C0C0C0"/>
                  </a:outerShdw>
                </a:effectLst>
                <a:latin typeface="Arial" charset="0"/>
                <a:ea typeface="ＭＳ Ｐゴシック" charset="0"/>
                <a:cs typeface="ＭＳ Ｐゴシック" charset="0"/>
              </a:defRPr>
            </a:lvl3pPr>
            <a:lvl4pPr algn="l" rtl="0" eaLnBrk="0" fontAlgn="base" hangingPunct="0">
              <a:spcBef>
                <a:spcPct val="0"/>
              </a:spcBef>
              <a:spcAft>
                <a:spcPct val="0"/>
              </a:spcAft>
              <a:defRPr sz="3200">
                <a:solidFill>
                  <a:srgbClr val="000066"/>
                </a:solidFill>
                <a:effectLst>
                  <a:outerShdw blurRad="38100" dist="38100" dir="2700000" algn="tl">
                    <a:srgbClr val="C0C0C0"/>
                  </a:outerShdw>
                </a:effectLst>
                <a:latin typeface="Arial" charset="0"/>
                <a:ea typeface="ＭＳ Ｐゴシック" charset="0"/>
                <a:cs typeface="ＭＳ Ｐゴシック" charset="0"/>
              </a:defRPr>
            </a:lvl4pPr>
            <a:lvl5pPr algn="l" rtl="0" eaLnBrk="0" fontAlgn="base" hangingPunct="0">
              <a:spcBef>
                <a:spcPct val="0"/>
              </a:spcBef>
              <a:spcAft>
                <a:spcPct val="0"/>
              </a:spcAft>
              <a:defRPr sz="3200">
                <a:solidFill>
                  <a:srgbClr val="000066"/>
                </a:solidFill>
                <a:effectLst>
                  <a:outerShdw blurRad="38100" dist="38100" dir="2700000" algn="tl">
                    <a:srgbClr val="C0C0C0"/>
                  </a:outerShdw>
                </a:effectLst>
                <a:latin typeface="Arial" charset="0"/>
                <a:ea typeface="ＭＳ Ｐゴシック" charset="0"/>
                <a:cs typeface="ＭＳ Ｐゴシック" charset="0"/>
              </a:defRPr>
            </a:lvl5pPr>
            <a:lvl6pPr marL="4572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6pPr>
            <a:lvl7pPr marL="9144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7pPr>
            <a:lvl8pPr marL="13716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8pPr>
            <a:lvl9pPr marL="1828800" algn="l" rtl="0" fontAlgn="base">
              <a:spcBef>
                <a:spcPct val="0"/>
              </a:spcBef>
              <a:spcAft>
                <a:spcPct val="0"/>
              </a:spcAft>
              <a:defRPr sz="4000" b="1">
                <a:solidFill>
                  <a:srgbClr val="000066"/>
                </a:solidFill>
                <a:effectLst>
                  <a:outerShdw blurRad="38100" dist="38100" dir="2700000" algn="tl">
                    <a:srgbClr val="C0C0C0"/>
                  </a:outerShdw>
                </a:effectLst>
                <a:latin typeface="Arial" charset="0"/>
              </a:defRPr>
            </a:lvl9pPr>
          </a:lstStyle>
          <a:p>
            <a:pPr>
              <a:defRPr/>
            </a:pPr>
            <a:r>
              <a:rPr lang="en-US" sz="3200" b="0" cap="none" dirty="0">
                <a:solidFill>
                  <a:srgbClr val="002F80"/>
                </a:solidFill>
                <a:latin typeface="JoannaMT"/>
                <a:ea typeface="+mj-ea"/>
                <a:cs typeface="+mj-cs"/>
              </a:rPr>
              <a:t>Public Safety Tools - CASM-Next Generation </a:t>
            </a:r>
          </a:p>
          <a:p>
            <a:pPr>
              <a:defRPr/>
            </a:pPr>
            <a:endParaRPr lang="en-US" sz="1000" i="1" kern="0" cap="none" dirty="0">
              <a:latin typeface="+mn-lt"/>
              <a:hlinkClick r:id="rId3"/>
            </a:endParaRPr>
          </a:p>
          <a:p>
            <a:pPr>
              <a:defRPr/>
            </a:pPr>
            <a:endParaRPr lang="en-US" sz="1600" kern="0" cap="none" dirty="0" smtClean="0">
              <a:latin typeface="+mn-lt"/>
              <a:hlinkClick r:id="rId3"/>
            </a:endParaRPr>
          </a:p>
          <a:p>
            <a:pPr marL="508000" indent="-508000" fontAlgn="auto">
              <a:spcBef>
                <a:spcPct val="20000"/>
              </a:spcBef>
              <a:spcAft>
                <a:spcPts val="1200"/>
              </a:spcAft>
              <a:buClr>
                <a:srgbClr val="000000"/>
              </a:buClr>
              <a:defRPr/>
            </a:pPr>
            <a:r>
              <a:rPr lang="en-US" sz="1600" dirty="0">
                <a:solidFill>
                  <a:srgbClr val="060000"/>
                </a:solidFill>
                <a:latin typeface="Arial" pitchFamily="34" charset="0"/>
                <a:ea typeface="ＭＳ Ｐゴシック" charset="-128"/>
                <a:cs typeface="Arial" pitchFamily="34" charset="0"/>
                <a:hlinkClick r:id="rId3"/>
              </a:rPr>
              <a:t>www.PublicSafetyTools.Info</a:t>
            </a:r>
            <a:endParaRPr lang="en-US" sz="1600" dirty="0">
              <a:solidFill>
                <a:srgbClr val="060000"/>
              </a:solidFill>
              <a:latin typeface="Arial" pitchFamily="34" charset="0"/>
              <a:ea typeface="ＭＳ Ｐゴシック" charset="-128"/>
              <a:cs typeface="Arial" pitchFamily="34" charset="0"/>
            </a:endParaRPr>
          </a:p>
          <a:p>
            <a:pPr>
              <a:defRPr/>
            </a:pPr>
            <a:endParaRPr lang="en-US" sz="1600" kern="0" cap="none" dirty="0">
              <a:latin typeface="+mn-lt"/>
            </a:endParaRPr>
          </a:p>
        </p:txBody>
      </p:sp>
      <p:pic>
        <p:nvPicPr>
          <p:cNvPr id="30" name="Picture 2"/>
          <p:cNvPicPr>
            <a:picLocks noChangeAspect="1" noChangeArrowheads="1"/>
          </p:cNvPicPr>
          <p:nvPr/>
        </p:nvPicPr>
        <p:blipFill>
          <a:blip r:embed="rId4"/>
          <a:srcRect/>
          <a:stretch>
            <a:fillRect/>
          </a:stretch>
        </p:blipFill>
        <p:spPr bwMode="auto">
          <a:xfrm>
            <a:off x="61913" y="4214813"/>
            <a:ext cx="2103437" cy="1295400"/>
          </a:xfrm>
          <a:prstGeom prst="rect">
            <a:avLst/>
          </a:prstGeom>
          <a:ln>
            <a:solidFill>
              <a:srgbClr val="DADADA">
                <a:lumMod val="10000"/>
              </a:srgbClr>
            </a:solidFill>
          </a:ln>
          <a:effectLst>
            <a:outerShdw blurRad="50800" dist="38100" dir="2700000" algn="tl" rotWithShape="0">
              <a:prstClr val="black">
                <a:alpha val="40000"/>
              </a:prstClr>
            </a:outerShdw>
          </a:effectLst>
          <a:extLst/>
        </p:spPr>
      </p:pic>
      <p:pic>
        <p:nvPicPr>
          <p:cNvPr id="31" name="Content Placeholder 3"/>
          <p:cNvPicPr>
            <a:picLocks noChangeAspect="1"/>
          </p:cNvPicPr>
          <p:nvPr/>
        </p:nvPicPr>
        <p:blipFill>
          <a:blip r:embed="rId5" cstate="print">
            <a:extLst>
              <a:ext uri="{28A0092B-C50C-407E-A947-70E740481C1C}">
                <a14:useLocalDpi xmlns:a14="http://schemas.microsoft.com/office/drawing/2010/main" val="0"/>
              </a:ext>
            </a:extLst>
          </a:blip>
          <a:srcRect l="682" t="12364" r="2319" b="2397"/>
          <a:stretch>
            <a:fillRect/>
          </a:stretch>
        </p:blipFill>
        <p:spPr bwMode="auto">
          <a:xfrm>
            <a:off x="2723755" y="3262313"/>
            <a:ext cx="4310063" cy="2801937"/>
          </a:xfrm>
          <a:prstGeom prst="rect">
            <a:avLst/>
          </a:prstGeom>
          <a:noFill/>
          <a:ln w="9525">
            <a:solidFill>
              <a:srgbClr val="161616"/>
            </a:solidFill>
            <a:miter lim="800000"/>
            <a:headEnd/>
            <a:tailEnd/>
          </a:ln>
          <a:extLst>
            <a:ext uri="{909E8E84-426E-40dd-AFC4-6F175D3DCCD1}">
              <a14:hiddenFill xmlns:a14="http://schemas.microsoft.com/office/drawing/2010/main">
                <a:solidFill>
                  <a:srgbClr val="FFFFFF"/>
                </a:solidFill>
              </a14:hiddenFill>
            </a:ext>
          </a:extLst>
        </p:spPr>
      </p:pic>
      <p:pic>
        <p:nvPicPr>
          <p:cNvPr id="32" name="Picture 2"/>
          <p:cNvPicPr>
            <a:picLocks noChangeAspect="1" noChangeArrowheads="1"/>
          </p:cNvPicPr>
          <p:nvPr/>
        </p:nvPicPr>
        <p:blipFill rotWithShape="1">
          <a:blip r:embed="rId6"/>
          <a:srcRect r="21807"/>
          <a:stretch/>
        </p:blipFill>
        <p:spPr bwMode="auto">
          <a:xfrm>
            <a:off x="3332904" y="1851026"/>
            <a:ext cx="2101850" cy="1055687"/>
          </a:xfrm>
          <a:prstGeom prst="rect">
            <a:avLst/>
          </a:prstGeom>
          <a:ln>
            <a:solidFill>
              <a:srgbClr val="000000"/>
            </a:solidFill>
          </a:ln>
          <a:effectLst>
            <a:outerShdw blurRad="50800" dist="38100" dir="2700000" sx="101000" sy="101000" algn="tl" rotWithShape="0">
              <a:prstClr val="black">
                <a:alpha val="40000"/>
              </a:prstClr>
            </a:outerShdw>
          </a:effectLst>
          <a:extLst/>
        </p:spPr>
      </p:pic>
      <p:pic>
        <p:nvPicPr>
          <p:cNvPr id="33" name="Content Placeholder 10"/>
          <p:cNvPicPr>
            <a:picLocks noChangeAspect="1"/>
          </p:cNvPicPr>
          <p:nvPr/>
        </p:nvPicPr>
        <p:blipFill>
          <a:blip r:embed="rId7"/>
          <a:stretch>
            <a:fillRect/>
          </a:stretch>
        </p:blipFill>
        <p:spPr>
          <a:xfrm>
            <a:off x="792163" y="1812001"/>
            <a:ext cx="2101850" cy="1031875"/>
          </a:xfrm>
          <a:prstGeom prst="rect">
            <a:avLst/>
          </a:prstGeom>
          <a:ln>
            <a:solidFill>
              <a:srgbClr val="DADADA">
                <a:lumMod val="10000"/>
              </a:srgbClr>
            </a:solidFill>
          </a:ln>
          <a:effectLst>
            <a:outerShdw blurRad="50800" dist="38100" dir="2700000" algn="tl" rotWithShape="0">
              <a:prstClr val="black">
                <a:alpha val="40000"/>
              </a:prstClr>
            </a:outerShdw>
          </a:effectLst>
        </p:spPr>
      </p:pic>
      <p:pic>
        <p:nvPicPr>
          <p:cNvPr id="34" name="Picture 33"/>
          <p:cNvPicPr>
            <a:picLocks noChangeAspect="1"/>
          </p:cNvPicPr>
          <p:nvPr/>
        </p:nvPicPr>
        <p:blipFill>
          <a:blip r:embed="rId8"/>
          <a:stretch>
            <a:fillRect/>
          </a:stretch>
        </p:blipFill>
        <p:spPr>
          <a:xfrm>
            <a:off x="117475" y="2955925"/>
            <a:ext cx="2103438" cy="990600"/>
          </a:xfrm>
          <a:prstGeom prst="rect">
            <a:avLst/>
          </a:prstGeom>
          <a:ln>
            <a:solidFill>
              <a:srgbClr val="000000"/>
            </a:solidFill>
          </a:ln>
          <a:effectLst>
            <a:outerShdw blurRad="50800" dist="38100" dir="2700000" sx="101000" sy="101000" algn="tl" rotWithShape="0">
              <a:prstClr val="black">
                <a:alpha val="40000"/>
              </a:prstClr>
            </a:outerShdw>
          </a:effectLst>
        </p:spPr>
      </p:pic>
      <p:pic>
        <p:nvPicPr>
          <p:cNvPr id="35" name="Content Placeholder 3"/>
          <p:cNvPicPr>
            <a:picLocks noChangeAspect="1"/>
          </p:cNvPicPr>
          <p:nvPr/>
        </p:nvPicPr>
        <p:blipFill>
          <a:blip r:embed="rId9"/>
          <a:stretch>
            <a:fillRect/>
          </a:stretch>
        </p:blipFill>
        <p:spPr>
          <a:xfrm>
            <a:off x="5808663" y="1878013"/>
            <a:ext cx="2103437" cy="1028700"/>
          </a:xfrm>
          <a:prstGeom prst="rect">
            <a:avLst/>
          </a:prstGeom>
          <a:ln>
            <a:solidFill>
              <a:srgbClr val="000000"/>
            </a:solidFill>
          </a:ln>
          <a:effectLst>
            <a:outerShdw blurRad="50800" dist="38100" dir="2700000" algn="tl" rotWithShape="0">
              <a:prstClr val="black">
                <a:alpha val="40000"/>
              </a:prstClr>
            </a:outerShdw>
          </a:effectLst>
        </p:spPr>
      </p:pic>
      <p:pic>
        <p:nvPicPr>
          <p:cNvPr id="3892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19988" y="2640013"/>
            <a:ext cx="1404937" cy="10858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7" name="Right Arrow 36"/>
          <p:cNvSpPr/>
          <p:nvPr/>
        </p:nvSpPr>
        <p:spPr bwMode="auto">
          <a:xfrm rot="2595935" flipV="1">
            <a:off x="2206763" y="3671022"/>
            <a:ext cx="959477" cy="317005"/>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
        <p:nvSpPr>
          <p:cNvPr id="38" name="Right Arrow 37"/>
          <p:cNvSpPr/>
          <p:nvPr/>
        </p:nvSpPr>
        <p:spPr bwMode="auto">
          <a:xfrm rot="3861957">
            <a:off x="2485481" y="3074994"/>
            <a:ext cx="1004392" cy="283871"/>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
        <p:nvSpPr>
          <p:cNvPr id="39" name="Right Arrow 38"/>
          <p:cNvSpPr/>
          <p:nvPr/>
        </p:nvSpPr>
        <p:spPr bwMode="auto">
          <a:xfrm rot="5400000">
            <a:off x="4014380" y="3112394"/>
            <a:ext cx="1076260" cy="358001"/>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
        <p:nvSpPr>
          <p:cNvPr id="40" name="Right Arrow 39"/>
          <p:cNvSpPr/>
          <p:nvPr/>
        </p:nvSpPr>
        <p:spPr bwMode="auto">
          <a:xfrm rot="17738043" flipH="1">
            <a:off x="5723700" y="3203340"/>
            <a:ext cx="1101858" cy="344286"/>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
        <p:nvSpPr>
          <p:cNvPr id="41" name="Right Arrow 40"/>
          <p:cNvSpPr/>
          <p:nvPr/>
        </p:nvSpPr>
        <p:spPr bwMode="auto">
          <a:xfrm rot="19004065" flipH="1">
            <a:off x="6655247" y="3529668"/>
            <a:ext cx="1218686" cy="312365"/>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
        <p:nvSpPr>
          <p:cNvPr id="42" name="TextBox 41"/>
          <p:cNvSpPr txBox="1"/>
          <p:nvPr/>
        </p:nvSpPr>
        <p:spPr>
          <a:xfrm>
            <a:off x="448745" y="3208151"/>
            <a:ext cx="1264898"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FMT</a:t>
            </a:r>
          </a:p>
        </p:txBody>
      </p:sp>
      <p:sp>
        <p:nvSpPr>
          <p:cNvPr id="43" name="TextBox 42"/>
          <p:cNvSpPr txBox="1"/>
          <p:nvPr/>
        </p:nvSpPr>
        <p:spPr>
          <a:xfrm>
            <a:off x="1081194" y="2196176"/>
            <a:ext cx="1264898"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MCAs</a:t>
            </a:r>
          </a:p>
        </p:txBody>
      </p:sp>
      <p:sp>
        <p:nvSpPr>
          <p:cNvPr id="44" name="TextBox 43"/>
          <p:cNvSpPr txBox="1"/>
          <p:nvPr/>
        </p:nvSpPr>
        <p:spPr>
          <a:xfrm>
            <a:off x="3782558" y="2237492"/>
            <a:ext cx="1264898"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Backhaul</a:t>
            </a:r>
          </a:p>
        </p:txBody>
      </p:sp>
      <p:sp>
        <p:nvSpPr>
          <p:cNvPr id="45" name="TextBox 44"/>
          <p:cNvSpPr txBox="1"/>
          <p:nvPr/>
        </p:nvSpPr>
        <p:spPr>
          <a:xfrm>
            <a:off x="6222440" y="2142076"/>
            <a:ext cx="1504867"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SWIC Tools</a:t>
            </a:r>
          </a:p>
        </p:txBody>
      </p:sp>
      <p:sp>
        <p:nvSpPr>
          <p:cNvPr id="46" name="TextBox 45"/>
          <p:cNvSpPr txBox="1"/>
          <p:nvPr/>
        </p:nvSpPr>
        <p:spPr>
          <a:xfrm>
            <a:off x="7603629" y="2975373"/>
            <a:ext cx="1321295"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wrap="square"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MDST</a:t>
            </a:r>
          </a:p>
        </p:txBody>
      </p:sp>
      <p:sp>
        <p:nvSpPr>
          <p:cNvPr id="47" name="TextBox 46"/>
          <p:cNvSpPr txBox="1"/>
          <p:nvPr/>
        </p:nvSpPr>
        <p:spPr>
          <a:xfrm>
            <a:off x="3135307" y="4333983"/>
            <a:ext cx="3507474" cy="769441"/>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tIns="137160" bIns="137160">
            <a:spAutoFit/>
          </a:bodyPr>
          <a:lstStyle/>
          <a:p>
            <a:pPr algn="ctr" fontAlgn="auto">
              <a:spcBef>
                <a:spcPts val="0"/>
              </a:spcBef>
              <a:spcAft>
                <a:spcPts val="0"/>
              </a:spcAft>
              <a:defRPr/>
            </a:pPr>
            <a:r>
              <a:rPr lang="en-US" sz="3200" b="1" kern="0" dirty="0">
                <a:solidFill>
                  <a:srgbClr val="FF0000"/>
                </a:solidFill>
                <a:effectLst>
                  <a:outerShdw blurRad="38100" dist="38100" dir="2700000" algn="tl">
                    <a:srgbClr val="000000">
                      <a:alpha val="43137"/>
                    </a:srgbClr>
                  </a:outerShdw>
                </a:effectLst>
                <a:latin typeface="Arial" charset="0"/>
              </a:rPr>
              <a:t>CASM </a:t>
            </a:r>
            <a:r>
              <a:rPr lang="en-US" sz="3200" b="1" kern="0" dirty="0" err="1">
                <a:solidFill>
                  <a:srgbClr val="FF0000"/>
                </a:solidFill>
                <a:effectLst>
                  <a:outerShdw blurRad="38100" dist="38100" dir="2700000" algn="tl">
                    <a:srgbClr val="000000">
                      <a:alpha val="43137"/>
                    </a:srgbClr>
                  </a:outerShdw>
                </a:effectLst>
                <a:latin typeface="Arial" charset="0"/>
              </a:rPr>
              <a:t>NextGen</a:t>
            </a:r>
            <a:endParaRPr lang="en-US" sz="3200" b="1" kern="0" dirty="0">
              <a:solidFill>
                <a:srgbClr val="FF0000"/>
              </a:solidFill>
              <a:effectLst>
                <a:outerShdw blurRad="38100" dist="38100" dir="2700000" algn="tl">
                  <a:srgbClr val="000000">
                    <a:alpha val="43137"/>
                  </a:srgbClr>
                </a:outerShdw>
              </a:effectLst>
              <a:latin typeface="Arial" charset="0"/>
            </a:endParaRPr>
          </a:p>
        </p:txBody>
      </p:sp>
      <p:sp>
        <p:nvSpPr>
          <p:cNvPr id="48" name="TextBox 47"/>
          <p:cNvSpPr txBox="1"/>
          <p:nvPr/>
        </p:nvSpPr>
        <p:spPr>
          <a:xfrm>
            <a:off x="261152" y="4685107"/>
            <a:ext cx="1264898"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SST</a:t>
            </a:r>
          </a:p>
        </p:txBody>
      </p:sp>
      <p:sp>
        <p:nvSpPr>
          <p:cNvPr id="49" name="Right Arrow 48"/>
          <p:cNvSpPr/>
          <p:nvPr/>
        </p:nvSpPr>
        <p:spPr bwMode="auto">
          <a:xfrm rot="997997">
            <a:off x="2075270" y="4888858"/>
            <a:ext cx="991805" cy="303445"/>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pic>
        <p:nvPicPr>
          <p:cNvPr id="38947" name="Picture 5" descr="Slide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13638" y="3995738"/>
            <a:ext cx="1568450"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 name="Right Arrow 50"/>
          <p:cNvSpPr/>
          <p:nvPr/>
        </p:nvSpPr>
        <p:spPr bwMode="auto">
          <a:xfrm rot="20602003" flipH="1">
            <a:off x="6668927" y="4518323"/>
            <a:ext cx="1032235" cy="333570"/>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
        <p:nvSpPr>
          <p:cNvPr id="52" name="TextBox 51"/>
          <p:cNvSpPr txBox="1"/>
          <p:nvPr/>
        </p:nvSpPr>
        <p:spPr>
          <a:xfrm>
            <a:off x="7599907" y="4211812"/>
            <a:ext cx="1394659" cy="400110"/>
          </a:xfrm>
          <a:prstGeom prst="rect">
            <a:avLst/>
          </a:prstGeom>
          <a:solidFill>
            <a:srgbClr val="FFFFFF">
              <a:alpha val="80000"/>
            </a:srgbClr>
          </a:solidFill>
          <a:ln>
            <a:noFill/>
          </a:ln>
          <a:effectLst>
            <a:outerShdw blurRad="57785" dist="33020" dir="3180000" algn="ctr">
              <a:srgbClr val="000000">
                <a:alpha val="30000"/>
              </a:srgbClr>
            </a:outerShdw>
            <a:softEdge rad="31750"/>
          </a:effectLst>
          <a:scene3d>
            <a:camera prst="orthographicFront">
              <a:rot lat="0" lon="0" rev="0"/>
            </a:camera>
            <a:lightRig rig="brightRoom" dir="t">
              <a:rot lat="0" lon="0" rev="600000"/>
            </a:lightRig>
          </a:scene3d>
          <a:sp3d prstMaterial="metal">
            <a:bevelT w="38100" h="57150" prst="angle"/>
          </a:sp3d>
        </p:spPr>
        <p:txBody>
          <a:bodyPr lIns="0" rIns="0">
            <a:spAutoFit/>
          </a:bodyPr>
          <a:lstStyle/>
          <a:p>
            <a:pPr algn="ctr" fontAlgn="auto">
              <a:spcBef>
                <a:spcPts val="0"/>
              </a:spcBef>
              <a:spcAft>
                <a:spcPts val="0"/>
              </a:spcAft>
              <a:defRPr/>
            </a:pPr>
            <a:r>
              <a:rPr lang="en-US" sz="2000" b="1" kern="0" dirty="0">
                <a:solidFill>
                  <a:srgbClr val="FF0000"/>
                </a:solidFill>
                <a:effectLst>
                  <a:outerShdw blurRad="38100" dist="38100" dir="2700000" algn="tl">
                    <a:srgbClr val="000000">
                      <a:alpha val="43137"/>
                    </a:srgbClr>
                  </a:outerShdw>
                </a:effectLst>
                <a:latin typeface="Arial" charset="0"/>
              </a:rPr>
              <a:t>Coverage</a:t>
            </a:r>
          </a:p>
        </p:txBody>
      </p:sp>
      <p:sp>
        <p:nvSpPr>
          <p:cNvPr id="2" name="TextBox 1"/>
          <p:cNvSpPr txBox="1"/>
          <p:nvPr/>
        </p:nvSpPr>
        <p:spPr>
          <a:xfrm>
            <a:off x="4557712" y="161925"/>
            <a:ext cx="184731" cy="369332"/>
          </a:xfrm>
          <a:prstGeom prst="rect">
            <a:avLst/>
          </a:prstGeom>
          <a:noFill/>
        </p:spPr>
        <p:txBody>
          <a:bodyPr wrap="none" rtlCol="0">
            <a:spAutoFit/>
          </a:bodyPr>
          <a:lstStyle/>
          <a:p>
            <a:endParaRPr lang="en-US" dirty="0"/>
          </a:p>
        </p:txBody>
      </p:sp>
      <p:pic>
        <p:nvPicPr>
          <p:cNvPr id="3" name="Picture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811766" y="5085691"/>
            <a:ext cx="2226317" cy="788177"/>
          </a:xfrm>
          <a:prstGeom prst="rect">
            <a:avLst/>
          </a:prstGeom>
        </p:spPr>
      </p:pic>
      <p:sp>
        <p:nvSpPr>
          <p:cNvPr id="36" name="Right Arrow 35"/>
          <p:cNvSpPr/>
          <p:nvPr/>
        </p:nvSpPr>
        <p:spPr bwMode="auto">
          <a:xfrm rot="20602003" flipH="1">
            <a:off x="6853718" y="5468662"/>
            <a:ext cx="1032235" cy="333570"/>
          </a:xfrm>
          <a:prstGeom prst="rightArrow">
            <a:avLst>
              <a:gd name="adj1" fmla="val 50000"/>
              <a:gd name="adj2" fmla="val 103810"/>
            </a:avLst>
          </a:prstGeom>
          <a:solidFill>
            <a:srgbClr val="FF0000"/>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a:solidFill>
                <a:srgbClr val="FFFFFF"/>
              </a:solidFill>
              <a:latin typeface="Arial" charset="0"/>
            </a:endParaRPr>
          </a:p>
        </p:txBody>
      </p:sp>
    </p:spTree>
    <p:extLst>
      <p:ext uri="{BB962C8B-B14F-4D97-AF65-F5344CB8AC3E}">
        <p14:creationId xmlns:p14="http://schemas.microsoft.com/office/powerpoint/2010/main" val="42331936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1000"/>
                                        <p:tgtEl>
                                          <p:spTgt spid="37"/>
                                        </p:tgtEl>
                                      </p:cBhvr>
                                    </p:animEffect>
                                  </p:childTnLst>
                                </p:cTn>
                              </p:par>
                              <p:par>
                                <p:cTn id="11" presetID="22" presetClass="entr" presetSubtype="1" fill="hold"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up)">
                                      <p:cBhvr>
                                        <p:cTn id="13" dur="1000"/>
                                        <p:tgtEl>
                                          <p:spTgt spid="38"/>
                                        </p:tgtEl>
                                      </p:cBhvr>
                                    </p:animEffect>
                                  </p:childTnLst>
                                </p:cTn>
                              </p:par>
                              <p:par>
                                <p:cTn id="14" presetID="22" presetClass="entr" presetSubtype="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up)">
                                      <p:cBhvr>
                                        <p:cTn id="16" dur="1000"/>
                                        <p:tgtEl>
                                          <p:spTgt spid="39"/>
                                        </p:tgtEl>
                                      </p:cBhvr>
                                    </p:animEffect>
                                  </p:childTnLst>
                                </p:cTn>
                              </p:par>
                              <p:par>
                                <p:cTn id="17" presetID="22" presetClass="entr" presetSubtype="1"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animEffect transition="in" filter="wipe(up)">
                                      <p:cBhvr>
                                        <p:cTn id="19" dur="1000"/>
                                        <p:tgtEl>
                                          <p:spTgt spid="40"/>
                                        </p:tgtEl>
                                      </p:cBhvr>
                                    </p:animEffect>
                                  </p:childTnLst>
                                </p:cTn>
                              </p:par>
                              <p:par>
                                <p:cTn id="20" presetID="22" presetClass="entr" presetSubtype="2" fill="hold" nodeType="withEffect">
                                  <p:stCondLst>
                                    <p:cond delay="0"/>
                                  </p:stCondLst>
                                  <p:childTnLst>
                                    <p:set>
                                      <p:cBhvr>
                                        <p:cTn id="21" dur="1" fill="hold">
                                          <p:stCondLst>
                                            <p:cond delay="0"/>
                                          </p:stCondLst>
                                        </p:cTn>
                                        <p:tgtEl>
                                          <p:spTgt spid="41"/>
                                        </p:tgtEl>
                                        <p:attrNameLst>
                                          <p:attrName>style.visibility</p:attrName>
                                        </p:attrNameLst>
                                      </p:cBhvr>
                                      <p:to>
                                        <p:strVal val="visible"/>
                                      </p:to>
                                    </p:set>
                                    <p:animEffect transition="in" filter="wipe(right)">
                                      <p:cBhvr>
                                        <p:cTn id="22" dur="1000"/>
                                        <p:tgtEl>
                                          <p:spTgt spid="41"/>
                                        </p:tgtEl>
                                      </p:cBhvr>
                                    </p:animEffect>
                                  </p:childTnLst>
                                </p:cTn>
                              </p:par>
                              <p:par>
                                <p:cTn id="23" presetID="22" presetClass="entr" presetSubtype="2"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1000"/>
                                        <p:tgtEl>
                                          <p:spTgt spid="36"/>
                                        </p:tgtEl>
                                      </p:cBhvr>
                                    </p:animEffect>
                                  </p:childTnLst>
                                </p:cTn>
                              </p:par>
                              <p:par>
                                <p:cTn id="26" presetID="22" presetClass="entr" presetSubtype="2" fill="hold"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right)">
                                      <p:cBhvr>
                                        <p:cTn id="28" dur="1000"/>
                                        <p:tgtEl>
                                          <p:spTgt spid="51"/>
                                        </p:tgtEl>
                                      </p:cBhvr>
                                    </p:animEffect>
                                  </p:childTnLst>
                                </p:cTn>
                              </p:par>
                            </p:childTnLst>
                          </p:cTn>
                        </p:par>
                        <p:par>
                          <p:cTn id="29" fill="hold">
                            <p:stCondLst>
                              <p:cond delay="1000"/>
                            </p:stCondLst>
                            <p:childTnLst>
                              <p:par>
                                <p:cTn id="30" presetID="10" presetClass="entr" presetSubtype="0" fill="hold"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750"/>
                                        <p:tgtEl>
                                          <p:spTgt spid="31"/>
                                        </p:tgtEl>
                                      </p:cBhvr>
                                    </p:animEffect>
                                  </p:childTnLst>
                                </p:cTn>
                              </p:par>
                            </p:childTnLst>
                          </p:cTn>
                        </p:par>
                        <p:par>
                          <p:cTn id="33" fill="hold">
                            <p:stCondLst>
                              <p:cond delay="1750"/>
                            </p:stCondLst>
                            <p:childTnLst>
                              <p:par>
                                <p:cTn id="34" presetID="10" presetClass="entr" presetSubtype="0"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82550" y="-65088"/>
            <a:ext cx="8305800" cy="990601"/>
          </a:xfrm>
        </p:spPr>
        <p:txBody>
          <a:bodyPr/>
          <a:lstStyle/>
          <a:p>
            <a:r>
              <a:rPr lang="en-US" dirty="0" smtClean="0">
                <a:solidFill>
                  <a:srgbClr val="002F80"/>
                </a:solidFill>
                <a:latin typeface="JoannaMT"/>
                <a:ea typeface="Calibri" pitchFamily="34" charset="0"/>
                <a:cs typeface="JoannaMT"/>
              </a:rPr>
              <a:t>OEC Support for FirstNet, Future Users </a:t>
            </a:r>
          </a:p>
        </p:txBody>
      </p:sp>
      <p:sp>
        <p:nvSpPr>
          <p:cNvPr id="4099" name="Content Placeholder 2"/>
          <p:cNvSpPr>
            <a:spLocks noGrp="1"/>
          </p:cNvSpPr>
          <p:nvPr>
            <p:ph idx="1"/>
          </p:nvPr>
        </p:nvSpPr>
        <p:spPr>
          <a:xfrm>
            <a:off x="215900" y="981075"/>
            <a:ext cx="8689975" cy="4916488"/>
          </a:xfrm>
        </p:spPr>
        <p:txBody>
          <a:bodyPr/>
          <a:lstStyle/>
          <a:p>
            <a:pPr marL="0" indent="0">
              <a:spcBef>
                <a:spcPts val="0"/>
              </a:spcBef>
              <a:defRPr/>
            </a:pPr>
            <a:r>
              <a:rPr lang="en-US" sz="2000" b="1" dirty="0" err="1" smtClean="0">
                <a:solidFill>
                  <a:srgbClr val="002F80"/>
                </a:solidFill>
                <a:latin typeface="JoannaMT"/>
                <a:ea typeface="Calibri"/>
                <a:cs typeface="JoannaMT"/>
              </a:rPr>
              <a:t>FirstNet</a:t>
            </a:r>
            <a:r>
              <a:rPr lang="en-US" sz="2000" b="1" dirty="0" smtClean="0">
                <a:solidFill>
                  <a:srgbClr val="002F80"/>
                </a:solidFill>
                <a:latin typeface="JoannaMT"/>
                <a:ea typeface="Calibri"/>
                <a:cs typeface="JoannaMT"/>
              </a:rPr>
              <a:t> Board</a:t>
            </a:r>
          </a:p>
          <a:p>
            <a:pPr marL="346075" lvl="1" indent="-346075">
              <a:spcAft>
                <a:spcPts val="400"/>
              </a:spcAft>
              <a:buClr>
                <a:srgbClr val="002F80"/>
              </a:buClr>
              <a:buFont typeface="Wingdings" panose="05000000000000000000" pitchFamily="2" charset="2"/>
              <a:buChar char="§"/>
              <a:defRPr/>
            </a:pPr>
            <a:r>
              <a:rPr lang="en-US" sz="1800" dirty="0">
                <a:solidFill>
                  <a:srgbClr val="002F80"/>
                </a:solidFill>
                <a:latin typeface="ITC Franklin Gothic"/>
                <a:ea typeface="Calibri"/>
                <a:cs typeface="Arial" pitchFamily="34" charset="0"/>
              </a:rPr>
              <a:t>Support for DHS FirstNet Board </a:t>
            </a:r>
            <a:r>
              <a:rPr lang="en-US" sz="1800" dirty="0" smtClean="0">
                <a:solidFill>
                  <a:srgbClr val="002F80"/>
                </a:solidFill>
                <a:latin typeface="ITC Franklin Gothic"/>
                <a:ea typeface="Calibri"/>
                <a:cs typeface="Arial" pitchFamily="34" charset="0"/>
              </a:rPr>
              <a:t>Member</a:t>
            </a:r>
            <a:endParaRPr lang="en-US" sz="800" b="1" u="sng" dirty="0" smtClean="0">
              <a:solidFill>
                <a:srgbClr val="002F80"/>
              </a:solidFill>
              <a:latin typeface="JoannaMT"/>
              <a:ea typeface="Calibri"/>
              <a:cs typeface="JoannaMT"/>
            </a:endParaRPr>
          </a:p>
          <a:p>
            <a:pPr marL="0" indent="0">
              <a:spcBef>
                <a:spcPts val="0"/>
              </a:spcBef>
              <a:defRPr/>
            </a:pPr>
            <a:r>
              <a:rPr lang="en-US" sz="2000" b="1" dirty="0" smtClean="0">
                <a:solidFill>
                  <a:srgbClr val="002F80"/>
                </a:solidFill>
                <a:latin typeface="JoannaMT"/>
                <a:ea typeface="Calibri"/>
                <a:cs typeface="JoannaMT"/>
              </a:rPr>
              <a:t>State &amp; Local Coordination</a:t>
            </a:r>
          </a:p>
          <a:p>
            <a:pPr marL="347472" lvl="1" indent="-347472">
              <a:spcAft>
                <a:spcPts val="200"/>
              </a:spcAft>
              <a:buClr>
                <a:srgbClr val="002F80"/>
              </a:buClr>
              <a:buFont typeface="Wingdings" panose="05000000000000000000" pitchFamily="2" charset="2"/>
              <a:buChar char="§"/>
              <a:defRPr/>
            </a:pPr>
            <a:r>
              <a:rPr lang="en-US" sz="1800" dirty="0" smtClean="0">
                <a:solidFill>
                  <a:srgbClr val="002F80"/>
                </a:solidFill>
                <a:latin typeface="ITC Franklin Gothic"/>
                <a:ea typeface="Calibri"/>
                <a:cs typeface="Arial" pitchFamily="34" charset="0"/>
              </a:rPr>
              <a:t>Support for FirstNet’s Public Safety Advisory Committee (PSAC)</a:t>
            </a:r>
          </a:p>
          <a:p>
            <a:pPr marL="914400" lvl="1" indent="-228600">
              <a:spcBef>
                <a:spcPts val="600"/>
              </a:spcBef>
              <a:buClr>
                <a:srgbClr val="002F80"/>
              </a:buClr>
              <a:buFont typeface="Wingdings" panose="05000000000000000000" pitchFamily="2" charset="2"/>
              <a:buChar char="§"/>
              <a:defRPr/>
            </a:pPr>
            <a:r>
              <a:rPr lang="en-US" sz="1600" dirty="0" smtClean="0">
                <a:solidFill>
                  <a:srgbClr val="002F80"/>
                </a:solidFill>
                <a:latin typeface="ITC Franklin Gothic"/>
                <a:ea typeface="Calibri"/>
                <a:cs typeface="Arial" pitchFamily="34" charset="0"/>
              </a:rPr>
              <a:t>Includes meeting support, administrative services, travel accommodations for in-person meetings and monthly teleconferences</a:t>
            </a:r>
          </a:p>
          <a:p>
            <a:pPr marL="914400" lvl="1" indent="-228600">
              <a:spcBef>
                <a:spcPts val="600"/>
              </a:spcBef>
              <a:buClr>
                <a:srgbClr val="002F80"/>
              </a:buClr>
              <a:buFont typeface="Wingdings" panose="05000000000000000000" pitchFamily="2" charset="2"/>
              <a:buChar char="§"/>
              <a:defRPr/>
            </a:pPr>
            <a:r>
              <a:rPr lang="en-US" sz="1600" dirty="0" smtClean="0">
                <a:solidFill>
                  <a:srgbClr val="002F80"/>
                </a:solidFill>
                <a:latin typeface="ITC Franklin Gothic"/>
                <a:ea typeface="Calibri"/>
                <a:cs typeface="Arial" pitchFamily="34" charset="0"/>
              </a:rPr>
              <a:t>Development of outreach material and project support </a:t>
            </a:r>
          </a:p>
          <a:p>
            <a:pPr marL="0" lvl="1" indent="0">
              <a:buClr>
                <a:srgbClr val="333333"/>
              </a:buClr>
              <a:buFont typeface="Wingdings" pitchFamily="2" charset="2"/>
              <a:buChar char="§"/>
              <a:defRPr/>
            </a:pPr>
            <a:endParaRPr lang="en-US" sz="800" dirty="0" smtClean="0">
              <a:solidFill>
                <a:srgbClr val="333333"/>
              </a:solidFill>
              <a:latin typeface="ITC Franklin Gothic"/>
              <a:ea typeface="+mn-ea"/>
              <a:cs typeface="Arial" pitchFamily="34" charset="0"/>
            </a:endParaRPr>
          </a:p>
          <a:p>
            <a:pPr marL="0" lvl="2" indent="0">
              <a:spcBef>
                <a:spcPts val="0"/>
              </a:spcBef>
              <a:buClr>
                <a:srgbClr val="333333"/>
              </a:buClr>
              <a:buFontTx/>
              <a:buNone/>
              <a:defRPr/>
            </a:pPr>
            <a:r>
              <a:rPr lang="en-US" b="1" dirty="0">
                <a:solidFill>
                  <a:srgbClr val="002F80"/>
                </a:solidFill>
                <a:latin typeface="JoannaMT"/>
                <a:ea typeface="Calibri"/>
                <a:cs typeface="JoannaMT"/>
              </a:rPr>
              <a:t>Federal Coordination</a:t>
            </a:r>
          </a:p>
          <a:p>
            <a:pPr marL="347472" lvl="1" indent="-347472">
              <a:spcAft>
                <a:spcPts val="200"/>
              </a:spcAft>
              <a:buClr>
                <a:srgbClr val="002F80"/>
              </a:buClr>
              <a:buFont typeface="Wingdings" panose="05000000000000000000" pitchFamily="2" charset="2"/>
              <a:buChar char="§"/>
              <a:defRPr/>
            </a:pPr>
            <a:r>
              <a:rPr lang="en-US" sz="1800" dirty="0">
                <a:solidFill>
                  <a:srgbClr val="002F80"/>
                </a:solidFill>
                <a:latin typeface="ITC Franklin Gothic"/>
                <a:ea typeface="Calibri"/>
                <a:cs typeface="Arial" pitchFamily="34" charset="0"/>
              </a:rPr>
              <a:t>Emergency Communications Preparedness Center (ECPC)</a:t>
            </a:r>
          </a:p>
          <a:p>
            <a:pPr marL="914400" lvl="2">
              <a:spcBef>
                <a:spcPts val="600"/>
              </a:spcBef>
              <a:buClr>
                <a:srgbClr val="002F80"/>
              </a:buClr>
              <a:buFont typeface="Wingdings" panose="05000000000000000000" pitchFamily="2" charset="2"/>
              <a:buChar char="§"/>
              <a:defRPr/>
            </a:pPr>
            <a:r>
              <a:rPr lang="en-US" sz="1600" dirty="0" err="1" smtClean="0">
                <a:solidFill>
                  <a:srgbClr val="002F80"/>
                </a:solidFill>
                <a:latin typeface="ITC Franklin Gothic"/>
                <a:ea typeface="Calibri"/>
                <a:cs typeface="Arial" pitchFamily="34" charset="0"/>
              </a:rPr>
              <a:t>FirstNet</a:t>
            </a:r>
            <a:r>
              <a:rPr lang="en-US" sz="1600" dirty="0" smtClean="0">
                <a:solidFill>
                  <a:srgbClr val="002F80"/>
                </a:solidFill>
                <a:latin typeface="ITC Franklin Gothic"/>
                <a:ea typeface="Calibri"/>
                <a:cs typeface="Arial" pitchFamily="34" charset="0"/>
              </a:rPr>
              <a:t> designated ECPC as its Federal coordinating body</a:t>
            </a:r>
          </a:p>
          <a:p>
            <a:pPr marL="914400" lvl="2">
              <a:spcBef>
                <a:spcPts val="600"/>
              </a:spcBef>
              <a:buClr>
                <a:srgbClr val="002F80"/>
              </a:buClr>
              <a:buFont typeface="Wingdings" panose="05000000000000000000" pitchFamily="2" charset="2"/>
              <a:buChar char="§"/>
              <a:defRPr/>
            </a:pPr>
            <a:r>
              <a:rPr lang="en-US" sz="1600" dirty="0" smtClean="0">
                <a:solidFill>
                  <a:srgbClr val="002F80"/>
                </a:solidFill>
                <a:latin typeface="ITC Franklin Gothic"/>
                <a:ea typeface="Calibri"/>
                <a:cs typeface="Arial" pitchFamily="34" charset="0"/>
              </a:rPr>
              <a:t>Responsible for gathering Federal user requirements and information sharing</a:t>
            </a:r>
          </a:p>
          <a:p>
            <a:pPr marL="0" lvl="2" indent="0">
              <a:spcBef>
                <a:spcPts val="0"/>
              </a:spcBef>
              <a:buClr>
                <a:srgbClr val="333333"/>
              </a:buClr>
              <a:buNone/>
              <a:defRPr/>
            </a:pPr>
            <a:endParaRPr lang="en-US" sz="900" b="1" dirty="0" smtClean="0">
              <a:solidFill>
                <a:srgbClr val="002F80"/>
              </a:solidFill>
              <a:latin typeface="JoannaMT"/>
              <a:ea typeface="Calibri"/>
              <a:cs typeface="JoannaMT"/>
            </a:endParaRPr>
          </a:p>
          <a:p>
            <a:pPr marL="0" lvl="2" indent="0">
              <a:spcBef>
                <a:spcPts val="0"/>
              </a:spcBef>
              <a:buClr>
                <a:srgbClr val="333333"/>
              </a:buClr>
              <a:buNone/>
              <a:defRPr/>
            </a:pPr>
            <a:r>
              <a:rPr lang="en-US" b="1" dirty="0">
                <a:solidFill>
                  <a:srgbClr val="002F80"/>
                </a:solidFill>
                <a:latin typeface="JoannaMT"/>
                <a:ea typeface="Calibri"/>
                <a:cs typeface="JoannaMT"/>
              </a:rPr>
              <a:t>Coordination with Public Safety Communications Research (PSCR) </a:t>
            </a:r>
            <a:endParaRPr lang="en-US" b="1" dirty="0" smtClean="0">
              <a:solidFill>
                <a:srgbClr val="002F80"/>
              </a:solidFill>
              <a:latin typeface="JoannaMT"/>
              <a:ea typeface="Calibri"/>
              <a:cs typeface="JoannaMT"/>
            </a:endParaRPr>
          </a:p>
          <a:p>
            <a:pPr marL="342900" lvl="2" indent="-342900">
              <a:spcBef>
                <a:spcPts val="0"/>
              </a:spcBef>
              <a:buClr>
                <a:srgbClr val="333333"/>
              </a:buClr>
              <a:buFont typeface="Wingdings" panose="05000000000000000000" pitchFamily="2" charset="2"/>
              <a:buChar char="§"/>
              <a:defRPr/>
            </a:pPr>
            <a:r>
              <a:rPr lang="en-US" sz="1800" dirty="0" smtClean="0">
                <a:solidFill>
                  <a:srgbClr val="002F80"/>
                </a:solidFill>
                <a:latin typeface="ITC Franklin Gothic"/>
                <a:ea typeface="Calibri"/>
                <a:cs typeface="Arial" pitchFamily="34" charset="0"/>
              </a:rPr>
              <a:t>Providing technical analysis for NS/EP communications in Next Generation Networks, including OEC Priority Services (GETS, WPS) </a:t>
            </a:r>
            <a:endParaRPr lang="en-US" sz="1800" dirty="0">
              <a:solidFill>
                <a:srgbClr val="002F80"/>
              </a:solidFill>
              <a:latin typeface="ITC Franklin Gothic"/>
              <a:ea typeface="Calibri"/>
              <a:cs typeface="Arial" pitchFamily="34" charset="0"/>
            </a:endParaRPr>
          </a:p>
          <a:p>
            <a:pPr marL="0" lvl="2" indent="0">
              <a:spcBef>
                <a:spcPts val="0"/>
              </a:spcBef>
              <a:buClr>
                <a:srgbClr val="333333"/>
              </a:buClr>
              <a:buNone/>
              <a:defRPr/>
            </a:pPr>
            <a:endParaRPr lang="en-US" b="1" dirty="0">
              <a:solidFill>
                <a:srgbClr val="002F80"/>
              </a:solidFill>
              <a:latin typeface="JoannaMT"/>
              <a:ea typeface="Calibri"/>
              <a:cs typeface="JoannaMT"/>
            </a:endParaRPr>
          </a:p>
          <a:p>
            <a:pPr marL="0" lvl="2" indent="0">
              <a:buClr>
                <a:srgbClr val="333333"/>
              </a:buClr>
              <a:buFontTx/>
              <a:buNone/>
              <a:defRPr/>
            </a:pPr>
            <a:endParaRPr lang="en-US" sz="2200" dirty="0" smtClean="0">
              <a:solidFill>
                <a:srgbClr val="002F80"/>
              </a:solidFill>
              <a:latin typeface="JoannaMT"/>
              <a:ea typeface="Calibri"/>
              <a:cs typeface="JoannaMT"/>
            </a:endParaRPr>
          </a:p>
          <a:p>
            <a:pPr marL="0" lvl="2" indent="0">
              <a:buClr>
                <a:srgbClr val="333333"/>
              </a:buClr>
              <a:buFontTx/>
              <a:buNone/>
              <a:defRPr/>
            </a:pPr>
            <a:endParaRPr lang="en-US" sz="2200" dirty="0" smtClean="0">
              <a:solidFill>
                <a:srgbClr val="333333"/>
              </a:solidFill>
              <a:latin typeface="ITC Franklin Gothic"/>
              <a:cs typeface="Arial" pitchFamily="34" charset="0"/>
            </a:endParaRPr>
          </a:p>
          <a:p>
            <a:pPr marL="0" lvl="2" indent="0">
              <a:buClr>
                <a:srgbClr val="333333"/>
              </a:buClr>
              <a:buFontTx/>
              <a:buNone/>
              <a:defRPr/>
            </a:pPr>
            <a:endParaRPr lang="en-US" sz="2200" dirty="0">
              <a:solidFill>
                <a:srgbClr val="333333"/>
              </a:solidFill>
              <a:latin typeface="ITC Franklin Gothic"/>
              <a:cs typeface="Arial" pitchFamily="34" charset="0"/>
            </a:endParaRPr>
          </a:p>
          <a:p>
            <a:pPr lvl="2">
              <a:spcBef>
                <a:spcPct val="0"/>
              </a:spcBef>
              <a:defRPr/>
            </a:pPr>
            <a:endParaRPr lang="en-US" sz="2500" dirty="0" smtClean="0">
              <a:solidFill>
                <a:schemeClr val="bg1"/>
              </a:solidFill>
              <a:ea typeface="ＭＳ Ｐゴシック" pitchFamily="-1" charset="-128"/>
            </a:endParaRPr>
          </a:p>
          <a:p>
            <a:pPr>
              <a:spcBef>
                <a:spcPct val="0"/>
              </a:spcBef>
              <a:buFont typeface="Wingdings" pitchFamily="-1" charset="2"/>
              <a:buNone/>
              <a:defRPr/>
            </a:pPr>
            <a:endParaRPr lang="en-US" sz="2500" dirty="0" smtClean="0">
              <a:solidFill>
                <a:srgbClr val="363636"/>
              </a:solidFill>
              <a:ea typeface="ＭＳ Ｐゴシック" pitchFamily="-1" charset="-128"/>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120650" y="-65088"/>
            <a:ext cx="8305800" cy="990601"/>
          </a:xfrm>
        </p:spPr>
        <p:txBody>
          <a:bodyPr/>
          <a:lstStyle/>
          <a:p>
            <a:r>
              <a:rPr lang="en-US" dirty="0" smtClean="0">
                <a:solidFill>
                  <a:srgbClr val="002F80"/>
                </a:solidFill>
                <a:latin typeface="JoannaMT"/>
                <a:ea typeface="Calibri" pitchFamily="34" charset="0"/>
                <a:cs typeface="JoannaMT"/>
              </a:rPr>
              <a:t>Consultation with State/Local Partners   </a:t>
            </a:r>
          </a:p>
        </p:txBody>
      </p:sp>
      <p:sp>
        <p:nvSpPr>
          <p:cNvPr id="4099" name="Content Placeholder 2"/>
          <p:cNvSpPr>
            <a:spLocks noGrp="1"/>
          </p:cNvSpPr>
          <p:nvPr>
            <p:ph idx="1"/>
          </p:nvPr>
        </p:nvSpPr>
        <p:spPr>
          <a:xfrm>
            <a:off x="266700" y="1096963"/>
            <a:ext cx="8610600" cy="4768850"/>
          </a:xfrm>
        </p:spPr>
        <p:txBody>
          <a:bodyPr/>
          <a:lstStyle/>
          <a:p>
            <a:pPr marL="0" indent="0">
              <a:defRPr/>
            </a:pPr>
            <a:r>
              <a:rPr lang="en-US" sz="2200" b="1" dirty="0" smtClean="0">
                <a:solidFill>
                  <a:srgbClr val="002F80"/>
                </a:solidFill>
                <a:latin typeface="JoannaMT"/>
                <a:ea typeface="Calibri"/>
                <a:cs typeface="JoannaMT"/>
              </a:rPr>
              <a:t>Expansion of Statewide Plans to include NPSBN</a:t>
            </a:r>
          </a:p>
          <a:p>
            <a:pPr marL="347472" lvl="1" indent="-347472">
              <a:spcAft>
                <a:spcPts val="400"/>
              </a:spcAft>
              <a:buClr>
                <a:srgbClr val="002F80"/>
              </a:buClr>
              <a:buFont typeface="Wingdings" panose="05000000000000000000" pitchFamily="2" charset="2"/>
              <a:buChar char="§"/>
              <a:defRPr/>
            </a:pPr>
            <a:r>
              <a:rPr lang="en-US" sz="1800" dirty="0">
                <a:solidFill>
                  <a:srgbClr val="002F80"/>
                </a:solidFill>
                <a:latin typeface="ITC Franklin Gothic"/>
                <a:ea typeface="Calibri"/>
                <a:cs typeface="Arial" pitchFamily="34" charset="0"/>
              </a:rPr>
              <a:t>SCIP Workshops, Update of SCIP Template/Annual Progress Report  </a:t>
            </a:r>
          </a:p>
          <a:p>
            <a:pPr marL="0" lvl="2" indent="0">
              <a:buClr>
                <a:srgbClr val="333333"/>
              </a:buClr>
              <a:buFontTx/>
              <a:buNone/>
              <a:defRPr/>
            </a:pPr>
            <a:r>
              <a:rPr lang="en-US" sz="2200" b="1" dirty="0" smtClean="0">
                <a:solidFill>
                  <a:srgbClr val="002F80"/>
                </a:solidFill>
                <a:latin typeface="JoannaMT"/>
                <a:ea typeface="Calibri"/>
                <a:cs typeface="JoannaMT"/>
              </a:rPr>
              <a:t>Technical Assistance Tools and Support </a:t>
            </a:r>
          </a:p>
          <a:p>
            <a:pPr marL="347472" lvl="1" indent="-347472">
              <a:spcAft>
                <a:spcPts val="400"/>
              </a:spcAft>
              <a:buClr>
                <a:srgbClr val="002F80"/>
              </a:buClr>
              <a:buFont typeface="Wingdings" panose="05000000000000000000" pitchFamily="2" charset="2"/>
              <a:buChar char="§"/>
              <a:defRPr/>
            </a:pPr>
            <a:r>
              <a:rPr lang="en-US" sz="1800" dirty="0">
                <a:solidFill>
                  <a:srgbClr val="002F80"/>
                </a:solidFill>
                <a:latin typeface="ITC Franklin Gothic"/>
                <a:ea typeface="Calibri"/>
                <a:cs typeface="Arial" pitchFamily="34" charset="0"/>
              </a:rPr>
              <a:t>More than 40 TA Engagements Nationwide </a:t>
            </a:r>
          </a:p>
          <a:p>
            <a:pPr marL="0" lvl="2" indent="0">
              <a:buClr>
                <a:srgbClr val="333333"/>
              </a:buClr>
              <a:buFontTx/>
              <a:buNone/>
              <a:defRPr/>
            </a:pPr>
            <a:endParaRPr lang="en-US" sz="2200" dirty="0" smtClean="0">
              <a:solidFill>
                <a:srgbClr val="333333"/>
              </a:solidFill>
              <a:latin typeface="ITC Franklin Gothic"/>
              <a:cs typeface="Arial" pitchFamily="34" charset="0"/>
            </a:endParaRPr>
          </a:p>
          <a:p>
            <a:pPr marL="0" lvl="2" indent="0">
              <a:buClr>
                <a:srgbClr val="333333"/>
              </a:buClr>
              <a:buFontTx/>
              <a:buNone/>
              <a:defRPr/>
            </a:pPr>
            <a:endParaRPr lang="en-US" sz="2200" dirty="0">
              <a:solidFill>
                <a:srgbClr val="333333"/>
              </a:solidFill>
              <a:latin typeface="ITC Franklin Gothic"/>
              <a:cs typeface="Arial" pitchFamily="34" charset="0"/>
            </a:endParaRPr>
          </a:p>
          <a:p>
            <a:pPr lvl="2">
              <a:spcBef>
                <a:spcPct val="0"/>
              </a:spcBef>
              <a:defRPr/>
            </a:pPr>
            <a:endParaRPr lang="en-US" sz="2500" dirty="0" smtClean="0">
              <a:solidFill>
                <a:schemeClr val="bg1"/>
              </a:solidFill>
              <a:ea typeface="ＭＳ Ｐゴシック" pitchFamily="-1" charset="-128"/>
            </a:endParaRPr>
          </a:p>
          <a:p>
            <a:pPr>
              <a:spcBef>
                <a:spcPct val="0"/>
              </a:spcBef>
              <a:buFont typeface="Wingdings" pitchFamily="-1" charset="2"/>
              <a:buNone/>
              <a:defRPr/>
            </a:pPr>
            <a:endParaRPr lang="en-US" sz="2500" dirty="0" smtClean="0">
              <a:solidFill>
                <a:srgbClr val="363636"/>
              </a:solidFill>
              <a:ea typeface="ＭＳ Ｐゴシック" pitchFamily="-1" charset="-128"/>
            </a:endParaRPr>
          </a:p>
        </p:txBody>
      </p:sp>
      <p:pic>
        <p:nvPicPr>
          <p:cNvPr id="8196" name="Picture 4" descr="OEC Current and Past Broadband TA Recipients_Missy.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8475" y="2809875"/>
            <a:ext cx="4643438" cy="306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Box 5"/>
          <p:cNvSpPr txBox="1">
            <a:spLocks noChangeArrowheads="1"/>
          </p:cNvSpPr>
          <p:nvPr/>
        </p:nvSpPr>
        <p:spPr bwMode="auto">
          <a:xfrm>
            <a:off x="5568950" y="2565400"/>
            <a:ext cx="3373438"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000" b="1" u="sng">
                <a:solidFill>
                  <a:srgbClr val="333333"/>
                </a:solidFill>
                <a:latin typeface="ITC Franklin Gothic"/>
                <a:ea typeface="Calibri" pitchFamily="34" charset="0"/>
                <a:cs typeface="Arial" pitchFamily="34" charset="0"/>
              </a:rPr>
              <a:t>TA Offerings </a:t>
            </a:r>
          </a:p>
          <a:p>
            <a:pPr eaLnBrk="1" hangingPunct="1"/>
            <a:r>
              <a:rPr lang="en-US">
                <a:ea typeface="Calibri" pitchFamily="34" charset="0"/>
                <a:cs typeface="Arial" pitchFamily="34" charset="0"/>
              </a:rPr>
              <a:t>- </a:t>
            </a:r>
            <a:r>
              <a:rPr lang="en-US">
                <a:solidFill>
                  <a:srgbClr val="333333"/>
                </a:solidFill>
                <a:latin typeface="ITC Franklin Gothic"/>
                <a:ea typeface="Calibri" pitchFamily="34" charset="0"/>
                <a:cs typeface="Arial" pitchFamily="34" charset="0"/>
              </a:rPr>
              <a:t>Broadband Workshops </a:t>
            </a:r>
          </a:p>
          <a:p>
            <a:pPr eaLnBrk="1" hangingPunct="1"/>
            <a:r>
              <a:rPr lang="en-US">
                <a:solidFill>
                  <a:srgbClr val="333333"/>
                </a:solidFill>
                <a:latin typeface="ITC Franklin Gothic"/>
                <a:ea typeface="Calibri" pitchFamily="34" charset="0"/>
                <a:cs typeface="Arial" pitchFamily="34" charset="0"/>
              </a:rPr>
              <a:t>- Mobile Data Survey</a:t>
            </a:r>
          </a:p>
          <a:p>
            <a:pPr eaLnBrk="1" hangingPunct="1"/>
            <a:r>
              <a:rPr lang="en-US">
                <a:solidFill>
                  <a:srgbClr val="333333"/>
                </a:solidFill>
                <a:latin typeface="ITC Franklin Gothic"/>
                <a:ea typeface="Calibri" pitchFamily="34" charset="0"/>
                <a:cs typeface="Arial" pitchFamily="34" charset="0"/>
              </a:rPr>
              <a:t>- Governance Support </a:t>
            </a:r>
          </a:p>
          <a:p>
            <a:pPr eaLnBrk="1" hangingPunct="1"/>
            <a:r>
              <a:rPr lang="en-US">
                <a:solidFill>
                  <a:srgbClr val="333333"/>
                </a:solidFill>
                <a:latin typeface="ITC Franklin Gothic"/>
                <a:ea typeface="Calibri" pitchFamily="34" charset="0"/>
                <a:cs typeface="Arial" pitchFamily="34" charset="0"/>
              </a:rPr>
              <a:t>- Outreach Support</a:t>
            </a:r>
          </a:p>
          <a:p>
            <a:pPr eaLnBrk="1" hangingPunct="1"/>
            <a:r>
              <a:rPr lang="en-US">
                <a:solidFill>
                  <a:srgbClr val="333333"/>
                </a:solidFill>
                <a:latin typeface="ITC Franklin Gothic"/>
                <a:ea typeface="Calibri" pitchFamily="34" charset="0"/>
                <a:cs typeface="Arial" pitchFamily="34" charset="0"/>
              </a:rPr>
              <a:t>- Coverage Analysis </a:t>
            </a:r>
          </a:p>
          <a:p>
            <a:pPr eaLnBrk="1" hangingPunct="1"/>
            <a:r>
              <a:rPr lang="en-US">
                <a:solidFill>
                  <a:srgbClr val="333333"/>
                </a:solidFill>
                <a:latin typeface="ITC Franklin Gothic"/>
                <a:ea typeface="Calibri" pitchFamily="34" charset="0"/>
                <a:cs typeface="Arial" pitchFamily="34" charset="0"/>
              </a:rPr>
              <a:t>- NG 9-1-1 Workshops </a:t>
            </a:r>
          </a:p>
          <a:p>
            <a:pPr eaLnBrk="1" hangingPunct="1"/>
            <a:endParaRPr lang="en-US" sz="1000">
              <a:ea typeface="Calibri" pitchFamily="34" charset="0"/>
              <a:cs typeface="Arial" pitchFamily="34" charset="0"/>
            </a:endParaRPr>
          </a:p>
          <a:p>
            <a:pPr algn="ctr" eaLnBrk="1" hangingPunct="1"/>
            <a:r>
              <a:rPr lang="en-US" sz="2000" b="1" u="sng">
                <a:solidFill>
                  <a:srgbClr val="333333"/>
                </a:solidFill>
                <a:latin typeface="ITC Franklin Gothic"/>
                <a:ea typeface="Calibri" pitchFamily="34" charset="0"/>
                <a:cs typeface="Arial" pitchFamily="34" charset="0"/>
              </a:rPr>
              <a:t>Tools </a:t>
            </a:r>
          </a:p>
          <a:p>
            <a:pPr eaLnBrk="1" hangingPunct="1"/>
            <a:r>
              <a:rPr lang="en-US">
                <a:ea typeface="Calibri" pitchFamily="34" charset="0"/>
                <a:cs typeface="Arial" pitchFamily="34" charset="0"/>
              </a:rPr>
              <a:t>- </a:t>
            </a:r>
            <a:r>
              <a:rPr lang="en-US">
                <a:solidFill>
                  <a:srgbClr val="333333"/>
                </a:solidFill>
                <a:latin typeface="ITC Franklin Gothic"/>
                <a:ea typeface="Calibri" pitchFamily="34" charset="0"/>
                <a:cs typeface="Arial" pitchFamily="34" charset="0"/>
              </a:rPr>
              <a:t>Frequency Mapping Tool </a:t>
            </a:r>
          </a:p>
          <a:p>
            <a:pPr eaLnBrk="1" hangingPunct="1"/>
            <a:r>
              <a:rPr lang="en-US">
                <a:solidFill>
                  <a:srgbClr val="333333"/>
                </a:solidFill>
                <a:latin typeface="ITC Franklin Gothic"/>
                <a:ea typeface="Calibri" pitchFamily="34" charset="0"/>
                <a:cs typeface="Arial" pitchFamily="34" charset="0"/>
              </a:rPr>
              <a:t>- CASM Next Generation</a:t>
            </a:r>
          </a:p>
          <a:p>
            <a:pPr eaLnBrk="1" hangingPunct="1"/>
            <a:r>
              <a:rPr lang="en-US">
                <a:solidFill>
                  <a:srgbClr val="333333"/>
                </a:solidFill>
                <a:latin typeface="ITC Franklin Gothic"/>
                <a:ea typeface="Calibri" pitchFamily="34" charset="0"/>
                <a:cs typeface="Arial" pitchFamily="34" charset="0"/>
              </a:rPr>
              <a:t>- Site Survey Tool </a:t>
            </a:r>
          </a:p>
        </p:txBody>
      </p:sp>
    </p:spTree>
    <p:extLst>
      <p:ext uri="{BB962C8B-B14F-4D97-AF65-F5344CB8AC3E}">
        <p14:creationId xmlns:p14="http://schemas.microsoft.com/office/powerpoint/2010/main" val="28655199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descr="DHS_for_pp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2070100"/>
            <a:ext cx="79978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4174448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233363" marR="0" indent="-233363" algn="l" defTabSz="914400" rtl="0" eaLnBrk="1" fontAlgn="base" latinLnBrk="0" hangingPunct="1">
          <a:lnSpc>
            <a:spcPct val="8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6BA3C9E6D03147A9D0AADBBF622F9B" ma:contentTypeVersion="5" ma:contentTypeDescription="Create a new document." ma:contentTypeScope="" ma:versionID="836b2de7cc03dc0d93f03573721c34b0">
  <xsd:schema xmlns:xsd="http://www.w3.org/2001/XMLSchema" xmlns:xs="http://www.w3.org/2001/XMLSchema" xmlns:p="http://schemas.microsoft.com/office/2006/metadata/properties" xmlns:ns2="c0a539e5-cd07-4dc1-ab3b-82065fc22058" xmlns:ns3="33c1023d-e37b-41a4-b348-bda7a4c6ccf6" targetNamespace="http://schemas.microsoft.com/office/2006/metadata/properties" ma:root="true" ma:fieldsID="d1ec3e0d37e4cbe44e8426ea19d28223" ns2:_="" ns3:_="">
    <xsd:import namespace="c0a539e5-cd07-4dc1-ab3b-82065fc22058"/>
    <xsd:import namespace="33c1023d-e37b-41a4-b348-bda7a4c6ccf6"/>
    <xsd:element name="properties">
      <xsd:complexType>
        <xsd:sequence>
          <xsd:element name="documentManagement">
            <xsd:complexType>
              <xsd:all>
                <xsd:element ref="ns2:_dlc_DocId" minOccurs="0"/>
                <xsd:element ref="ns2:_dlc_DocIdUrl" minOccurs="0"/>
                <xsd:element ref="ns2:_dlc_DocIdPersistId" minOccurs="0"/>
                <xsd:element ref="ns3:Description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a539e5-cd07-4dc1-ab3b-82065fc22058"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3c1023d-e37b-41a4-b348-bda7a4c6ccf6" elementFormDefault="qualified">
    <xsd:import namespace="http://schemas.microsoft.com/office/2006/documentManagement/types"/>
    <xsd:import namespace="http://schemas.microsoft.com/office/infopath/2007/PartnerControls"/>
    <xsd:element name="Description0" ma:index="11" nillable="true" ma:displayName="Description" ma:internalName="Description0">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0 xmlns="33c1023d-e37b-41a4-b348-bda7a4c6ccf6" xsi:nil="true"/>
  </documentManagement>
</p:properties>
</file>

<file path=customXml/item3.xml><?xml version="1.0" encoding="utf-8"?>
<?mso-contentType ?>
<SharedContentType xmlns="Microsoft.SharePoint.Taxonomy.ContentTypeSync" SourceId="662482be-791f-46d4-86b5-fac5be26931c" ContentTypeId="0x0101" PreviousValue="false"/>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240FDBD-5C92-4717-AE97-D0D65F86D1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a539e5-cd07-4dc1-ab3b-82065fc22058"/>
    <ds:schemaRef ds:uri="33c1023d-e37b-41a4-b348-bda7a4c6cc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AA1F31-5703-4D57-998C-E87DCB30D799}">
  <ds:schemaRefs>
    <ds:schemaRef ds:uri="http://schemas.microsoft.com/office/2006/documentManagement/types"/>
    <ds:schemaRef ds:uri="33c1023d-e37b-41a4-b348-bda7a4c6ccf6"/>
    <ds:schemaRef ds:uri="http://www.w3.org/XML/1998/namespace"/>
    <ds:schemaRef ds:uri="http://schemas.microsoft.com/office/infopath/2007/PartnerControls"/>
    <ds:schemaRef ds:uri="http://purl.org/dc/elements/1.1/"/>
    <ds:schemaRef ds:uri="http://schemas.openxmlformats.org/package/2006/metadata/core-properties"/>
    <ds:schemaRef ds:uri="http://purl.org/dc/terms/"/>
    <ds:schemaRef ds:uri="c0a539e5-cd07-4dc1-ab3b-82065fc22058"/>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1D612C34-6CFE-492D-9C5C-B176C71A7D6C}">
  <ds:schemaRefs>
    <ds:schemaRef ds:uri="Microsoft.SharePoint.Taxonomy.ContentTypeSync"/>
  </ds:schemaRefs>
</ds:datastoreItem>
</file>

<file path=customXml/itemProps4.xml><?xml version="1.0" encoding="utf-8"?>
<ds:datastoreItem xmlns:ds="http://schemas.openxmlformats.org/officeDocument/2006/customXml" ds:itemID="{DCA1DC1A-C9BB-4966-B413-07AC672E78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38113</TotalTime>
  <Words>1583</Words>
  <Application>Microsoft Macintosh PowerPoint</Application>
  <PresentationFormat>On-screen Show (4:3)</PresentationFormat>
  <Paragraphs>169</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1_Custom Design</vt:lpstr>
      <vt:lpstr>PowerPoint Presentation</vt:lpstr>
      <vt:lpstr>NECP Update</vt:lpstr>
      <vt:lpstr>Statewide Planning Support – e-SCIP </vt:lpstr>
      <vt:lpstr>PowerPoint Presentation</vt:lpstr>
      <vt:lpstr>PowerPoint Presentation</vt:lpstr>
      <vt:lpstr>OEC Support for FirstNet, Future Users </vt:lpstr>
      <vt:lpstr>Consultation with State/Local Partners   </vt:lpstr>
      <vt:lpstr>PowerPoint Presentation</vt:lpstr>
    </vt:vector>
  </TitlesOfParts>
  <Company>Transportation Security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OEC Executive Brief</dc:title>
  <dc:creator>Di Lunas</dc:creator>
  <cp:lastModifiedBy>Robert Epper</cp:lastModifiedBy>
  <cp:revision>1258</cp:revision>
  <cp:lastPrinted>2013-03-04T16:41:12Z</cp:lastPrinted>
  <dcterms:created xsi:type="dcterms:W3CDTF">2003-08-19T22:15:17Z</dcterms:created>
  <dcterms:modified xsi:type="dcterms:W3CDTF">2014-01-29T04:08:24Z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0x0101003C6BA3C9E6D03147A9D0AADBBF622F9B</vt:lpwstr>
  </property>
  <property fmtid="{D5CDD505-2E9C-101B-9397-08002B2CF9AE}" pid="3" name="Document">
    <vt:lpwstr/>
  </property>
</Properties>
</file>